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5" r:id="rId28"/>
    <p:sldId id="288" r:id="rId29"/>
    <p:sldId id="289" r:id="rId30"/>
    <p:sldId id="290" r:id="rId31"/>
    <p:sldId id="291" r:id="rId32"/>
    <p:sldId id="292" r:id="rId33"/>
    <p:sldId id="293" r:id="rId34"/>
    <p:sldId id="297" r:id="rId35"/>
    <p:sldId id="298" r:id="rId36"/>
    <p:sldId id="299" r:id="rId37"/>
    <p:sldId id="287" r:id="rId38"/>
    <p:sldId id="286" r:id="rId39"/>
    <p:sldId id="303" r:id="rId40"/>
    <p:sldId id="304" r:id="rId41"/>
    <p:sldId id="305" r:id="rId42"/>
    <p:sldId id="294" r:id="rId43"/>
    <p:sldId id="295" r:id="rId44"/>
    <p:sldId id="296" r:id="rId45"/>
    <p:sldId id="306" r:id="rId46"/>
    <p:sldId id="307" r:id="rId47"/>
    <p:sldId id="308" r:id="rId48"/>
    <p:sldId id="309" r:id="rId49"/>
    <p:sldId id="310" r:id="rId50"/>
    <p:sldId id="311" r:id="rId51"/>
    <p:sldId id="312" r:id="rId52"/>
    <p:sldId id="313" r:id="rId53"/>
    <p:sldId id="314" r:id="rId54"/>
    <p:sldId id="315" r:id="rId55"/>
    <p:sldId id="316" r:id="rId56"/>
    <p:sldId id="317" r:id="rId57"/>
    <p:sldId id="318" r:id="rId58"/>
    <p:sldId id="320" r:id="rId59"/>
    <p:sldId id="319" r:id="rId60"/>
    <p:sldId id="321" r:id="rId61"/>
    <p:sldId id="323" r:id="rId62"/>
    <p:sldId id="322" r:id="rId63"/>
    <p:sldId id="324" r:id="rId64"/>
  </p:sldIdLst>
  <p:sldSz cx="18288000" cy="10287000"/>
  <p:notesSz cx="6858000" cy="9144000"/>
  <p:embeddedFontLst>
    <p:embeddedFont>
      <p:font typeface="Agrandir Bold" panose="020B0604020202020204" charset="0"/>
      <p:regular r:id="rId66"/>
    </p:embeddedFont>
    <p:embeddedFont>
      <p:font typeface="Canva Sans" panose="020B0604020202020204" charset="0"/>
      <p:regular r:id="rId67"/>
    </p:embeddedFont>
    <p:embeddedFont>
      <p:font typeface="Canva Sans Bold" panose="020B0604020202020204" charset="0"/>
      <p:regular r:id="rId68"/>
    </p:embeddedFont>
    <p:embeddedFont>
      <p:font typeface="Canva Sans Bold Italics" panose="020B0604020202020204" charset="0"/>
      <p:regular r:id="rId69"/>
    </p:embeddedFont>
    <p:embeddedFont>
      <p:font typeface="DM Sans" pitchFamily="2" charset="0"/>
      <p:regular r:id="rId70"/>
      <p:bold r:id="rId71"/>
      <p:italic r:id="rId72"/>
      <p:boldItalic r:id="rId73"/>
    </p:embeddedFont>
    <p:embeddedFont>
      <p:font typeface="DM Sans Bold" charset="0"/>
      <p:regular r:id="rId74"/>
    </p:embeddedFont>
    <p:embeddedFont>
      <p:font typeface="DM Sans Italics" panose="020B0604020202020204" charset="0"/>
      <p:regular r:id="rId7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41" d="100"/>
          <a:sy n="41" d="100"/>
        </p:scale>
        <p:origin x="1896" y="102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3.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1.fntdata"/><Relationship Id="rId74" Type="http://schemas.openxmlformats.org/officeDocument/2006/relationships/font" Target="fonts/font9.fntdata"/><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4.fntdata"/><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5.fntdata"/><Relationship Id="rId75"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73" Type="http://schemas.openxmlformats.org/officeDocument/2006/relationships/font" Target="fonts/font8.fntdata"/><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6.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474218-75EC-4D89-8DF2-3046D5688F89}" type="datetimeFigureOut">
              <a:rPr lang="en-US" smtClean="0"/>
              <a:t>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93BAAF-051A-43CF-961B-3D1E8FB1AB52}" type="slidenum">
              <a:rPr lang="en-US" smtClean="0"/>
              <a:t>‹#›</a:t>
            </a:fld>
            <a:endParaRPr lang="en-US"/>
          </a:p>
        </p:txBody>
      </p:sp>
    </p:spTree>
    <p:extLst>
      <p:ext uri="{BB962C8B-B14F-4D97-AF65-F5344CB8AC3E}">
        <p14:creationId xmlns:p14="http://schemas.microsoft.com/office/powerpoint/2010/main" val="3110687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93BAAF-051A-43CF-961B-3D1E8FB1AB52}" type="slidenum">
              <a:rPr lang="en-US" smtClean="0"/>
              <a:t>21</a:t>
            </a:fld>
            <a:endParaRPr lang="en-US"/>
          </a:p>
        </p:txBody>
      </p:sp>
    </p:spTree>
    <p:extLst>
      <p:ext uri="{BB962C8B-B14F-4D97-AF65-F5344CB8AC3E}">
        <p14:creationId xmlns:p14="http://schemas.microsoft.com/office/powerpoint/2010/main" val="1300462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93BAAF-051A-43CF-961B-3D1E8FB1AB52}" type="slidenum">
              <a:rPr lang="en-US" smtClean="0"/>
              <a:t>61</a:t>
            </a:fld>
            <a:endParaRPr lang="en-US"/>
          </a:p>
        </p:txBody>
      </p:sp>
    </p:spTree>
    <p:extLst>
      <p:ext uri="{BB962C8B-B14F-4D97-AF65-F5344CB8AC3E}">
        <p14:creationId xmlns:p14="http://schemas.microsoft.com/office/powerpoint/2010/main" val="1143551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2/4/2026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sv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4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6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4.jpeg"/></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C3F60"/>
        </a:solidFill>
        <a:effectLst/>
      </p:bgPr>
    </p:bg>
    <p:spTree>
      <p:nvGrpSpPr>
        <p:cNvPr id="1" name=""/>
        <p:cNvGrpSpPr/>
        <p:nvPr/>
      </p:nvGrpSpPr>
      <p:grpSpPr>
        <a:xfrm>
          <a:off x="0" y="0"/>
          <a:ext cx="0" cy="0"/>
          <a:chOff x="0" y="0"/>
          <a:chExt cx="0" cy="0"/>
        </a:xfrm>
      </p:grpSpPr>
      <p:sp>
        <p:nvSpPr>
          <p:cNvPr id="2" name="Freeform 2"/>
          <p:cNvSpPr/>
          <p:nvPr/>
        </p:nvSpPr>
        <p:spPr>
          <a:xfrm rot="5400000">
            <a:off x="0" y="-1028700"/>
            <a:ext cx="7128968" cy="7128968"/>
          </a:xfrm>
          <a:custGeom>
            <a:avLst/>
            <a:gdLst/>
            <a:ahLst/>
            <a:cxnLst/>
            <a:rect l="l" t="t" r="r" b="b"/>
            <a:pathLst>
              <a:path w="7128968" h="7128968">
                <a:moveTo>
                  <a:pt x="0" y="0"/>
                </a:moveTo>
                <a:lnTo>
                  <a:pt x="7128968" y="0"/>
                </a:lnTo>
                <a:lnTo>
                  <a:pt x="7128968" y="7128968"/>
                </a:lnTo>
                <a:lnTo>
                  <a:pt x="0" y="71289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5400000">
            <a:off x="10267996" y="-1036045"/>
            <a:ext cx="7128968" cy="7128968"/>
          </a:xfrm>
          <a:custGeom>
            <a:avLst/>
            <a:gdLst/>
            <a:ahLst/>
            <a:cxnLst/>
            <a:rect l="l" t="t" r="r" b="b"/>
            <a:pathLst>
              <a:path w="7128968" h="7128968">
                <a:moveTo>
                  <a:pt x="0" y="0"/>
                </a:moveTo>
                <a:lnTo>
                  <a:pt x="7128968" y="0"/>
                </a:lnTo>
                <a:lnTo>
                  <a:pt x="7128968" y="7128968"/>
                </a:lnTo>
                <a:lnTo>
                  <a:pt x="0" y="71289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15847400" y="-109899"/>
            <a:ext cx="2440600" cy="10476384"/>
            <a:chOff x="0" y="0"/>
            <a:chExt cx="642792" cy="2759212"/>
          </a:xfrm>
        </p:grpSpPr>
        <p:sp>
          <p:nvSpPr>
            <p:cNvPr id="5" name="Freeform 5"/>
            <p:cNvSpPr/>
            <p:nvPr/>
          </p:nvSpPr>
          <p:spPr>
            <a:xfrm>
              <a:off x="0" y="0"/>
              <a:ext cx="642792" cy="2759212"/>
            </a:xfrm>
            <a:custGeom>
              <a:avLst/>
              <a:gdLst/>
              <a:ahLst/>
              <a:cxnLst/>
              <a:rect l="l" t="t" r="r" b="b"/>
              <a:pathLst>
                <a:path w="642792" h="2759212">
                  <a:moveTo>
                    <a:pt x="0" y="0"/>
                  </a:moveTo>
                  <a:lnTo>
                    <a:pt x="642792" y="0"/>
                  </a:lnTo>
                  <a:lnTo>
                    <a:pt x="642792" y="2759212"/>
                  </a:lnTo>
                  <a:lnTo>
                    <a:pt x="0" y="2759212"/>
                  </a:lnTo>
                  <a:close/>
                </a:path>
              </a:pathLst>
            </a:custGeom>
            <a:solidFill>
              <a:srgbClr val="AFC1D0"/>
            </a:solidFill>
          </p:spPr>
          <p:txBody>
            <a:bodyPr/>
            <a:lstStyle/>
            <a:p>
              <a:endParaRPr lang="en-US"/>
            </a:p>
          </p:txBody>
        </p:sp>
        <p:sp>
          <p:nvSpPr>
            <p:cNvPr id="6" name="TextBox 6"/>
            <p:cNvSpPr txBox="1"/>
            <p:nvPr/>
          </p:nvSpPr>
          <p:spPr>
            <a:xfrm>
              <a:off x="0" y="-38100"/>
              <a:ext cx="642792" cy="2797312"/>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rot="5400000">
            <a:off x="6174599" y="-1028700"/>
            <a:ext cx="7128968" cy="7128968"/>
          </a:xfrm>
          <a:custGeom>
            <a:avLst/>
            <a:gdLst/>
            <a:ahLst/>
            <a:cxnLst/>
            <a:rect l="l" t="t" r="r" b="b"/>
            <a:pathLst>
              <a:path w="7128968" h="7128968">
                <a:moveTo>
                  <a:pt x="0" y="0"/>
                </a:moveTo>
                <a:lnTo>
                  <a:pt x="7128968" y="0"/>
                </a:lnTo>
                <a:lnTo>
                  <a:pt x="7128968" y="7128968"/>
                </a:lnTo>
                <a:lnTo>
                  <a:pt x="0" y="71289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902335" y="594061"/>
            <a:ext cx="14945065" cy="5509994"/>
          </a:xfrm>
          <a:custGeom>
            <a:avLst/>
            <a:gdLst/>
            <a:ahLst/>
            <a:cxnLst/>
            <a:rect l="l" t="t" r="r" b="b"/>
            <a:pathLst>
              <a:path w="14945065" h="5509994">
                <a:moveTo>
                  <a:pt x="0" y="0"/>
                </a:moveTo>
                <a:lnTo>
                  <a:pt x="14945065" y="0"/>
                </a:lnTo>
                <a:lnTo>
                  <a:pt x="14945065" y="5509994"/>
                </a:lnTo>
                <a:lnTo>
                  <a:pt x="0" y="5509994"/>
                </a:lnTo>
                <a:lnTo>
                  <a:pt x="0" y="0"/>
                </a:lnTo>
                <a:close/>
              </a:path>
            </a:pathLst>
          </a:custGeom>
          <a:blipFill>
            <a:blip r:embed="rId4"/>
            <a:stretch>
              <a:fillRect t="-18957" b="-32933"/>
            </a:stretch>
          </a:blipFill>
        </p:spPr>
        <p:txBody>
          <a:bodyPr/>
          <a:lstStyle/>
          <a:p>
            <a:endParaRPr lang="en-US"/>
          </a:p>
        </p:txBody>
      </p:sp>
      <p:grpSp>
        <p:nvGrpSpPr>
          <p:cNvPr id="9" name="Group 9"/>
          <p:cNvGrpSpPr/>
          <p:nvPr/>
        </p:nvGrpSpPr>
        <p:grpSpPr>
          <a:xfrm>
            <a:off x="14435500" y="1028700"/>
            <a:ext cx="2823800" cy="8229600"/>
            <a:chOff x="0" y="0"/>
            <a:chExt cx="743717" cy="2167467"/>
          </a:xfrm>
        </p:grpSpPr>
        <p:sp>
          <p:nvSpPr>
            <p:cNvPr id="10" name="Freeform 10"/>
            <p:cNvSpPr/>
            <p:nvPr/>
          </p:nvSpPr>
          <p:spPr>
            <a:xfrm>
              <a:off x="0" y="0"/>
              <a:ext cx="743717" cy="2167467"/>
            </a:xfrm>
            <a:custGeom>
              <a:avLst/>
              <a:gdLst/>
              <a:ahLst/>
              <a:cxnLst/>
              <a:rect l="l" t="t" r="r" b="b"/>
              <a:pathLst>
                <a:path w="743717" h="2167467">
                  <a:moveTo>
                    <a:pt x="0" y="0"/>
                  </a:moveTo>
                  <a:lnTo>
                    <a:pt x="743717" y="0"/>
                  </a:lnTo>
                  <a:lnTo>
                    <a:pt x="743717" y="2167467"/>
                  </a:lnTo>
                  <a:lnTo>
                    <a:pt x="0" y="2167467"/>
                  </a:lnTo>
                  <a:close/>
                </a:path>
              </a:pathLst>
            </a:custGeom>
            <a:solidFill>
              <a:srgbClr val="0B1320"/>
            </a:solidFill>
            <a:ln w="95250" cap="sq">
              <a:solidFill>
                <a:srgbClr val="FFFFFF"/>
              </a:solidFill>
              <a:prstDash val="solid"/>
              <a:miter/>
            </a:ln>
          </p:spPr>
          <p:txBody>
            <a:bodyPr/>
            <a:lstStyle/>
            <a:p>
              <a:endParaRPr lang="en-US"/>
            </a:p>
          </p:txBody>
        </p:sp>
        <p:sp>
          <p:nvSpPr>
            <p:cNvPr id="11" name="TextBox 11"/>
            <p:cNvSpPr txBox="1"/>
            <p:nvPr/>
          </p:nvSpPr>
          <p:spPr>
            <a:xfrm>
              <a:off x="0" y="-38100"/>
              <a:ext cx="743717" cy="2205567"/>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769138" y="8899973"/>
            <a:ext cx="14494494" cy="3086100"/>
            <a:chOff x="0" y="0"/>
            <a:chExt cx="3817480" cy="812800"/>
          </a:xfrm>
        </p:grpSpPr>
        <p:sp>
          <p:nvSpPr>
            <p:cNvPr id="13" name="Freeform 13"/>
            <p:cNvSpPr/>
            <p:nvPr/>
          </p:nvSpPr>
          <p:spPr>
            <a:xfrm>
              <a:off x="0" y="0"/>
              <a:ext cx="3817480" cy="812800"/>
            </a:xfrm>
            <a:custGeom>
              <a:avLst/>
              <a:gdLst/>
              <a:ahLst/>
              <a:cxnLst/>
              <a:rect l="l" t="t" r="r" b="b"/>
              <a:pathLst>
                <a:path w="3817480" h="812800">
                  <a:moveTo>
                    <a:pt x="0" y="0"/>
                  </a:moveTo>
                  <a:lnTo>
                    <a:pt x="3817480" y="0"/>
                  </a:lnTo>
                  <a:lnTo>
                    <a:pt x="3817480" y="812800"/>
                  </a:lnTo>
                  <a:lnTo>
                    <a:pt x="0" y="812800"/>
                  </a:lnTo>
                  <a:close/>
                </a:path>
              </a:pathLst>
            </a:custGeom>
            <a:ln w="38100" cap="sq">
              <a:solidFill>
                <a:srgbClr val="F0F0F0"/>
              </a:solidFill>
              <a:prstDash val="solid"/>
              <a:miter/>
            </a:ln>
          </p:spPr>
          <p:txBody>
            <a:bodyPr/>
            <a:lstStyle/>
            <a:p>
              <a:endParaRPr lang="en-US"/>
            </a:p>
          </p:txBody>
        </p:sp>
        <p:sp>
          <p:nvSpPr>
            <p:cNvPr id="14" name="TextBox 14"/>
            <p:cNvSpPr txBox="1"/>
            <p:nvPr/>
          </p:nvSpPr>
          <p:spPr>
            <a:xfrm>
              <a:off x="0" y="-38100"/>
              <a:ext cx="3817480" cy="8509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932527" y="6265980"/>
            <a:ext cx="192346" cy="2468282"/>
            <a:chOff x="0" y="0"/>
            <a:chExt cx="50659" cy="650083"/>
          </a:xfrm>
        </p:grpSpPr>
        <p:sp>
          <p:nvSpPr>
            <p:cNvPr id="16" name="Freeform 16"/>
            <p:cNvSpPr/>
            <p:nvPr/>
          </p:nvSpPr>
          <p:spPr>
            <a:xfrm>
              <a:off x="0" y="0"/>
              <a:ext cx="50659" cy="650083"/>
            </a:xfrm>
            <a:custGeom>
              <a:avLst/>
              <a:gdLst/>
              <a:ahLst/>
              <a:cxnLst/>
              <a:rect l="l" t="t" r="r" b="b"/>
              <a:pathLst>
                <a:path w="50659" h="650083">
                  <a:moveTo>
                    <a:pt x="0" y="0"/>
                  </a:moveTo>
                  <a:lnTo>
                    <a:pt x="50659" y="0"/>
                  </a:lnTo>
                  <a:lnTo>
                    <a:pt x="50659" y="650083"/>
                  </a:lnTo>
                  <a:lnTo>
                    <a:pt x="0" y="650083"/>
                  </a:lnTo>
                  <a:close/>
                </a:path>
              </a:pathLst>
            </a:custGeom>
            <a:solidFill>
              <a:srgbClr val="AFC1D0"/>
            </a:solidFill>
          </p:spPr>
          <p:txBody>
            <a:bodyPr/>
            <a:lstStyle/>
            <a:p>
              <a:endParaRPr lang="en-US"/>
            </a:p>
          </p:txBody>
        </p:sp>
        <p:sp>
          <p:nvSpPr>
            <p:cNvPr id="17" name="TextBox 17"/>
            <p:cNvSpPr txBox="1"/>
            <p:nvPr/>
          </p:nvSpPr>
          <p:spPr>
            <a:xfrm>
              <a:off x="0" y="-38100"/>
              <a:ext cx="50659" cy="688183"/>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15023952" y="7082388"/>
            <a:ext cx="1646386" cy="1651874"/>
          </a:xfrm>
          <a:custGeom>
            <a:avLst/>
            <a:gdLst/>
            <a:ahLst/>
            <a:cxnLst/>
            <a:rect l="l" t="t" r="r" b="b"/>
            <a:pathLst>
              <a:path w="1646386" h="1651874">
                <a:moveTo>
                  <a:pt x="0" y="0"/>
                </a:moveTo>
                <a:lnTo>
                  <a:pt x="1646387" y="0"/>
                </a:lnTo>
                <a:lnTo>
                  <a:pt x="1646387" y="1651874"/>
                </a:lnTo>
                <a:lnTo>
                  <a:pt x="0" y="1651874"/>
                </a:lnTo>
                <a:lnTo>
                  <a:pt x="0" y="0"/>
                </a:lnTo>
                <a:close/>
              </a:path>
            </a:pathLst>
          </a:custGeom>
          <a:blipFill>
            <a:blip r:embed="rId5"/>
            <a:stretch>
              <a:fillRect/>
            </a:stretch>
          </a:blipFill>
        </p:spPr>
        <p:txBody>
          <a:bodyPr/>
          <a:lstStyle/>
          <a:p>
            <a:endParaRPr lang="en-US"/>
          </a:p>
        </p:txBody>
      </p:sp>
      <p:sp>
        <p:nvSpPr>
          <p:cNvPr id="19" name="TextBox 19"/>
          <p:cNvSpPr txBox="1"/>
          <p:nvPr/>
        </p:nvSpPr>
        <p:spPr>
          <a:xfrm>
            <a:off x="1346017" y="6369370"/>
            <a:ext cx="12214346" cy="1462403"/>
          </a:xfrm>
          <a:prstGeom prst="rect">
            <a:avLst/>
          </a:prstGeom>
        </p:spPr>
        <p:txBody>
          <a:bodyPr lIns="0" tIns="0" rIns="0" bIns="0" rtlCol="0" anchor="t">
            <a:spAutoFit/>
          </a:bodyPr>
          <a:lstStyle/>
          <a:p>
            <a:pPr algn="l">
              <a:lnSpc>
                <a:spcPts val="10220"/>
              </a:lnSpc>
            </a:pPr>
            <a:r>
              <a:rPr lang="en-US" sz="7300" b="1" dirty="0">
                <a:solidFill>
                  <a:srgbClr val="F3F6FA"/>
                </a:solidFill>
                <a:latin typeface="Agrandir Bold"/>
                <a:ea typeface="Agrandir Bold"/>
                <a:cs typeface="Agrandir Bold"/>
                <a:sym typeface="Agrandir Bold"/>
              </a:rPr>
              <a:t>HOUSING AFFORDABILITY</a:t>
            </a:r>
          </a:p>
        </p:txBody>
      </p:sp>
      <p:sp>
        <p:nvSpPr>
          <p:cNvPr id="20" name="TextBox 20"/>
          <p:cNvSpPr txBox="1"/>
          <p:nvPr/>
        </p:nvSpPr>
        <p:spPr>
          <a:xfrm>
            <a:off x="1346017" y="7879398"/>
            <a:ext cx="12612925" cy="387985"/>
          </a:xfrm>
          <a:prstGeom prst="rect">
            <a:avLst/>
          </a:prstGeom>
        </p:spPr>
        <p:txBody>
          <a:bodyPr lIns="0" tIns="0" rIns="0" bIns="0" rtlCol="0" anchor="t">
            <a:spAutoFit/>
          </a:bodyPr>
          <a:lstStyle/>
          <a:p>
            <a:pPr algn="l">
              <a:lnSpc>
                <a:spcPts val="2900"/>
              </a:lnSpc>
            </a:pPr>
            <a:r>
              <a:rPr lang="en-US" sz="2900" i="1">
                <a:solidFill>
                  <a:srgbClr val="F3F6FA"/>
                </a:solidFill>
                <a:latin typeface="DM Sans Italics"/>
                <a:ea typeface="DM Sans Italics"/>
                <a:cs typeface="DM Sans Italics"/>
                <a:sym typeface="DM Sans Italics"/>
              </a:rPr>
              <a:t>Understanding Costs. Exploring Tools. Shaping Poulsbo’s Housing Future.</a:t>
            </a:r>
          </a:p>
        </p:txBody>
      </p:sp>
      <p:sp>
        <p:nvSpPr>
          <p:cNvPr id="21" name="TextBox 21"/>
          <p:cNvSpPr txBox="1"/>
          <p:nvPr/>
        </p:nvSpPr>
        <p:spPr>
          <a:xfrm>
            <a:off x="1478809" y="9107487"/>
            <a:ext cx="12081554" cy="339725"/>
          </a:xfrm>
          <a:prstGeom prst="rect">
            <a:avLst/>
          </a:prstGeom>
        </p:spPr>
        <p:txBody>
          <a:bodyPr lIns="0" tIns="0" rIns="0" bIns="0" rtlCol="0" anchor="t">
            <a:spAutoFit/>
          </a:bodyPr>
          <a:lstStyle/>
          <a:p>
            <a:pPr algn="r">
              <a:lnSpc>
                <a:spcPts val="2500"/>
              </a:lnSpc>
            </a:pPr>
            <a:r>
              <a:rPr lang="en-US" sz="2500" i="1">
                <a:solidFill>
                  <a:srgbClr val="F3F6FA"/>
                </a:solidFill>
                <a:latin typeface="DM Sans Italics"/>
                <a:ea typeface="DM Sans Italics"/>
                <a:cs typeface="DM Sans Italics"/>
                <a:sym typeface="DM Sans Italics"/>
              </a:rPr>
              <a:t>February 4, 2026 | Workshop 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C3F60"/>
        </a:solidFill>
        <a:effectLst/>
      </p:bgPr>
    </p:bg>
    <p:spTree>
      <p:nvGrpSpPr>
        <p:cNvPr id="1" name=""/>
        <p:cNvGrpSpPr/>
        <p:nvPr/>
      </p:nvGrpSpPr>
      <p:grpSpPr>
        <a:xfrm>
          <a:off x="0" y="0"/>
          <a:ext cx="0" cy="0"/>
          <a:chOff x="0" y="0"/>
          <a:chExt cx="0" cy="0"/>
        </a:xfrm>
      </p:grpSpPr>
      <p:sp>
        <p:nvSpPr>
          <p:cNvPr id="2" name="Freeform 2"/>
          <p:cNvSpPr/>
          <p:nvPr/>
        </p:nvSpPr>
        <p:spPr>
          <a:xfrm>
            <a:off x="-33803" y="9016413"/>
            <a:ext cx="3698338" cy="3698338"/>
          </a:xfrm>
          <a:custGeom>
            <a:avLst/>
            <a:gdLst/>
            <a:ahLst/>
            <a:cxnLst/>
            <a:rect l="l" t="t" r="r" b="b"/>
            <a:pathLst>
              <a:path w="3698338" h="3698338">
                <a:moveTo>
                  <a:pt x="0" y="0"/>
                </a:moveTo>
                <a:lnTo>
                  <a:pt x="3698338" y="0"/>
                </a:lnTo>
                <a:lnTo>
                  <a:pt x="3698338"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3664535" y="9016413"/>
            <a:ext cx="3698338" cy="3698338"/>
          </a:xfrm>
          <a:custGeom>
            <a:avLst/>
            <a:gdLst/>
            <a:ahLst/>
            <a:cxnLst/>
            <a:rect l="l" t="t" r="r" b="b"/>
            <a:pathLst>
              <a:path w="3698338" h="3698338">
                <a:moveTo>
                  <a:pt x="0" y="0"/>
                </a:moveTo>
                <a:lnTo>
                  <a:pt x="3698337" y="0"/>
                </a:lnTo>
                <a:lnTo>
                  <a:pt x="3698337"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4" name="Freeform 4"/>
          <p:cNvSpPr/>
          <p:nvPr/>
        </p:nvSpPr>
        <p:spPr>
          <a:xfrm>
            <a:off x="7362872" y="9016413"/>
            <a:ext cx="3698338" cy="3698338"/>
          </a:xfrm>
          <a:custGeom>
            <a:avLst/>
            <a:gdLst/>
            <a:ahLst/>
            <a:cxnLst/>
            <a:rect l="l" t="t" r="r" b="b"/>
            <a:pathLst>
              <a:path w="3698338" h="3698338">
                <a:moveTo>
                  <a:pt x="0" y="0"/>
                </a:moveTo>
                <a:lnTo>
                  <a:pt x="3698338" y="0"/>
                </a:lnTo>
                <a:lnTo>
                  <a:pt x="3698338"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5" name="Freeform 5"/>
          <p:cNvSpPr/>
          <p:nvPr/>
        </p:nvSpPr>
        <p:spPr>
          <a:xfrm>
            <a:off x="11061210" y="9016413"/>
            <a:ext cx="3698338" cy="3698338"/>
          </a:xfrm>
          <a:custGeom>
            <a:avLst/>
            <a:gdLst/>
            <a:ahLst/>
            <a:cxnLst/>
            <a:rect l="l" t="t" r="r" b="b"/>
            <a:pathLst>
              <a:path w="3698338" h="3698338">
                <a:moveTo>
                  <a:pt x="0" y="0"/>
                </a:moveTo>
                <a:lnTo>
                  <a:pt x="3698338" y="0"/>
                </a:lnTo>
                <a:lnTo>
                  <a:pt x="3698338"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6" name="Freeform 6"/>
          <p:cNvSpPr/>
          <p:nvPr/>
        </p:nvSpPr>
        <p:spPr>
          <a:xfrm>
            <a:off x="14759548" y="9016413"/>
            <a:ext cx="3698338" cy="3698338"/>
          </a:xfrm>
          <a:custGeom>
            <a:avLst/>
            <a:gdLst/>
            <a:ahLst/>
            <a:cxnLst/>
            <a:rect l="l" t="t" r="r" b="b"/>
            <a:pathLst>
              <a:path w="3698338" h="3698338">
                <a:moveTo>
                  <a:pt x="0" y="0"/>
                </a:moveTo>
                <a:lnTo>
                  <a:pt x="3698337" y="0"/>
                </a:lnTo>
                <a:lnTo>
                  <a:pt x="3698337"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grpSp>
        <p:nvGrpSpPr>
          <p:cNvPr id="7" name="Group 7"/>
          <p:cNvGrpSpPr/>
          <p:nvPr/>
        </p:nvGrpSpPr>
        <p:grpSpPr>
          <a:xfrm>
            <a:off x="152399" y="-554673"/>
            <a:ext cx="13505077" cy="1442251"/>
            <a:chOff x="0" y="0"/>
            <a:chExt cx="3817480" cy="812800"/>
          </a:xfrm>
        </p:grpSpPr>
        <p:sp>
          <p:nvSpPr>
            <p:cNvPr id="8" name="Freeform 8"/>
            <p:cNvSpPr/>
            <p:nvPr/>
          </p:nvSpPr>
          <p:spPr>
            <a:xfrm>
              <a:off x="0" y="0"/>
              <a:ext cx="3817480" cy="812800"/>
            </a:xfrm>
            <a:custGeom>
              <a:avLst/>
              <a:gdLst/>
              <a:ahLst/>
              <a:cxnLst/>
              <a:rect l="l" t="t" r="r" b="b"/>
              <a:pathLst>
                <a:path w="3817480" h="812800">
                  <a:moveTo>
                    <a:pt x="0" y="0"/>
                  </a:moveTo>
                  <a:lnTo>
                    <a:pt x="3817480" y="0"/>
                  </a:lnTo>
                  <a:lnTo>
                    <a:pt x="3817480" y="812800"/>
                  </a:lnTo>
                  <a:lnTo>
                    <a:pt x="0" y="812800"/>
                  </a:lnTo>
                  <a:close/>
                </a:path>
              </a:pathLst>
            </a:custGeom>
            <a:ln w="38100" cap="sq">
              <a:solidFill>
                <a:srgbClr val="F0F0F0"/>
              </a:solidFill>
              <a:prstDash val="solid"/>
              <a:miter/>
            </a:ln>
          </p:spPr>
          <p:txBody>
            <a:bodyPr/>
            <a:lstStyle/>
            <a:p>
              <a:endParaRPr lang="en-US"/>
            </a:p>
          </p:txBody>
        </p:sp>
        <p:sp>
          <p:nvSpPr>
            <p:cNvPr id="9" name="TextBox 9"/>
            <p:cNvSpPr txBox="1"/>
            <p:nvPr/>
          </p:nvSpPr>
          <p:spPr>
            <a:xfrm>
              <a:off x="0" y="-38100"/>
              <a:ext cx="3817480" cy="8509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4011725" y="-505931"/>
            <a:ext cx="4657275" cy="1393509"/>
            <a:chOff x="0" y="0"/>
            <a:chExt cx="1787883" cy="1089287"/>
          </a:xfrm>
        </p:grpSpPr>
        <p:sp>
          <p:nvSpPr>
            <p:cNvPr id="11" name="Freeform 11"/>
            <p:cNvSpPr/>
            <p:nvPr/>
          </p:nvSpPr>
          <p:spPr>
            <a:xfrm>
              <a:off x="0" y="0"/>
              <a:ext cx="1787883" cy="1089287"/>
            </a:xfrm>
            <a:custGeom>
              <a:avLst/>
              <a:gdLst/>
              <a:ahLst/>
              <a:cxnLst/>
              <a:rect l="l" t="t" r="r" b="b"/>
              <a:pathLst>
                <a:path w="1787883" h="1089287">
                  <a:moveTo>
                    <a:pt x="0" y="0"/>
                  </a:moveTo>
                  <a:lnTo>
                    <a:pt x="1787883" y="0"/>
                  </a:lnTo>
                  <a:lnTo>
                    <a:pt x="1787883" y="1089287"/>
                  </a:lnTo>
                  <a:lnTo>
                    <a:pt x="0" y="1089287"/>
                  </a:lnTo>
                  <a:close/>
                </a:path>
              </a:pathLst>
            </a:custGeom>
            <a:solidFill>
              <a:srgbClr val="F3F6FA"/>
            </a:solidFill>
            <a:ln w="95250" cap="sq">
              <a:solidFill>
                <a:srgbClr val="FFFFFF"/>
              </a:solidFill>
              <a:prstDash val="solid"/>
              <a:miter/>
            </a:ln>
          </p:spPr>
          <p:txBody>
            <a:bodyPr/>
            <a:lstStyle/>
            <a:p>
              <a:endParaRPr lang="en-US"/>
            </a:p>
          </p:txBody>
        </p:sp>
        <p:sp>
          <p:nvSpPr>
            <p:cNvPr id="12" name="TextBox 12"/>
            <p:cNvSpPr txBox="1"/>
            <p:nvPr/>
          </p:nvSpPr>
          <p:spPr>
            <a:xfrm>
              <a:off x="0" y="-38100"/>
              <a:ext cx="1787883" cy="1127387"/>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3" name="Group 13"/>
          <p:cNvGrpSpPr/>
          <p:nvPr/>
        </p:nvGrpSpPr>
        <p:grpSpPr>
          <a:xfrm>
            <a:off x="739286" y="583469"/>
            <a:ext cx="12367114" cy="1213297"/>
            <a:chOff x="0" y="0"/>
            <a:chExt cx="1604940" cy="319551"/>
          </a:xfrm>
        </p:grpSpPr>
        <p:sp>
          <p:nvSpPr>
            <p:cNvPr id="14" name="Freeform 14"/>
            <p:cNvSpPr/>
            <p:nvPr/>
          </p:nvSpPr>
          <p:spPr>
            <a:xfrm>
              <a:off x="0" y="0"/>
              <a:ext cx="1604940" cy="319551"/>
            </a:xfrm>
            <a:custGeom>
              <a:avLst/>
              <a:gdLst/>
              <a:ahLst/>
              <a:cxnLst/>
              <a:rect l="l" t="t" r="r" b="b"/>
              <a:pathLst>
                <a:path w="1604940" h="319551">
                  <a:moveTo>
                    <a:pt x="12705" y="0"/>
                  </a:moveTo>
                  <a:lnTo>
                    <a:pt x="1592235" y="0"/>
                  </a:lnTo>
                  <a:cubicBezTo>
                    <a:pt x="1599252" y="0"/>
                    <a:pt x="1604940" y="5688"/>
                    <a:pt x="1604940" y="12705"/>
                  </a:cubicBezTo>
                  <a:lnTo>
                    <a:pt x="1604940" y="306847"/>
                  </a:lnTo>
                  <a:cubicBezTo>
                    <a:pt x="1604940" y="313863"/>
                    <a:pt x="1599252" y="319551"/>
                    <a:pt x="1592235" y="319551"/>
                  </a:cubicBezTo>
                  <a:lnTo>
                    <a:pt x="12705" y="319551"/>
                  </a:lnTo>
                  <a:cubicBezTo>
                    <a:pt x="5688" y="319551"/>
                    <a:pt x="0" y="313863"/>
                    <a:pt x="0" y="306847"/>
                  </a:cubicBezTo>
                  <a:lnTo>
                    <a:pt x="0" y="12705"/>
                  </a:lnTo>
                  <a:cubicBezTo>
                    <a:pt x="0" y="5688"/>
                    <a:pt x="5688" y="0"/>
                    <a:pt x="12705" y="0"/>
                  </a:cubicBezTo>
                  <a:close/>
                </a:path>
              </a:pathLst>
            </a:custGeom>
            <a:solidFill>
              <a:srgbClr val="D9D9D9"/>
            </a:solidFill>
          </p:spPr>
          <p:txBody>
            <a:bodyPr/>
            <a:lstStyle/>
            <a:p>
              <a:endParaRPr lang="en-US"/>
            </a:p>
          </p:txBody>
        </p:sp>
        <p:sp>
          <p:nvSpPr>
            <p:cNvPr id="15" name="TextBox 15"/>
            <p:cNvSpPr txBox="1"/>
            <p:nvPr/>
          </p:nvSpPr>
          <p:spPr>
            <a:xfrm>
              <a:off x="0" y="-38100"/>
              <a:ext cx="1604940" cy="357651"/>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33803" y="9016413"/>
            <a:ext cx="18321803" cy="1270587"/>
            <a:chOff x="0" y="0"/>
            <a:chExt cx="5678908" cy="393823"/>
          </a:xfrm>
        </p:grpSpPr>
        <p:sp>
          <p:nvSpPr>
            <p:cNvPr id="17" name="Freeform 17"/>
            <p:cNvSpPr/>
            <p:nvPr/>
          </p:nvSpPr>
          <p:spPr>
            <a:xfrm>
              <a:off x="0" y="0"/>
              <a:ext cx="5678908" cy="393823"/>
            </a:xfrm>
            <a:custGeom>
              <a:avLst/>
              <a:gdLst/>
              <a:ahLst/>
              <a:cxnLst/>
              <a:rect l="l" t="t" r="r" b="b"/>
              <a:pathLst>
                <a:path w="5678908" h="393823">
                  <a:moveTo>
                    <a:pt x="0" y="0"/>
                  </a:moveTo>
                  <a:lnTo>
                    <a:pt x="5678908" y="0"/>
                  </a:lnTo>
                  <a:lnTo>
                    <a:pt x="5678908" y="393823"/>
                  </a:lnTo>
                  <a:lnTo>
                    <a:pt x="0" y="393823"/>
                  </a:lnTo>
                  <a:close/>
                </a:path>
              </a:pathLst>
            </a:custGeom>
            <a:solidFill>
              <a:srgbClr val="AFC1D0">
                <a:alpha val="40000"/>
              </a:srgbClr>
            </a:solidFill>
          </p:spPr>
          <p:txBody>
            <a:bodyPr/>
            <a:lstStyle/>
            <a:p>
              <a:endParaRPr lang="en-US"/>
            </a:p>
          </p:txBody>
        </p:sp>
        <p:sp>
          <p:nvSpPr>
            <p:cNvPr id="18" name="TextBox 18"/>
            <p:cNvSpPr txBox="1"/>
            <p:nvPr/>
          </p:nvSpPr>
          <p:spPr>
            <a:xfrm>
              <a:off x="0" y="-38100"/>
              <a:ext cx="5678908" cy="431923"/>
            </a:xfrm>
            <a:prstGeom prst="rect">
              <a:avLst/>
            </a:prstGeom>
          </p:spPr>
          <p:txBody>
            <a:bodyPr lIns="50800" tIns="50800" rIns="50800" bIns="50800" rtlCol="0" anchor="ctr"/>
            <a:lstStyle/>
            <a:p>
              <a:pPr algn="ctr">
                <a:lnSpc>
                  <a:spcPts val="2659"/>
                </a:lnSpc>
              </a:pPr>
              <a:endParaRPr/>
            </a:p>
          </p:txBody>
        </p:sp>
      </p:grpSp>
      <p:graphicFrame>
        <p:nvGraphicFramePr>
          <p:cNvPr id="19" name="Table 19"/>
          <p:cNvGraphicFramePr>
            <a:graphicFrameLocks noGrp="1"/>
          </p:cNvGraphicFramePr>
          <p:nvPr>
            <p:extLst>
              <p:ext uri="{D42A27DB-BD31-4B8C-83A1-F6EECF244321}">
                <p14:modId xmlns:p14="http://schemas.microsoft.com/office/powerpoint/2010/main" val="4185989397"/>
              </p:ext>
            </p:extLst>
          </p:nvPr>
        </p:nvGraphicFramePr>
        <p:xfrm>
          <a:off x="739286" y="2415540"/>
          <a:ext cx="16244912" cy="5455920"/>
        </p:xfrm>
        <a:graphic>
          <a:graphicData uri="http://schemas.openxmlformats.org/drawingml/2006/table">
            <a:tbl>
              <a:tblPr/>
              <a:tblGrid>
                <a:gridCol w="5396989">
                  <a:extLst>
                    <a:ext uri="{9D8B030D-6E8A-4147-A177-3AD203B41FA5}">
                      <a16:colId xmlns:a16="http://schemas.microsoft.com/office/drawing/2014/main" val="20000"/>
                    </a:ext>
                  </a:extLst>
                </a:gridCol>
                <a:gridCol w="10847923">
                  <a:extLst>
                    <a:ext uri="{9D8B030D-6E8A-4147-A177-3AD203B41FA5}">
                      <a16:colId xmlns:a16="http://schemas.microsoft.com/office/drawing/2014/main" val="20001"/>
                    </a:ext>
                  </a:extLst>
                </a:gridCol>
              </a:tblGrid>
              <a:tr h="0">
                <a:tc>
                  <a:txBody>
                    <a:bodyPr/>
                    <a:lstStyle/>
                    <a:p>
                      <a:pPr algn="l">
                        <a:lnSpc>
                          <a:spcPct val="100000"/>
                        </a:lnSpc>
                        <a:defRPr/>
                      </a:pPr>
                      <a:r>
                        <a:rPr lang="en-US" sz="2600" b="1">
                          <a:solidFill>
                            <a:srgbClr val="FFFFFF"/>
                          </a:solidFill>
                          <a:latin typeface="DM Sans" pitchFamily="2" charset="0"/>
                          <a:ea typeface="Canva Sans Bold"/>
                          <a:cs typeface="Canva Sans Bold"/>
                          <a:sym typeface="Canva Sans Bold"/>
                        </a:rPr>
                        <a:t>What This Does</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ct val="100000"/>
                        </a:lnSpc>
                        <a:defRPr/>
                      </a:pPr>
                      <a:r>
                        <a:rPr lang="en-US" sz="2600" dirty="0">
                          <a:solidFill>
                            <a:srgbClr val="FFFFFF"/>
                          </a:solidFill>
                          <a:latin typeface="DM Sans" pitchFamily="2" charset="0"/>
                          <a:ea typeface="Canva Sans"/>
                          <a:cs typeface="Canva Sans"/>
                          <a:sym typeface="Canva Sans"/>
                        </a:rPr>
                        <a:t>Allows more units on a site </a:t>
                      </a:r>
                      <a:endParaRPr lang="en-US" sz="1100" dirty="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gn="l">
                        <a:lnSpc>
                          <a:spcPct val="100000"/>
                        </a:lnSpc>
                        <a:defRPr/>
                      </a:pPr>
                      <a:r>
                        <a:rPr lang="en-US" sz="2600" b="1">
                          <a:solidFill>
                            <a:srgbClr val="FFFFFF"/>
                          </a:solidFill>
                          <a:latin typeface="DM Sans" pitchFamily="2" charset="0"/>
                          <a:ea typeface="Canva Sans Bold"/>
                          <a:cs typeface="Canva Sans Bold"/>
                          <a:sym typeface="Canva Sans Bold"/>
                        </a:rPr>
                        <a:t>Who It Helps</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ct val="100000"/>
                        </a:lnSpc>
                        <a:defRPr/>
                      </a:pPr>
                      <a:r>
                        <a:rPr lang="en-US" sz="2600">
                          <a:solidFill>
                            <a:srgbClr val="FFFFFF"/>
                          </a:solidFill>
                          <a:latin typeface="DM Sans" pitchFamily="2" charset="0"/>
                          <a:ea typeface="Canva Sans"/>
                          <a:cs typeface="Canva Sans"/>
                          <a:sym typeface="Canva Sans"/>
                        </a:rPr>
                        <a:t>Lower/moderate-income households (&lt;80%–120% AMI)</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l">
                        <a:lnSpc>
                          <a:spcPct val="100000"/>
                        </a:lnSpc>
                        <a:defRPr/>
                      </a:pPr>
                      <a:r>
                        <a:rPr lang="en-US" sz="2600" b="1">
                          <a:solidFill>
                            <a:srgbClr val="FFFFFF"/>
                          </a:solidFill>
                          <a:latin typeface="DM Sans" pitchFamily="2" charset="0"/>
                          <a:ea typeface="Canva Sans Bold"/>
                          <a:cs typeface="Canva Sans Bold"/>
                          <a:sym typeface="Canva Sans Bold"/>
                        </a:rPr>
                        <a:t>Housing Types Encouraged  </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ct val="100000"/>
                        </a:lnSpc>
                        <a:defRPr/>
                      </a:pPr>
                      <a:r>
                        <a:rPr lang="en-US" sz="2600">
                          <a:solidFill>
                            <a:srgbClr val="FFFFFF"/>
                          </a:solidFill>
                          <a:latin typeface="DM Sans" pitchFamily="2" charset="0"/>
                          <a:ea typeface="Canva Sans"/>
                          <a:cs typeface="Canva Sans"/>
                          <a:sym typeface="Canva Sans"/>
                        </a:rPr>
                        <a:t>Affordable Housing (Income-Restricted), Smaller Units (Naturally Affordable), Missing-Middle Housing Types</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gn="l">
                        <a:lnSpc>
                          <a:spcPct val="100000"/>
                        </a:lnSpc>
                        <a:defRPr/>
                      </a:pPr>
                      <a:r>
                        <a:rPr lang="en-US" sz="2600" b="1">
                          <a:solidFill>
                            <a:srgbClr val="FFFFFF"/>
                          </a:solidFill>
                          <a:latin typeface="DM Sans" pitchFamily="2" charset="0"/>
                          <a:ea typeface="Canva Sans Bold"/>
                          <a:cs typeface="Canva Sans Bold"/>
                          <a:sym typeface="Canva Sans Bold"/>
                        </a:rPr>
                        <a:t>Where It Makes Sense</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ct val="100000"/>
                        </a:lnSpc>
                        <a:defRPr/>
                      </a:pPr>
                      <a:r>
                        <a:rPr lang="en-US" sz="2600" dirty="0">
                          <a:solidFill>
                            <a:srgbClr val="FFFFFF"/>
                          </a:solidFill>
                          <a:latin typeface="DM Sans" pitchFamily="2" charset="0"/>
                          <a:ea typeface="Canva Sans"/>
                          <a:cs typeface="Canva Sans"/>
                          <a:sym typeface="Canva Sans"/>
                        </a:rPr>
                        <a:t>Citywide for Affordable, Smaller Units and, Missing-Middle Housing Types</a:t>
                      </a:r>
                      <a:endParaRPr lang="en-US" sz="1100" dirty="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gn="l">
                        <a:lnSpc>
                          <a:spcPct val="100000"/>
                        </a:lnSpc>
                        <a:defRPr/>
                      </a:pPr>
                      <a:r>
                        <a:rPr lang="en-US" sz="2600" b="1">
                          <a:solidFill>
                            <a:srgbClr val="FFFFFF"/>
                          </a:solidFill>
                          <a:latin typeface="DM Sans" pitchFamily="2" charset="0"/>
                          <a:ea typeface="Canva Sans Bold"/>
                          <a:cs typeface="Canva Sans Bold"/>
                          <a:sym typeface="Canva Sans Bold"/>
                        </a:rPr>
                        <a:t>Implementation Timeframe</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ct val="100000"/>
                        </a:lnSpc>
                        <a:defRPr/>
                      </a:pPr>
                      <a:r>
                        <a:rPr lang="en-US" sz="2600">
                          <a:solidFill>
                            <a:srgbClr val="FFFFFF"/>
                          </a:solidFill>
                          <a:latin typeface="DM Sans" pitchFamily="2" charset="0"/>
                          <a:ea typeface="Canva Sans"/>
                          <a:cs typeface="Canva Sans"/>
                          <a:sym typeface="Canva Sans"/>
                        </a:rPr>
                        <a:t>Short - 2026</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algn="l">
                        <a:lnSpc>
                          <a:spcPct val="100000"/>
                        </a:lnSpc>
                        <a:defRPr/>
                      </a:pPr>
                      <a:r>
                        <a:rPr lang="en-US" sz="2600" b="1">
                          <a:solidFill>
                            <a:srgbClr val="FFFFFF"/>
                          </a:solidFill>
                          <a:latin typeface="DM Sans" pitchFamily="2" charset="0"/>
                          <a:ea typeface="Canva Sans Bold"/>
                          <a:cs typeface="Canva Sans Bold"/>
                          <a:sym typeface="Canva Sans Bold"/>
                        </a:rPr>
                        <a:t>Staff Effort</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ct val="100000"/>
                        </a:lnSpc>
                        <a:defRPr/>
                      </a:pPr>
                      <a:r>
                        <a:rPr lang="en-US" sz="2600" dirty="0">
                          <a:solidFill>
                            <a:srgbClr val="FFFFFF"/>
                          </a:solidFill>
                          <a:latin typeface="DM Sans" pitchFamily="2" charset="0"/>
                          <a:ea typeface="Canva Sans"/>
                          <a:cs typeface="Canva Sans"/>
                          <a:sym typeface="Canva Sans"/>
                        </a:rPr>
                        <a:t>Low-Moderate</a:t>
                      </a:r>
                      <a:endParaRPr lang="en-US" sz="1100" dirty="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20" name="TextBox 20"/>
          <p:cNvSpPr txBox="1"/>
          <p:nvPr/>
        </p:nvSpPr>
        <p:spPr>
          <a:xfrm>
            <a:off x="887771" y="923418"/>
            <a:ext cx="11761429" cy="597664"/>
          </a:xfrm>
          <a:prstGeom prst="rect">
            <a:avLst/>
          </a:prstGeom>
        </p:spPr>
        <p:txBody>
          <a:bodyPr wrap="square" lIns="0" tIns="0" rIns="0" bIns="0" rtlCol="0" anchor="t">
            <a:spAutoFit/>
          </a:bodyPr>
          <a:lstStyle/>
          <a:p>
            <a:pPr algn="ctr">
              <a:lnSpc>
                <a:spcPts val="4500"/>
              </a:lnSpc>
            </a:pPr>
            <a:r>
              <a:rPr lang="en-US" sz="4500" b="1" dirty="0">
                <a:solidFill>
                  <a:srgbClr val="0B1320"/>
                </a:solidFill>
                <a:latin typeface="DM Sans" pitchFamily="2" charset="0"/>
                <a:ea typeface="DM Sans Bold"/>
                <a:cs typeface="DM Sans Bold"/>
                <a:sym typeface="DM Sans Bold"/>
              </a:rPr>
              <a:t> DENSITY BONUSES </a:t>
            </a:r>
            <a:r>
              <a:rPr lang="en-US" sz="2800" b="1" dirty="0">
                <a:solidFill>
                  <a:srgbClr val="0B1320"/>
                </a:solidFill>
                <a:latin typeface="DM Sans" pitchFamily="2" charset="0"/>
                <a:ea typeface="DM Sans Bold"/>
                <a:cs typeface="DM Sans Bold"/>
                <a:sym typeface="DM Sans Bold"/>
              </a:rPr>
              <a:t>(Voluntary Inclusionary Housing)</a:t>
            </a:r>
            <a:endParaRPr lang="en-US" sz="4500" b="1" dirty="0">
              <a:solidFill>
                <a:srgbClr val="0B1320"/>
              </a:solidFill>
              <a:latin typeface="DM Sans" pitchFamily="2" charset="0"/>
              <a:ea typeface="DM Sans Bold"/>
              <a:cs typeface="DM Sans Bold"/>
              <a:sym typeface="DM Sans Bo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C3F60"/>
        </a:solidFill>
        <a:effectLst/>
      </p:bgPr>
    </p:bg>
    <p:spTree>
      <p:nvGrpSpPr>
        <p:cNvPr id="1" name=""/>
        <p:cNvGrpSpPr/>
        <p:nvPr/>
      </p:nvGrpSpPr>
      <p:grpSpPr>
        <a:xfrm>
          <a:off x="0" y="0"/>
          <a:ext cx="0" cy="0"/>
          <a:chOff x="0" y="0"/>
          <a:chExt cx="0" cy="0"/>
        </a:xfrm>
      </p:grpSpPr>
      <p:grpSp>
        <p:nvGrpSpPr>
          <p:cNvPr id="2" name="Group 2"/>
          <p:cNvGrpSpPr/>
          <p:nvPr/>
        </p:nvGrpSpPr>
        <p:grpSpPr>
          <a:xfrm>
            <a:off x="-304801" y="-325719"/>
            <a:ext cx="13962277" cy="1213298"/>
            <a:chOff x="0" y="0"/>
            <a:chExt cx="3817480" cy="812800"/>
          </a:xfrm>
        </p:grpSpPr>
        <p:sp>
          <p:nvSpPr>
            <p:cNvPr id="3" name="Freeform 3"/>
            <p:cNvSpPr/>
            <p:nvPr/>
          </p:nvSpPr>
          <p:spPr>
            <a:xfrm>
              <a:off x="0" y="0"/>
              <a:ext cx="3817480" cy="812800"/>
            </a:xfrm>
            <a:custGeom>
              <a:avLst/>
              <a:gdLst/>
              <a:ahLst/>
              <a:cxnLst/>
              <a:rect l="l" t="t" r="r" b="b"/>
              <a:pathLst>
                <a:path w="3817480" h="812800">
                  <a:moveTo>
                    <a:pt x="0" y="0"/>
                  </a:moveTo>
                  <a:lnTo>
                    <a:pt x="3817480" y="0"/>
                  </a:lnTo>
                  <a:lnTo>
                    <a:pt x="3817480" y="812800"/>
                  </a:lnTo>
                  <a:lnTo>
                    <a:pt x="0" y="812800"/>
                  </a:lnTo>
                  <a:close/>
                </a:path>
              </a:pathLst>
            </a:custGeom>
            <a:ln w="38100" cap="sq">
              <a:solidFill>
                <a:srgbClr val="F0F0F0"/>
              </a:solidFill>
              <a:prstDash val="solid"/>
              <a:miter/>
            </a:ln>
          </p:spPr>
          <p:txBody>
            <a:bodyPr/>
            <a:lstStyle/>
            <a:p>
              <a:endParaRPr lang="en-US"/>
            </a:p>
          </p:txBody>
        </p:sp>
        <p:sp>
          <p:nvSpPr>
            <p:cNvPr id="4" name="TextBox 4"/>
            <p:cNvSpPr txBox="1"/>
            <p:nvPr/>
          </p:nvSpPr>
          <p:spPr>
            <a:xfrm>
              <a:off x="0" y="-38100"/>
              <a:ext cx="3817480" cy="850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3992167" y="-451084"/>
            <a:ext cx="4753034" cy="1357958"/>
            <a:chOff x="0" y="0"/>
            <a:chExt cx="1787883" cy="1089287"/>
          </a:xfrm>
        </p:grpSpPr>
        <p:sp>
          <p:nvSpPr>
            <p:cNvPr id="6" name="Freeform 6"/>
            <p:cNvSpPr/>
            <p:nvPr/>
          </p:nvSpPr>
          <p:spPr>
            <a:xfrm>
              <a:off x="0" y="0"/>
              <a:ext cx="1787883" cy="1089287"/>
            </a:xfrm>
            <a:custGeom>
              <a:avLst/>
              <a:gdLst/>
              <a:ahLst/>
              <a:cxnLst/>
              <a:rect l="l" t="t" r="r" b="b"/>
              <a:pathLst>
                <a:path w="1787883" h="1089287">
                  <a:moveTo>
                    <a:pt x="0" y="0"/>
                  </a:moveTo>
                  <a:lnTo>
                    <a:pt x="1787883" y="0"/>
                  </a:lnTo>
                  <a:lnTo>
                    <a:pt x="1787883" y="1089287"/>
                  </a:lnTo>
                  <a:lnTo>
                    <a:pt x="0" y="1089287"/>
                  </a:lnTo>
                  <a:close/>
                </a:path>
              </a:pathLst>
            </a:custGeom>
            <a:solidFill>
              <a:srgbClr val="F3F6FA"/>
            </a:solidFill>
            <a:ln w="95250" cap="sq">
              <a:solidFill>
                <a:srgbClr val="FFFFFF"/>
              </a:solidFill>
              <a:prstDash val="solid"/>
              <a:miter/>
            </a:ln>
          </p:spPr>
          <p:txBody>
            <a:bodyPr/>
            <a:lstStyle/>
            <a:p>
              <a:endParaRPr lang="en-US"/>
            </a:p>
          </p:txBody>
        </p:sp>
        <p:sp>
          <p:nvSpPr>
            <p:cNvPr id="7" name="TextBox 7"/>
            <p:cNvSpPr txBox="1"/>
            <p:nvPr/>
          </p:nvSpPr>
          <p:spPr>
            <a:xfrm>
              <a:off x="0" y="-38100"/>
              <a:ext cx="1787883" cy="1127387"/>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8" name="Group 8"/>
          <p:cNvGrpSpPr/>
          <p:nvPr/>
        </p:nvGrpSpPr>
        <p:grpSpPr>
          <a:xfrm>
            <a:off x="901649" y="599164"/>
            <a:ext cx="5801971" cy="1213297"/>
            <a:chOff x="0" y="0"/>
            <a:chExt cx="1528091" cy="319551"/>
          </a:xfrm>
        </p:grpSpPr>
        <p:sp>
          <p:nvSpPr>
            <p:cNvPr id="9" name="Freeform 9"/>
            <p:cNvSpPr/>
            <p:nvPr/>
          </p:nvSpPr>
          <p:spPr>
            <a:xfrm>
              <a:off x="0" y="0"/>
              <a:ext cx="1528091" cy="319551"/>
            </a:xfrm>
            <a:custGeom>
              <a:avLst/>
              <a:gdLst/>
              <a:ahLst/>
              <a:cxnLst/>
              <a:rect l="l" t="t" r="r" b="b"/>
              <a:pathLst>
                <a:path w="1528091" h="319551">
                  <a:moveTo>
                    <a:pt x="13344" y="0"/>
                  </a:moveTo>
                  <a:lnTo>
                    <a:pt x="1514748" y="0"/>
                  </a:lnTo>
                  <a:cubicBezTo>
                    <a:pt x="1518286" y="0"/>
                    <a:pt x="1521680" y="1406"/>
                    <a:pt x="1524183" y="3908"/>
                  </a:cubicBezTo>
                  <a:cubicBezTo>
                    <a:pt x="1526685" y="6411"/>
                    <a:pt x="1528091" y="9805"/>
                    <a:pt x="1528091" y="13344"/>
                  </a:cubicBezTo>
                  <a:lnTo>
                    <a:pt x="1528091" y="306208"/>
                  </a:lnTo>
                  <a:cubicBezTo>
                    <a:pt x="1528091" y="309747"/>
                    <a:pt x="1526685" y="313141"/>
                    <a:pt x="1524183" y="315643"/>
                  </a:cubicBezTo>
                  <a:cubicBezTo>
                    <a:pt x="1521680" y="318146"/>
                    <a:pt x="1518286" y="319551"/>
                    <a:pt x="1514748" y="319551"/>
                  </a:cubicBezTo>
                  <a:lnTo>
                    <a:pt x="13344" y="319551"/>
                  </a:lnTo>
                  <a:cubicBezTo>
                    <a:pt x="9805" y="319551"/>
                    <a:pt x="6411" y="318146"/>
                    <a:pt x="3908" y="315643"/>
                  </a:cubicBezTo>
                  <a:cubicBezTo>
                    <a:pt x="1406" y="313141"/>
                    <a:pt x="0" y="309747"/>
                    <a:pt x="0" y="306208"/>
                  </a:cubicBezTo>
                  <a:lnTo>
                    <a:pt x="0" y="13344"/>
                  </a:lnTo>
                  <a:cubicBezTo>
                    <a:pt x="0" y="9805"/>
                    <a:pt x="1406" y="6411"/>
                    <a:pt x="3908" y="3908"/>
                  </a:cubicBezTo>
                  <a:cubicBezTo>
                    <a:pt x="6411" y="1406"/>
                    <a:pt x="9805" y="0"/>
                    <a:pt x="13344" y="0"/>
                  </a:cubicBezTo>
                  <a:close/>
                </a:path>
              </a:pathLst>
            </a:custGeom>
            <a:solidFill>
              <a:srgbClr val="D9D9D9"/>
            </a:solidFill>
          </p:spPr>
          <p:txBody>
            <a:bodyPr/>
            <a:lstStyle/>
            <a:p>
              <a:endParaRPr lang="en-US"/>
            </a:p>
          </p:txBody>
        </p:sp>
        <p:sp>
          <p:nvSpPr>
            <p:cNvPr id="10" name="TextBox 10"/>
            <p:cNvSpPr txBox="1"/>
            <p:nvPr/>
          </p:nvSpPr>
          <p:spPr>
            <a:xfrm>
              <a:off x="0" y="-38100"/>
              <a:ext cx="1528091" cy="357651"/>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1028700" y="939112"/>
            <a:ext cx="5192050" cy="609600"/>
          </a:xfrm>
          <a:prstGeom prst="rect">
            <a:avLst/>
          </a:prstGeom>
        </p:spPr>
        <p:txBody>
          <a:bodyPr lIns="0" tIns="0" rIns="0" bIns="0" rtlCol="0" anchor="t">
            <a:spAutoFit/>
          </a:bodyPr>
          <a:lstStyle/>
          <a:p>
            <a:pPr algn="ctr">
              <a:lnSpc>
                <a:spcPts val="4500"/>
              </a:lnSpc>
            </a:pPr>
            <a:r>
              <a:rPr lang="en-US" sz="4500" b="1">
                <a:solidFill>
                  <a:srgbClr val="0B1320"/>
                </a:solidFill>
                <a:latin typeface="DM Sans Bold"/>
                <a:ea typeface="DM Sans Bold"/>
                <a:cs typeface="DM Sans Bold"/>
                <a:sym typeface="DM Sans Bold"/>
              </a:rPr>
              <a:t> DENSITY BONUS</a:t>
            </a:r>
          </a:p>
        </p:txBody>
      </p:sp>
      <p:grpSp>
        <p:nvGrpSpPr>
          <p:cNvPr id="12" name="Group 12"/>
          <p:cNvGrpSpPr/>
          <p:nvPr/>
        </p:nvGrpSpPr>
        <p:grpSpPr>
          <a:xfrm>
            <a:off x="-33803" y="9258300"/>
            <a:ext cx="18321803" cy="1028700"/>
            <a:chOff x="0" y="0"/>
            <a:chExt cx="5678908" cy="318849"/>
          </a:xfrm>
        </p:grpSpPr>
        <p:sp>
          <p:nvSpPr>
            <p:cNvPr id="13" name="Freeform 13"/>
            <p:cNvSpPr/>
            <p:nvPr/>
          </p:nvSpPr>
          <p:spPr>
            <a:xfrm>
              <a:off x="0" y="0"/>
              <a:ext cx="5678908" cy="318849"/>
            </a:xfrm>
            <a:custGeom>
              <a:avLst/>
              <a:gdLst/>
              <a:ahLst/>
              <a:cxnLst/>
              <a:rect l="l" t="t" r="r" b="b"/>
              <a:pathLst>
                <a:path w="5678908" h="318849">
                  <a:moveTo>
                    <a:pt x="0" y="0"/>
                  </a:moveTo>
                  <a:lnTo>
                    <a:pt x="5678908" y="0"/>
                  </a:lnTo>
                  <a:lnTo>
                    <a:pt x="5678908" y="318849"/>
                  </a:lnTo>
                  <a:lnTo>
                    <a:pt x="0" y="318849"/>
                  </a:lnTo>
                  <a:close/>
                </a:path>
              </a:pathLst>
            </a:custGeom>
            <a:solidFill>
              <a:srgbClr val="AFC1D0">
                <a:alpha val="40000"/>
              </a:srgbClr>
            </a:solidFill>
          </p:spPr>
          <p:txBody>
            <a:bodyPr/>
            <a:lstStyle/>
            <a:p>
              <a:endParaRPr lang="en-US"/>
            </a:p>
          </p:txBody>
        </p:sp>
        <p:sp>
          <p:nvSpPr>
            <p:cNvPr id="14" name="TextBox 14"/>
            <p:cNvSpPr txBox="1"/>
            <p:nvPr/>
          </p:nvSpPr>
          <p:spPr>
            <a:xfrm>
              <a:off x="0" y="-38100"/>
              <a:ext cx="5678908" cy="356949"/>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901649" y="2245968"/>
            <a:ext cx="15936912" cy="6305550"/>
          </a:xfrm>
          <a:prstGeom prst="rect">
            <a:avLst/>
          </a:prstGeom>
        </p:spPr>
        <p:txBody>
          <a:bodyPr lIns="0" tIns="0" rIns="0" bIns="0" rtlCol="0" anchor="t">
            <a:spAutoFit/>
          </a:bodyPr>
          <a:lstStyle/>
          <a:p>
            <a:pPr algn="just">
              <a:lnSpc>
                <a:spcPts val="3239"/>
              </a:lnSpc>
            </a:pPr>
            <a:r>
              <a:rPr lang="en-US" sz="2800" b="1" dirty="0">
                <a:solidFill>
                  <a:srgbClr val="FFFFFF"/>
                </a:solidFill>
                <a:latin typeface="DM Sans" pitchFamily="2" charset="0"/>
                <a:ea typeface="Canva Sans Bold"/>
                <a:cs typeface="Canva Sans Bold"/>
                <a:sym typeface="Canva Sans Bold"/>
              </a:rPr>
              <a:t>Trade-Offs: </a:t>
            </a:r>
          </a:p>
          <a:p>
            <a:pPr algn="just">
              <a:lnSpc>
                <a:spcPts val="1200"/>
              </a:lnSpc>
            </a:pPr>
            <a:endParaRPr lang="en-US" sz="2800" b="1" dirty="0">
              <a:solidFill>
                <a:srgbClr val="FFFFFF"/>
              </a:solidFill>
              <a:latin typeface="DM Sans" pitchFamily="2" charset="0"/>
              <a:ea typeface="Canva Sans Bold"/>
              <a:cs typeface="Canva Sans Bold"/>
              <a:sym typeface="Canva Sans Bold"/>
            </a:endParaRPr>
          </a:p>
          <a:p>
            <a:pPr marL="582925" lvl="1" indent="-291463" algn="just">
              <a:lnSpc>
                <a:spcPts val="3239"/>
              </a:lnSpc>
              <a:buFont typeface="Arial"/>
              <a:buChar char="•"/>
            </a:pPr>
            <a:r>
              <a:rPr lang="en-US" sz="2800" i="1" dirty="0">
                <a:solidFill>
                  <a:srgbClr val="FFFFFF"/>
                </a:solidFill>
                <a:latin typeface="DM Sans" pitchFamily="2" charset="0"/>
                <a:ea typeface="Canva Sans Italics"/>
                <a:cs typeface="Canva Sans Italics"/>
                <a:sym typeface="Canva Sans Italics"/>
              </a:rPr>
              <a:t>Infrastructure Capacity</a:t>
            </a:r>
            <a:r>
              <a:rPr lang="en-US" sz="2800" dirty="0">
                <a:solidFill>
                  <a:srgbClr val="FFFFFF"/>
                </a:solidFill>
                <a:latin typeface="DM Sans" pitchFamily="2" charset="0"/>
                <a:ea typeface="Canva Sans"/>
                <a:cs typeface="Canva Sans"/>
                <a:sym typeface="Canva Sans"/>
              </a:rPr>
              <a:t>: Additional units may increase demand on streets, utilities, parks,  stormwater facilities, requiring coordination with capital planning.</a:t>
            </a:r>
          </a:p>
          <a:p>
            <a:pPr algn="just">
              <a:lnSpc>
                <a:spcPts val="3239"/>
              </a:lnSpc>
            </a:pPr>
            <a:endParaRPr lang="en-US" sz="2800" dirty="0">
              <a:solidFill>
                <a:srgbClr val="FFFFFF"/>
              </a:solidFill>
              <a:latin typeface="DM Sans" pitchFamily="2" charset="0"/>
              <a:ea typeface="Canva Sans"/>
              <a:cs typeface="Canva Sans"/>
              <a:sym typeface="Canva Sans"/>
            </a:endParaRPr>
          </a:p>
          <a:p>
            <a:pPr marL="582925" lvl="1" indent="-291463" algn="just">
              <a:lnSpc>
                <a:spcPts val="3239"/>
              </a:lnSpc>
              <a:buFont typeface="Arial"/>
              <a:buChar char="•"/>
            </a:pPr>
            <a:r>
              <a:rPr lang="en-US" sz="2800" i="1" dirty="0">
                <a:solidFill>
                  <a:srgbClr val="FFFFFF"/>
                </a:solidFill>
                <a:latin typeface="DM Sans" pitchFamily="2" charset="0"/>
                <a:ea typeface="Canva Sans Italics"/>
                <a:cs typeface="Canva Sans Italics"/>
                <a:sym typeface="Canva Sans Italics"/>
              </a:rPr>
              <a:t>Neighborhood Perception</a:t>
            </a:r>
            <a:r>
              <a:rPr lang="en-US" sz="2800" dirty="0">
                <a:solidFill>
                  <a:srgbClr val="FFFFFF"/>
                </a:solidFill>
                <a:latin typeface="DM Sans" pitchFamily="2" charset="0"/>
                <a:ea typeface="Canva Sans"/>
                <a:cs typeface="Canva Sans"/>
                <a:sym typeface="Canva Sans"/>
              </a:rPr>
              <a:t>: Increased unit count can raise concerns about scale, character, and compatibility, especially in transition areas.</a:t>
            </a:r>
          </a:p>
          <a:p>
            <a:pPr algn="just">
              <a:lnSpc>
                <a:spcPts val="3239"/>
              </a:lnSpc>
            </a:pPr>
            <a:endParaRPr lang="en-US" sz="2800" dirty="0">
              <a:solidFill>
                <a:srgbClr val="FFFFFF"/>
              </a:solidFill>
              <a:latin typeface="DM Sans" pitchFamily="2" charset="0"/>
              <a:ea typeface="Canva Sans"/>
              <a:cs typeface="Canva Sans"/>
              <a:sym typeface="Canva Sans"/>
            </a:endParaRPr>
          </a:p>
          <a:p>
            <a:pPr marL="582925" lvl="1" indent="-291463" algn="just">
              <a:lnSpc>
                <a:spcPts val="3239"/>
              </a:lnSpc>
              <a:buFont typeface="Arial"/>
              <a:buChar char="•"/>
            </a:pPr>
            <a:r>
              <a:rPr lang="en-US" sz="2800" i="1" dirty="0">
                <a:solidFill>
                  <a:srgbClr val="FFFFFF"/>
                </a:solidFill>
                <a:latin typeface="DM Sans" pitchFamily="2" charset="0"/>
                <a:ea typeface="Canva Sans Italics"/>
                <a:cs typeface="Canva Sans Italics"/>
                <a:sym typeface="Canva Sans Italics"/>
              </a:rPr>
              <a:t>Feasibility Balanc</a:t>
            </a:r>
            <a:r>
              <a:rPr lang="en-US" sz="2800" dirty="0">
                <a:solidFill>
                  <a:srgbClr val="FFFFFF"/>
                </a:solidFill>
                <a:latin typeface="DM Sans" pitchFamily="2" charset="0"/>
                <a:ea typeface="Canva Sans"/>
                <a:cs typeface="Canva Sans"/>
                <a:sym typeface="Canva Sans"/>
              </a:rPr>
              <a:t>e: Bonuses must be large enough to offset affordability requirements or costs—too small results in no uptake; too large can strain services.</a:t>
            </a:r>
          </a:p>
          <a:p>
            <a:pPr algn="just">
              <a:lnSpc>
                <a:spcPts val="3239"/>
              </a:lnSpc>
            </a:pPr>
            <a:endParaRPr lang="en-US" sz="2800" dirty="0">
              <a:solidFill>
                <a:srgbClr val="FFFFFF"/>
              </a:solidFill>
              <a:latin typeface="DM Sans" pitchFamily="2" charset="0"/>
              <a:ea typeface="Canva Sans"/>
              <a:cs typeface="Canva Sans"/>
              <a:sym typeface="Canva Sans"/>
            </a:endParaRPr>
          </a:p>
          <a:p>
            <a:pPr marL="582925" lvl="1" indent="-291463" algn="just">
              <a:lnSpc>
                <a:spcPts val="3239"/>
              </a:lnSpc>
              <a:buFont typeface="Arial"/>
              <a:buChar char="•"/>
            </a:pPr>
            <a:r>
              <a:rPr lang="en-US" sz="2800" i="1" dirty="0">
                <a:solidFill>
                  <a:srgbClr val="FFFFFF"/>
                </a:solidFill>
                <a:latin typeface="DM Sans" pitchFamily="2" charset="0"/>
                <a:ea typeface="Canva Sans Italics"/>
                <a:cs typeface="Canva Sans Italics"/>
                <a:sym typeface="Canva Sans Italics"/>
              </a:rPr>
              <a:t>Equity and Location</a:t>
            </a:r>
            <a:r>
              <a:rPr lang="en-US" sz="2800" dirty="0">
                <a:solidFill>
                  <a:srgbClr val="FFFFFF"/>
                </a:solidFill>
                <a:latin typeface="DM Sans" pitchFamily="2" charset="0"/>
                <a:ea typeface="Canva Sans"/>
                <a:cs typeface="Canva Sans"/>
                <a:sym typeface="Canva Sans"/>
              </a:rPr>
              <a:t>: Applying bonuses citywide may produce uneven impacts; targeting them to centers and corridors can better align growth with services.</a:t>
            </a:r>
          </a:p>
          <a:p>
            <a:pPr algn="just">
              <a:lnSpc>
                <a:spcPts val="3239"/>
              </a:lnSpc>
            </a:pPr>
            <a:endParaRPr lang="en-US" sz="2800" dirty="0">
              <a:solidFill>
                <a:srgbClr val="FFFFFF"/>
              </a:solidFill>
              <a:latin typeface="DM Sans" pitchFamily="2" charset="0"/>
              <a:ea typeface="Canva Sans"/>
              <a:cs typeface="Canva Sans"/>
              <a:sym typeface="Canva Sans"/>
            </a:endParaRPr>
          </a:p>
          <a:p>
            <a:pPr marL="582925" lvl="1" indent="-291463" algn="just">
              <a:lnSpc>
                <a:spcPts val="3239"/>
              </a:lnSpc>
              <a:buFont typeface="Arial"/>
              <a:buChar char="•"/>
            </a:pPr>
            <a:r>
              <a:rPr lang="en-US" sz="2800" i="1" dirty="0">
                <a:solidFill>
                  <a:srgbClr val="FFFFFF"/>
                </a:solidFill>
                <a:latin typeface="DM Sans" pitchFamily="2" charset="0"/>
                <a:ea typeface="Canva Sans Italics"/>
                <a:cs typeface="Canva Sans Italics"/>
                <a:sym typeface="Canva Sans Italics"/>
              </a:rPr>
              <a:t>Administrative Complexity</a:t>
            </a:r>
            <a:r>
              <a:rPr lang="en-US" sz="2800" dirty="0">
                <a:solidFill>
                  <a:srgbClr val="FFFFFF"/>
                </a:solidFill>
                <a:latin typeface="DM Sans" pitchFamily="2" charset="0"/>
                <a:ea typeface="Canva Sans"/>
                <a:cs typeface="Canva Sans"/>
                <a:sym typeface="Canva Sans"/>
              </a:rPr>
              <a:t>: Bonus programs require clear standards and monitoring to ensure promised public benefits (affordable units, design features) are delivered.</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C3F60"/>
        </a:solidFill>
        <a:effectLst/>
      </p:bgPr>
    </p:bg>
    <p:spTree>
      <p:nvGrpSpPr>
        <p:cNvPr id="1" name=""/>
        <p:cNvGrpSpPr/>
        <p:nvPr/>
      </p:nvGrpSpPr>
      <p:grpSpPr>
        <a:xfrm>
          <a:off x="0" y="0"/>
          <a:ext cx="0" cy="0"/>
          <a:chOff x="0" y="0"/>
          <a:chExt cx="0" cy="0"/>
        </a:xfrm>
      </p:grpSpPr>
      <p:grpSp>
        <p:nvGrpSpPr>
          <p:cNvPr id="2" name="Group 2"/>
          <p:cNvGrpSpPr/>
          <p:nvPr/>
        </p:nvGrpSpPr>
        <p:grpSpPr>
          <a:xfrm>
            <a:off x="-228601" y="-325719"/>
            <a:ext cx="13886077" cy="1213297"/>
            <a:chOff x="0" y="0"/>
            <a:chExt cx="3817480" cy="812800"/>
          </a:xfrm>
        </p:grpSpPr>
        <p:sp>
          <p:nvSpPr>
            <p:cNvPr id="3" name="Freeform 3"/>
            <p:cNvSpPr/>
            <p:nvPr/>
          </p:nvSpPr>
          <p:spPr>
            <a:xfrm>
              <a:off x="0" y="0"/>
              <a:ext cx="3817480" cy="812800"/>
            </a:xfrm>
            <a:custGeom>
              <a:avLst/>
              <a:gdLst/>
              <a:ahLst/>
              <a:cxnLst/>
              <a:rect l="l" t="t" r="r" b="b"/>
              <a:pathLst>
                <a:path w="3817480" h="812800">
                  <a:moveTo>
                    <a:pt x="0" y="0"/>
                  </a:moveTo>
                  <a:lnTo>
                    <a:pt x="3817480" y="0"/>
                  </a:lnTo>
                  <a:lnTo>
                    <a:pt x="3817480" y="812800"/>
                  </a:lnTo>
                  <a:lnTo>
                    <a:pt x="0" y="812800"/>
                  </a:lnTo>
                  <a:close/>
                </a:path>
              </a:pathLst>
            </a:custGeom>
            <a:ln w="38100" cap="sq">
              <a:solidFill>
                <a:srgbClr val="F0F0F0"/>
              </a:solidFill>
              <a:prstDash val="solid"/>
              <a:miter/>
            </a:ln>
          </p:spPr>
          <p:txBody>
            <a:bodyPr/>
            <a:lstStyle/>
            <a:p>
              <a:endParaRPr lang="en-US"/>
            </a:p>
          </p:txBody>
        </p:sp>
        <p:sp>
          <p:nvSpPr>
            <p:cNvPr id="4" name="TextBox 4"/>
            <p:cNvSpPr txBox="1"/>
            <p:nvPr/>
          </p:nvSpPr>
          <p:spPr>
            <a:xfrm>
              <a:off x="0" y="-38100"/>
              <a:ext cx="3817480" cy="850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4011725" y="-419101"/>
            <a:ext cx="4581075" cy="1306679"/>
            <a:chOff x="0" y="0"/>
            <a:chExt cx="1787883" cy="1089287"/>
          </a:xfrm>
        </p:grpSpPr>
        <p:sp>
          <p:nvSpPr>
            <p:cNvPr id="6" name="Freeform 6"/>
            <p:cNvSpPr/>
            <p:nvPr/>
          </p:nvSpPr>
          <p:spPr>
            <a:xfrm>
              <a:off x="0" y="0"/>
              <a:ext cx="1787883" cy="1089287"/>
            </a:xfrm>
            <a:custGeom>
              <a:avLst/>
              <a:gdLst/>
              <a:ahLst/>
              <a:cxnLst/>
              <a:rect l="l" t="t" r="r" b="b"/>
              <a:pathLst>
                <a:path w="1787883" h="1089287">
                  <a:moveTo>
                    <a:pt x="0" y="0"/>
                  </a:moveTo>
                  <a:lnTo>
                    <a:pt x="1787883" y="0"/>
                  </a:lnTo>
                  <a:lnTo>
                    <a:pt x="1787883" y="1089287"/>
                  </a:lnTo>
                  <a:lnTo>
                    <a:pt x="0" y="1089287"/>
                  </a:lnTo>
                  <a:close/>
                </a:path>
              </a:pathLst>
            </a:custGeom>
            <a:solidFill>
              <a:srgbClr val="F3F6FA"/>
            </a:solidFill>
            <a:ln w="95250" cap="sq">
              <a:solidFill>
                <a:srgbClr val="FFFFFF"/>
              </a:solidFill>
              <a:prstDash val="solid"/>
              <a:miter/>
            </a:ln>
          </p:spPr>
          <p:txBody>
            <a:bodyPr/>
            <a:lstStyle/>
            <a:p>
              <a:endParaRPr lang="en-US"/>
            </a:p>
          </p:txBody>
        </p:sp>
        <p:sp>
          <p:nvSpPr>
            <p:cNvPr id="7" name="TextBox 7"/>
            <p:cNvSpPr txBox="1"/>
            <p:nvPr/>
          </p:nvSpPr>
          <p:spPr>
            <a:xfrm>
              <a:off x="0" y="-38100"/>
              <a:ext cx="1787883" cy="1127387"/>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8" name="Group 8"/>
          <p:cNvGrpSpPr/>
          <p:nvPr/>
        </p:nvGrpSpPr>
        <p:grpSpPr>
          <a:xfrm>
            <a:off x="724054" y="543987"/>
            <a:ext cx="11372352" cy="1213297"/>
            <a:chOff x="0" y="0"/>
            <a:chExt cx="2995187" cy="319551"/>
          </a:xfrm>
        </p:grpSpPr>
        <p:sp>
          <p:nvSpPr>
            <p:cNvPr id="9" name="Freeform 9"/>
            <p:cNvSpPr/>
            <p:nvPr/>
          </p:nvSpPr>
          <p:spPr>
            <a:xfrm>
              <a:off x="0" y="0"/>
              <a:ext cx="2995188" cy="319551"/>
            </a:xfrm>
            <a:custGeom>
              <a:avLst/>
              <a:gdLst/>
              <a:ahLst/>
              <a:cxnLst/>
              <a:rect l="l" t="t" r="r" b="b"/>
              <a:pathLst>
                <a:path w="2995188" h="319551">
                  <a:moveTo>
                    <a:pt x="6808" y="0"/>
                  </a:moveTo>
                  <a:lnTo>
                    <a:pt x="2988380" y="0"/>
                  </a:lnTo>
                  <a:cubicBezTo>
                    <a:pt x="2990185" y="0"/>
                    <a:pt x="2991917" y="717"/>
                    <a:pt x="2993194" y="1994"/>
                  </a:cubicBezTo>
                  <a:cubicBezTo>
                    <a:pt x="2994470" y="3271"/>
                    <a:pt x="2995188" y="5002"/>
                    <a:pt x="2995188" y="6808"/>
                  </a:cubicBezTo>
                  <a:lnTo>
                    <a:pt x="2995188" y="312744"/>
                  </a:lnTo>
                  <a:cubicBezTo>
                    <a:pt x="2995188" y="316503"/>
                    <a:pt x="2992140" y="319551"/>
                    <a:pt x="2988380" y="319551"/>
                  </a:cubicBezTo>
                  <a:lnTo>
                    <a:pt x="6808" y="319551"/>
                  </a:lnTo>
                  <a:cubicBezTo>
                    <a:pt x="3048" y="319551"/>
                    <a:pt x="0" y="316503"/>
                    <a:pt x="0" y="312744"/>
                  </a:cubicBezTo>
                  <a:lnTo>
                    <a:pt x="0" y="6808"/>
                  </a:lnTo>
                  <a:cubicBezTo>
                    <a:pt x="0" y="3048"/>
                    <a:pt x="3048" y="0"/>
                    <a:pt x="6808" y="0"/>
                  </a:cubicBezTo>
                  <a:close/>
                </a:path>
              </a:pathLst>
            </a:custGeom>
            <a:solidFill>
              <a:srgbClr val="D9D9D9"/>
            </a:solidFill>
          </p:spPr>
          <p:txBody>
            <a:bodyPr/>
            <a:lstStyle/>
            <a:p>
              <a:endParaRPr lang="en-US"/>
            </a:p>
          </p:txBody>
        </p:sp>
        <p:sp>
          <p:nvSpPr>
            <p:cNvPr id="10" name="TextBox 10"/>
            <p:cNvSpPr txBox="1"/>
            <p:nvPr/>
          </p:nvSpPr>
          <p:spPr>
            <a:xfrm>
              <a:off x="0" y="-38100"/>
              <a:ext cx="2995187" cy="357651"/>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0" y="9494465"/>
            <a:ext cx="18321803" cy="792535"/>
            <a:chOff x="0" y="0"/>
            <a:chExt cx="5678908" cy="245649"/>
          </a:xfrm>
        </p:grpSpPr>
        <p:sp>
          <p:nvSpPr>
            <p:cNvPr id="12" name="Freeform 12"/>
            <p:cNvSpPr/>
            <p:nvPr/>
          </p:nvSpPr>
          <p:spPr>
            <a:xfrm>
              <a:off x="0" y="0"/>
              <a:ext cx="5678908" cy="245649"/>
            </a:xfrm>
            <a:custGeom>
              <a:avLst/>
              <a:gdLst/>
              <a:ahLst/>
              <a:cxnLst/>
              <a:rect l="l" t="t" r="r" b="b"/>
              <a:pathLst>
                <a:path w="5678908" h="245649">
                  <a:moveTo>
                    <a:pt x="0" y="0"/>
                  </a:moveTo>
                  <a:lnTo>
                    <a:pt x="5678908" y="0"/>
                  </a:lnTo>
                  <a:lnTo>
                    <a:pt x="5678908" y="245649"/>
                  </a:lnTo>
                  <a:lnTo>
                    <a:pt x="0" y="245649"/>
                  </a:lnTo>
                  <a:close/>
                </a:path>
              </a:pathLst>
            </a:custGeom>
            <a:solidFill>
              <a:srgbClr val="AFC1D0">
                <a:alpha val="40000"/>
              </a:srgbClr>
            </a:solidFill>
          </p:spPr>
          <p:txBody>
            <a:bodyPr/>
            <a:lstStyle/>
            <a:p>
              <a:endParaRPr lang="en-US"/>
            </a:p>
          </p:txBody>
        </p:sp>
        <p:sp>
          <p:nvSpPr>
            <p:cNvPr id="13" name="TextBox 13"/>
            <p:cNvSpPr txBox="1"/>
            <p:nvPr/>
          </p:nvSpPr>
          <p:spPr>
            <a:xfrm>
              <a:off x="0" y="-38100"/>
              <a:ext cx="5678908" cy="283749"/>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933757" y="883935"/>
            <a:ext cx="11015847" cy="609600"/>
          </a:xfrm>
          <a:prstGeom prst="rect">
            <a:avLst/>
          </a:prstGeom>
        </p:spPr>
        <p:txBody>
          <a:bodyPr lIns="0" tIns="0" rIns="0" bIns="0" rtlCol="0" anchor="t">
            <a:spAutoFit/>
          </a:bodyPr>
          <a:lstStyle/>
          <a:p>
            <a:pPr algn="ctr">
              <a:lnSpc>
                <a:spcPts val="4500"/>
              </a:lnSpc>
            </a:pPr>
            <a:r>
              <a:rPr lang="en-US" sz="4400" b="1" dirty="0">
                <a:solidFill>
                  <a:srgbClr val="0B1320"/>
                </a:solidFill>
                <a:latin typeface="DM Sans" pitchFamily="2" charset="0"/>
                <a:ea typeface="DM Sans Bold"/>
                <a:cs typeface="DM Sans Bold"/>
                <a:sym typeface="DM Sans Bold"/>
              </a:rPr>
              <a:t>DIMENSIONAL AND DESIGN FLEXIBILITY</a:t>
            </a:r>
          </a:p>
        </p:txBody>
      </p:sp>
      <p:sp>
        <p:nvSpPr>
          <p:cNvPr id="15" name="TextBox 15"/>
          <p:cNvSpPr txBox="1"/>
          <p:nvPr/>
        </p:nvSpPr>
        <p:spPr>
          <a:xfrm>
            <a:off x="708300" y="2328872"/>
            <a:ext cx="11388107" cy="1647825"/>
          </a:xfrm>
          <a:prstGeom prst="rect">
            <a:avLst/>
          </a:prstGeom>
        </p:spPr>
        <p:txBody>
          <a:bodyPr lIns="0" tIns="0" rIns="0" bIns="0" rtlCol="0" anchor="t">
            <a:spAutoFit/>
          </a:bodyPr>
          <a:lstStyle/>
          <a:p>
            <a:pPr algn="just"/>
            <a:r>
              <a:rPr lang="en-US" sz="2699" u="none" strike="noStrike" dirty="0">
                <a:solidFill>
                  <a:srgbClr val="FFFFFF"/>
                </a:solidFill>
                <a:latin typeface="DM Sans" pitchFamily="2" charset="0"/>
                <a:ea typeface="Canva Sans"/>
                <a:cs typeface="Canva Sans"/>
                <a:sym typeface="Canva Sans"/>
              </a:rPr>
              <a:t>Adjustments to zoning and development standards that allow housing to be built more efficiently without increasing public cost. These tools focus on how buildings fit on a site, rather than how many units are allowed.</a:t>
            </a:r>
          </a:p>
        </p:txBody>
      </p:sp>
      <p:sp>
        <p:nvSpPr>
          <p:cNvPr id="16" name="TextBox 16"/>
          <p:cNvSpPr txBox="1"/>
          <p:nvPr/>
        </p:nvSpPr>
        <p:spPr>
          <a:xfrm>
            <a:off x="11125200" y="7484932"/>
            <a:ext cx="6626726" cy="2154436"/>
          </a:xfrm>
          <a:prstGeom prst="rect">
            <a:avLst/>
          </a:prstGeom>
          <a:solidFill>
            <a:schemeClr val="bg2"/>
          </a:solidFill>
        </p:spPr>
        <p:txBody>
          <a:bodyPr wrap="square" lIns="0" tIns="0" rIns="0" bIns="0" rtlCol="0" anchor="t">
            <a:spAutoFit/>
          </a:bodyPr>
          <a:lstStyle/>
          <a:p>
            <a:pPr marL="0" lvl="0" indent="0" algn="ctr">
              <a:spcBef>
                <a:spcPct val="0"/>
              </a:spcBef>
            </a:pPr>
            <a:r>
              <a:rPr lang="en-US" sz="2000" b="1" u="none" strike="noStrike" dirty="0">
                <a:solidFill>
                  <a:schemeClr val="tx1">
                    <a:alpha val="90980"/>
                  </a:schemeClr>
                </a:solidFill>
                <a:latin typeface="Canva Sans Bold"/>
                <a:ea typeface="Canva Sans Bold"/>
                <a:cs typeface="Canva Sans Bold"/>
                <a:sym typeface="Canva Sans Bold"/>
              </a:rPr>
              <a:t>Common standards addressed include:</a:t>
            </a:r>
          </a:p>
          <a:p>
            <a:pPr marL="0" lvl="0" indent="0" algn="ctr">
              <a:spcBef>
                <a:spcPct val="0"/>
              </a:spcBef>
            </a:pPr>
            <a:r>
              <a:rPr lang="en-US" sz="2000" u="none" strike="noStrike" dirty="0">
                <a:solidFill>
                  <a:schemeClr val="tx1">
                    <a:alpha val="90980"/>
                  </a:schemeClr>
                </a:solidFill>
                <a:latin typeface="Canva Sans"/>
                <a:ea typeface="Canva Sans"/>
                <a:cs typeface="Canva Sans"/>
                <a:sym typeface="Canva Sans"/>
              </a:rPr>
              <a:t>Setbacks</a:t>
            </a:r>
          </a:p>
          <a:p>
            <a:pPr marL="0" lvl="0" indent="0" algn="ctr">
              <a:spcBef>
                <a:spcPct val="0"/>
              </a:spcBef>
            </a:pPr>
            <a:r>
              <a:rPr lang="en-US" sz="2000" u="none" strike="noStrike" dirty="0">
                <a:solidFill>
                  <a:schemeClr val="tx1">
                    <a:alpha val="90980"/>
                  </a:schemeClr>
                </a:solidFill>
                <a:latin typeface="Canva Sans"/>
                <a:ea typeface="Canva Sans"/>
                <a:cs typeface="Canva Sans"/>
                <a:sym typeface="Canva Sans"/>
              </a:rPr>
              <a:t>Lot size and lot width</a:t>
            </a:r>
          </a:p>
          <a:p>
            <a:pPr marL="0" lvl="0" indent="0" algn="ctr">
              <a:spcBef>
                <a:spcPct val="0"/>
              </a:spcBef>
            </a:pPr>
            <a:r>
              <a:rPr lang="en-US" sz="2000" u="none" strike="noStrike" dirty="0">
                <a:solidFill>
                  <a:schemeClr val="tx1">
                    <a:alpha val="90980"/>
                  </a:schemeClr>
                </a:solidFill>
                <a:latin typeface="Canva Sans"/>
                <a:ea typeface="Canva Sans"/>
                <a:cs typeface="Canva Sans"/>
                <a:sym typeface="Canva Sans"/>
              </a:rPr>
              <a:t>Lot coverage </a:t>
            </a:r>
          </a:p>
          <a:p>
            <a:pPr marL="0" lvl="0" indent="0" algn="ctr">
              <a:spcBef>
                <a:spcPct val="0"/>
              </a:spcBef>
            </a:pPr>
            <a:r>
              <a:rPr lang="en-US" sz="2000" u="none" strike="noStrike" dirty="0">
                <a:solidFill>
                  <a:schemeClr val="tx1">
                    <a:alpha val="90980"/>
                  </a:schemeClr>
                </a:solidFill>
                <a:latin typeface="Canva Sans"/>
                <a:ea typeface="Canva Sans"/>
                <a:cs typeface="Canva Sans"/>
                <a:sym typeface="Canva Sans"/>
              </a:rPr>
              <a:t>Building footprint and orientation</a:t>
            </a:r>
          </a:p>
          <a:p>
            <a:pPr marL="0" lvl="0" indent="0" algn="ctr">
              <a:spcBef>
                <a:spcPct val="0"/>
              </a:spcBef>
            </a:pPr>
            <a:r>
              <a:rPr lang="en-US" sz="2000" u="none" strike="noStrike" dirty="0">
                <a:solidFill>
                  <a:schemeClr val="tx1">
                    <a:alpha val="90980"/>
                  </a:schemeClr>
                </a:solidFill>
                <a:latin typeface="Canva Sans"/>
                <a:ea typeface="Canva Sans"/>
                <a:cs typeface="Canva Sans"/>
                <a:sym typeface="Canva Sans"/>
              </a:rPr>
              <a:t>Open space and landscaping requirements</a:t>
            </a:r>
          </a:p>
          <a:p>
            <a:pPr marL="0" lvl="0" indent="0" algn="ctr">
              <a:spcBef>
                <a:spcPct val="0"/>
              </a:spcBef>
            </a:pPr>
            <a:r>
              <a:rPr lang="en-US" sz="2000" u="none" strike="noStrike" dirty="0">
                <a:solidFill>
                  <a:schemeClr val="tx1">
                    <a:alpha val="90980"/>
                  </a:schemeClr>
                </a:solidFill>
                <a:latin typeface="Canva Sans"/>
                <a:ea typeface="Canva Sans"/>
                <a:cs typeface="Canva Sans"/>
                <a:sym typeface="Canva Sans"/>
              </a:rPr>
              <a:t>Building separation and modulation requirements</a:t>
            </a:r>
          </a:p>
        </p:txBody>
      </p:sp>
      <p:grpSp>
        <p:nvGrpSpPr>
          <p:cNvPr id="17" name="Group 17"/>
          <p:cNvGrpSpPr/>
          <p:nvPr/>
        </p:nvGrpSpPr>
        <p:grpSpPr>
          <a:xfrm>
            <a:off x="12510748" y="244449"/>
            <a:ext cx="5486625" cy="2708310"/>
            <a:chOff x="0" y="0"/>
            <a:chExt cx="1096254" cy="541133"/>
          </a:xfrm>
        </p:grpSpPr>
        <p:sp>
          <p:nvSpPr>
            <p:cNvPr id="18" name="Freeform 18"/>
            <p:cNvSpPr/>
            <p:nvPr/>
          </p:nvSpPr>
          <p:spPr>
            <a:xfrm>
              <a:off x="0" y="0"/>
              <a:ext cx="1096254" cy="541133"/>
            </a:xfrm>
            <a:custGeom>
              <a:avLst/>
              <a:gdLst/>
              <a:ahLst/>
              <a:cxnLst/>
              <a:rect l="l" t="t" r="r" b="b"/>
              <a:pathLst>
                <a:path w="1096254" h="541133">
                  <a:moveTo>
                    <a:pt x="0" y="0"/>
                  </a:moveTo>
                  <a:lnTo>
                    <a:pt x="1096254" y="0"/>
                  </a:lnTo>
                  <a:lnTo>
                    <a:pt x="1096254" y="541133"/>
                  </a:lnTo>
                  <a:lnTo>
                    <a:pt x="0" y="541133"/>
                  </a:lnTo>
                  <a:close/>
                </a:path>
              </a:pathLst>
            </a:custGeom>
            <a:blipFill>
              <a:blip r:embed="rId2"/>
              <a:stretch>
                <a:fillRect b="-35056"/>
              </a:stretch>
            </a:blipFill>
            <a:ln w="95250" cap="sq">
              <a:solidFill>
                <a:srgbClr val="FFFFFF"/>
              </a:solidFill>
              <a:prstDash val="solid"/>
              <a:miter/>
            </a:ln>
          </p:spPr>
          <p:txBody>
            <a:bodyPr/>
            <a:lstStyle/>
            <a:p>
              <a:endParaRPr lang="en-US"/>
            </a:p>
          </p:txBody>
        </p:sp>
      </p:grpSp>
      <p:sp>
        <p:nvSpPr>
          <p:cNvPr id="19" name="TextBox 19"/>
          <p:cNvSpPr txBox="1"/>
          <p:nvPr/>
        </p:nvSpPr>
        <p:spPr>
          <a:xfrm>
            <a:off x="673466" y="4426651"/>
            <a:ext cx="16769866" cy="2907591"/>
          </a:xfrm>
          <a:prstGeom prst="rect">
            <a:avLst/>
          </a:prstGeom>
        </p:spPr>
        <p:txBody>
          <a:bodyPr lIns="0" tIns="0" rIns="0" bIns="0" rtlCol="0" anchor="t">
            <a:spAutoFit/>
          </a:bodyPr>
          <a:lstStyle/>
          <a:p>
            <a:pPr algn="l"/>
            <a:r>
              <a:rPr lang="en-US" sz="2699" b="1" u="none" strike="noStrike" dirty="0">
                <a:solidFill>
                  <a:srgbClr val="FFFFFF"/>
                </a:solidFill>
                <a:latin typeface="DM Sans" pitchFamily="2" charset="0"/>
                <a:ea typeface="Canva Sans Bold"/>
                <a:cs typeface="Canva Sans Bold"/>
                <a:sym typeface="Canva Sans Bold"/>
              </a:rPr>
              <a:t>Options to Consider:</a:t>
            </a:r>
          </a:p>
          <a:p>
            <a:pPr marL="582925" lvl="1" indent="-291463" algn="l">
              <a:buFont typeface="Arial"/>
              <a:buChar char="•"/>
            </a:pPr>
            <a:r>
              <a:rPr lang="en-US" sz="2699" u="none" strike="noStrike" dirty="0">
                <a:solidFill>
                  <a:srgbClr val="FFFFFF"/>
                </a:solidFill>
                <a:latin typeface="DM Sans" pitchFamily="2" charset="0"/>
                <a:ea typeface="Canva Sans"/>
                <a:cs typeface="Canva Sans"/>
                <a:sym typeface="Canva Sans"/>
              </a:rPr>
              <a:t>Reduced setbacks for missing-middle housing types</a:t>
            </a:r>
          </a:p>
          <a:p>
            <a:pPr marL="582925" lvl="1" indent="-291463" algn="l">
              <a:buFont typeface="Arial"/>
              <a:buChar char="•"/>
            </a:pPr>
            <a:r>
              <a:rPr lang="en-US" sz="2699" u="none" strike="noStrike" dirty="0">
                <a:solidFill>
                  <a:srgbClr val="FFFFFF"/>
                </a:solidFill>
                <a:latin typeface="DM Sans" pitchFamily="2" charset="0"/>
                <a:ea typeface="Canva Sans"/>
                <a:cs typeface="Canva Sans"/>
                <a:sym typeface="Canva Sans"/>
              </a:rPr>
              <a:t>Flexible lot standards for townhomes and cottage clusters</a:t>
            </a:r>
          </a:p>
          <a:p>
            <a:pPr marL="582925" lvl="1" indent="-291463" algn="l">
              <a:buFont typeface="Arial"/>
              <a:buChar char="•"/>
            </a:pPr>
            <a:r>
              <a:rPr lang="en-US" sz="2699" u="none" strike="noStrike" dirty="0">
                <a:solidFill>
                  <a:srgbClr val="FFFFFF"/>
                </a:solidFill>
                <a:latin typeface="DM Sans" pitchFamily="2" charset="0"/>
                <a:ea typeface="Canva Sans"/>
                <a:cs typeface="Canva Sans"/>
                <a:sym typeface="Canva Sans"/>
              </a:rPr>
              <a:t>Higher lot coverage allowances may increase stormwater impacts and associated costs</a:t>
            </a:r>
          </a:p>
          <a:p>
            <a:pPr marL="582925" lvl="1" indent="-291463" algn="l">
              <a:buFont typeface="Arial"/>
              <a:buChar char="•"/>
            </a:pPr>
            <a:r>
              <a:rPr lang="en-US" sz="2699" u="none" strike="noStrike" dirty="0">
                <a:solidFill>
                  <a:srgbClr val="FFFFFF"/>
                </a:solidFill>
                <a:latin typeface="DM Sans" pitchFamily="2" charset="0"/>
                <a:ea typeface="Canva Sans"/>
                <a:cs typeface="Canva Sans"/>
                <a:sym typeface="Canva Sans"/>
              </a:rPr>
              <a:t>Reduced building separation for may increase fire protection/sprinkler requirements</a:t>
            </a:r>
          </a:p>
          <a:p>
            <a:pPr marL="582925" lvl="1" indent="-291463" algn="l">
              <a:buFont typeface="Arial"/>
              <a:buChar char="•"/>
            </a:pPr>
            <a:r>
              <a:rPr lang="en-US" sz="2699" u="none" strike="noStrike" dirty="0">
                <a:solidFill>
                  <a:srgbClr val="FFFFFF"/>
                </a:solidFill>
                <a:latin typeface="DM Sans" pitchFamily="2" charset="0"/>
                <a:ea typeface="Canva Sans"/>
                <a:cs typeface="Canva Sans"/>
                <a:sym typeface="Canva Sans"/>
              </a:rPr>
              <a:t>Consolidated or reduced open space requirements for small sites</a:t>
            </a:r>
          </a:p>
          <a:p>
            <a:pPr marL="582925" lvl="1" indent="-291463" algn="l">
              <a:buFont typeface="Arial"/>
              <a:buChar char="•"/>
            </a:pPr>
            <a:r>
              <a:rPr lang="en-US" sz="2699" u="none" strike="noStrike" dirty="0">
                <a:solidFill>
                  <a:srgbClr val="FFFFFF"/>
                </a:solidFill>
                <a:latin typeface="DM Sans" pitchFamily="2" charset="0"/>
                <a:ea typeface="Canva Sans"/>
                <a:cs typeface="Canva Sans"/>
                <a:sym typeface="Canva Sans"/>
              </a:rPr>
              <a:t>By-right dimensional standards tied to objective design rules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C3F60"/>
        </a:solidFill>
        <a:effectLst/>
      </p:bgPr>
    </p:bg>
    <p:spTree>
      <p:nvGrpSpPr>
        <p:cNvPr id="1" name=""/>
        <p:cNvGrpSpPr/>
        <p:nvPr/>
      </p:nvGrpSpPr>
      <p:grpSpPr>
        <a:xfrm>
          <a:off x="0" y="0"/>
          <a:ext cx="0" cy="0"/>
          <a:chOff x="0" y="0"/>
          <a:chExt cx="0" cy="0"/>
        </a:xfrm>
      </p:grpSpPr>
      <p:grpSp>
        <p:nvGrpSpPr>
          <p:cNvPr id="2" name="Group 2"/>
          <p:cNvGrpSpPr/>
          <p:nvPr/>
        </p:nvGrpSpPr>
        <p:grpSpPr>
          <a:xfrm>
            <a:off x="-152401" y="-342901"/>
            <a:ext cx="13809877" cy="1230480"/>
            <a:chOff x="0" y="0"/>
            <a:chExt cx="3817480" cy="812800"/>
          </a:xfrm>
        </p:grpSpPr>
        <p:sp>
          <p:nvSpPr>
            <p:cNvPr id="3" name="Freeform 3"/>
            <p:cNvSpPr/>
            <p:nvPr/>
          </p:nvSpPr>
          <p:spPr>
            <a:xfrm>
              <a:off x="0" y="0"/>
              <a:ext cx="3817480" cy="812800"/>
            </a:xfrm>
            <a:custGeom>
              <a:avLst/>
              <a:gdLst/>
              <a:ahLst/>
              <a:cxnLst/>
              <a:rect l="l" t="t" r="r" b="b"/>
              <a:pathLst>
                <a:path w="3817480" h="812800">
                  <a:moveTo>
                    <a:pt x="0" y="0"/>
                  </a:moveTo>
                  <a:lnTo>
                    <a:pt x="3817480" y="0"/>
                  </a:lnTo>
                  <a:lnTo>
                    <a:pt x="3817480" y="812800"/>
                  </a:lnTo>
                  <a:lnTo>
                    <a:pt x="0" y="812800"/>
                  </a:lnTo>
                  <a:close/>
                </a:path>
              </a:pathLst>
            </a:custGeom>
            <a:ln w="38100" cap="sq">
              <a:solidFill>
                <a:srgbClr val="F0F0F0"/>
              </a:solidFill>
              <a:prstDash val="solid"/>
              <a:miter/>
            </a:ln>
          </p:spPr>
          <p:txBody>
            <a:bodyPr/>
            <a:lstStyle/>
            <a:p>
              <a:endParaRPr lang="en-US"/>
            </a:p>
          </p:txBody>
        </p:sp>
        <p:sp>
          <p:nvSpPr>
            <p:cNvPr id="4" name="TextBox 4"/>
            <p:cNvSpPr txBox="1"/>
            <p:nvPr/>
          </p:nvSpPr>
          <p:spPr>
            <a:xfrm>
              <a:off x="0" y="-38100"/>
              <a:ext cx="3817480" cy="850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4011725" y="-342901"/>
            <a:ext cx="4733475" cy="1230479"/>
            <a:chOff x="0" y="0"/>
            <a:chExt cx="1787883" cy="1089287"/>
          </a:xfrm>
        </p:grpSpPr>
        <p:sp>
          <p:nvSpPr>
            <p:cNvPr id="6" name="Freeform 6"/>
            <p:cNvSpPr/>
            <p:nvPr/>
          </p:nvSpPr>
          <p:spPr>
            <a:xfrm>
              <a:off x="0" y="0"/>
              <a:ext cx="1787883" cy="1089287"/>
            </a:xfrm>
            <a:custGeom>
              <a:avLst/>
              <a:gdLst/>
              <a:ahLst/>
              <a:cxnLst/>
              <a:rect l="l" t="t" r="r" b="b"/>
              <a:pathLst>
                <a:path w="1787883" h="1089287">
                  <a:moveTo>
                    <a:pt x="0" y="0"/>
                  </a:moveTo>
                  <a:lnTo>
                    <a:pt x="1787883" y="0"/>
                  </a:lnTo>
                  <a:lnTo>
                    <a:pt x="1787883" y="1089287"/>
                  </a:lnTo>
                  <a:lnTo>
                    <a:pt x="0" y="1089287"/>
                  </a:lnTo>
                  <a:close/>
                </a:path>
              </a:pathLst>
            </a:custGeom>
            <a:solidFill>
              <a:srgbClr val="F3F6FA"/>
            </a:solidFill>
            <a:ln w="95250" cap="sq">
              <a:solidFill>
                <a:srgbClr val="FFFFFF"/>
              </a:solidFill>
              <a:prstDash val="solid"/>
              <a:miter/>
            </a:ln>
          </p:spPr>
          <p:txBody>
            <a:bodyPr/>
            <a:lstStyle/>
            <a:p>
              <a:endParaRPr lang="en-US"/>
            </a:p>
          </p:txBody>
        </p:sp>
        <p:sp>
          <p:nvSpPr>
            <p:cNvPr id="7" name="TextBox 7"/>
            <p:cNvSpPr txBox="1"/>
            <p:nvPr/>
          </p:nvSpPr>
          <p:spPr>
            <a:xfrm>
              <a:off x="0" y="-38100"/>
              <a:ext cx="1787883" cy="1127387"/>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8" name="Group 8"/>
          <p:cNvGrpSpPr/>
          <p:nvPr/>
        </p:nvGrpSpPr>
        <p:grpSpPr>
          <a:xfrm>
            <a:off x="724054" y="543987"/>
            <a:ext cx="11372352" cy="1213297"/>
            <a:chOff x="0" y="0"/>
            <a:chExt cx="2995187" cy="319551"/>
          </a:xfrm>
        </p:grpSpPr>
        <p:sp>
          <p:nvSpPr>
            <p:cNvPr id="9" name="Freeform 9"/>
            <p:cNvSpPr/>
            <p:nvPr/>
          </p:nvSpPr>
          <p:spPr>
            <a:xfrm>
              <a:off x="0" y="0"/>
              <a:ext cx="2995188" cy="319551"/>
            </a:xfrm>
            <a:custGeom>
              <a:avLst/>
              <a:gdLst/>
              <a:ahLst/>
              <a:cxnLst/>
              <a:rect l="l" t="t" r="r" b="b"/>
              <a:pathLst>
                <a:path w="2995188" h="319551">
                  <a:moveTo>
                    <a:pt x="6808" y="0"/>
                  </a:moveTo>
                  <a:lnTo>
                    <a:pt x="2988380" y="0"/>
                  </a:lnTo>
                  <a:cubicBezTo>
                    <a:pt x="2990185" y="0"/>
                    <a:pt x="2991917" y="717"/>
                    <a:pt x="2993194" y="1994"/>
                  </a:cubicBezTo>
                  <a:cubicBezTo>
                    <a:pt x="2994470" y="3271"/>
                    <a:pt x="2995188" y="5002"/>
                    <a:pt x="2995188" y="6808"/>
                  </a:cubicBezTo>
                  <a:lnTo>
                    <a:pt x="2995188" y="312744"/>
                  </a:lnTo>
                  <a:cubicBezTo>
                    <a:pt x="2995188" y="316503"/>
                    <a:pt x="2992140" y="319551"/>
                    <a:pt x="2988380" y="319551"/>
                  </a:cubicBezTo>
                  <a:lnTo>
                    <a:pt x="6808" y="319551"/>
                  </a:lnTo>
                  <a:cubicBezTo>
                    <a:pt x="3048" y="319551"/>
                    <a:pt x="0" y="316503"/>
                    <a:pt x="0" y="312744"/>
                  </a:cubicBezTo>
                  <a:lnTo>
                    <a:pt x="0" y="6808"/>
                  </a:lnTo>
                  <a:cubicBezTo>
                    <a:pt x="0" y="3048"/>
                    <a:pt x="3048" y="0"/>
                    <a:pt x="6808" y="0"/>
                  </a:cubicBezTo>
                  <a:close/>
                </a:path>
              </a:pathLst>
            </a:custGeom>
            <a:solidFill>
              <a:srgbClr val="D9D9D9"/>
            </a:solidFill>
          </p:spPr>
          <p:txBody>
            <a:bodyPr/>
            <a:lstStyle/>
            <a:p>
              <a:endParaRPr lang="en-US"/>
            </a:p>
          </p:txBody>
        </p:sp>
        <p:sp>
          <p:nvSpPr>
            <p:cNvPr id="10" name="TextBox 10"/>
            <p:cNvSpPr txBox="1"/>
            <p:nvPr/>
          </p:nvSpPr>
          <p:spPr>
            <a:xfrm>
              <a:off x="0" y="-38100"/>
              <a:ext cx="2995187" cy="357651"/>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0" y="9494465"/>
            <a:ext cx="18321803" cy="792535"/>
            <a:chOff x="0" y="0"/>
            <a:chExt cx="5678908" cy="245649"/>
          </a:xfrm>
        </p:grpSpPr>
        <p:sp>
          <p:nvSpPr>
            <p:cNvPr id="12" name="Freeform 12"/>
            <p:cNvSpPr/>
            <p:nvPr/>
          </p:nvSpPr>
          <p:spPr>
            <a:xfrm>
              <a:off x="0" y="0"/>
              <a:ext cx="5678908" cy="245649"/>
            </a:xfrm>
            <a:custGeom>
              <a:avLst/>
              <a:gdLst/>
              <a:ahLst/>
              <a:cxnLst/>
              <a:rect l="l" t="t" r="r" b="b"/>
              <a:pathLst>
                <a:path w="5678908" h="245649">
                  <a:moveTo>
                    <a:pt x="0" y="0"/>
                  </a:moveTo>
                  <a:lnTo>
                    <a:pt x="5678908" y="0"/>
                  </a:lnTo>
                  <a:lnTo>
                    <a:pt x="5678908" y="245649"/>
                  </a:lnTo>
                  <a:lnTo>
                    <a:pt x="0" y="245649"/>
                  </a:lnTo>
                  <a:close/>
                </a:path>
              </a:pathLst>
            </a:custGeom>
            <a:solidFill>
              <a:srgbClr val="AFC1D0">
                <a:alpha val="40000"/>
              </a:srgbClr>
            </a:solidFill>
          </p:spPr>
          <p:txBody>
            <a:bodyPr/>
            <a:lstStyle/>
            <a:p>
              <a:endParaRPr lang="en-US"/>
            </a:p>
          </p:txBody>
        </p:sp>
        <p:sp>
          <p:nvSpPr>
            <p:cNvPr id="13" name="TextBox 13"/>
            <p:cNvSpPr txBox="1"/>
            <p:nvPr/>
          </p:nvSpPr>
          <p:spPr>
            <a:xfrm>
              <a:off x="0" y="-38100"/>
              <a:ext cx="5678908" cy="283749"/>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933757" y="883935"/>
            <a:ext cx="11015847" cy="609600"/>
          </a:xfrm>
          <a:prstGeom prst="rect">
            <a:avLst/>
          </a:prstGeom>
        </p:spPr>
        <p:txBody>
          <a:bodyPr lIns="0" tIns="0" rIns="0" bIns="0" rtlCol="0" anchor="t">
            <a:spAutoFit/>
          </a:bodyPr>
          <a:lstStyle/>
          <a:p>
            <a:pPr algn="ctr">
              <a:lnSpc>
                <a:spcPts val="4500"/>
              </a:lnSpc>
            </a:pPr>
            <a:r>
              <a:rPr lang="en-US" sz="4400" b="1" dirty="0">
                <a:solidFill>
                  <a:srgbClr val="0B1320"/>
                </a:solidFill>
                <a:latin typeface="DM Sans" pitchFamily="2" charset="0"/>
                <a:ea typeface="DM Sans Bold"/>
                <a:cs typeface="DM Sans Bold"/>
                <a:sym typeface="DM Sans Bold"/>
              </a:rPr>
              <a:t>DIMENSIONAL AND DESIGN FLEXIBILITY</a:t>
            </a:r>
          </a:p>
        </p:txBody>
      </p:sp>
      <p:graphicFrame>
        <p:nvGraphicFramePr>
          <p:cNvPr id="15" name="Table 15"/>
          <p:cNvGraphicFramePr>
            <a:graphicFrameLocks noGrp="1"/>
          </p:cNvGraphicFramePr>
          <p:nvPr>
            <p:extLst>
              <p:ext uri="{D42A27DB-BD31-4B8C-83A1-F6EECF244321}">
                <p14:modId xmlns:p14="http://schemas.microsoft.com/office/powerpoint/2010/main" val="4125521509"/>
              </p:ext>
            </p:extLst>
          </p:nvPr>
        </p:nvGraphicFramePr>
        <p:xfrm>
          <a:off x="724054" y="2674600"/>
          <a:ext cx="16649546" cy="5059680"/>
        </p:xfrm>
        <a:graphic>
          <a:graphicData uri="http://schemas.openxmlformats.org/drawingml/2006/table">
            <a:tbl>
              <a:tblPr/>
              <a:tblGrid>
                <a:gridCol w="5616048">
                  <a:extLst>
                    <a:ext uri="{9D8B030D-6E8A-4147-A177-3AD203B41FA5}">
                      <a16:colId xmlns:a16="http://schemas.microsoft.com/office/drawing/2014/main" val="20000"/>
                    </a:ext>
                  </a:extLst>
                </a:gridCol>
                <a:gridCol w="11033498">
                  <a:extLst>
                    <a:ext uri="{9D8B030D-6E8A-4147-A177-3AD203B41FA5}">
                      <a16:colId xmlns:a16="http://schemas.microsoft.com/office/drawing/2014/main" val="20001"/>
                    </a:ext>
                  </a:extLst>
                </a:gridCol>
              </a:tblGrid>
              <a:tr h="0">
                <a:tc>
                  <a:txBody>
                    <a:bodyPr/>
                    <a:lstStyle/>
                    <a:p>
                      <a:pPr algn="l">
                        <a:lnSpc>
                          <a:spcPct val="100000"/>
                        </a:lnSpc>
                        <a:defRPr/>
                      </a:pPr>
                      <a:r>
                        <a:rPr lang="en-US" sz="2600" b="1">
                          <a:solidFill>
                            <a:srgbClr val="FFFFFF"/>
                          </a:solidFill>
                          <a:latin typeface="DM Sans" pitchFamily="2" charset="0"/>
                          <a:ea typeface="Canva Sans Bold"/>
                          <a:cs typeface="Canva Sans Bold"/>
                          <a:sym typeface="Canva Sans Bold"/>
                        </a:rPr>
                        <a:t>What This Does</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ct val="100000"/>
                        </a:lnSpc>
                        <a:defRPr/>
                      </a:pPr>
                      <a:r>
                        <a:rPr lang="en-US" sz="2600" dirty="0">
                          <a:solidFill>
                            <a:srgbClr val="FFFFFF"/>
                          </a:solidFill>
                          <a:latin typeface="DM Sans" pitchFamily="2" charset="0"/>
                          <a:ea typeface="Canva Sans"/>
                          <a:cs typeface="Canva Sans"/>
                          <a:sym typeface="Canva Sans"/>
                        </a:rPr>
                        <a:t>Use of land more efficiently</a:t>
                      </a:r>
                      <a:endParaRPr lang="en-US" sz="1100" dirty="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gn="l">
                        <a:lnSpc>
                          <a:spcPct val="100000"/>
                        </a:lnSpc>
                        <a:defRPr/>
                      </a:pPr>
                      <a:r>
                        <a:rPr lang="en-US" sz="2600" b="1">
                          <a:solidFill>
                            <a:srgbClr val="FFFFFF"/>
                          </a:solidFill>
                          <a:latin typeface="DM Sans" pitchFamily="2" charset="0"/>
                          <a:ea typeface="Canva Sans Bold"/>
                          <a:cs typeface="Canva Sans Bold"/>
                          <a:sym typeface="Canva Sans Bold"/>
                        </a:rPr>
                        <a:t>Who It Helps</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ct val="100000"/>
                        </a:lnSpc>
                        <a:defRPr/>
                      </a:pPr>
                      <a:r>
                        <a:rPr lang="en-US" sz="2600">
                          <a:solidFill>
                            <a:srgbClr val="FFFFFF"/>
                          </a:solidFill>
                          <a:latin typeface="DM Sans" pitchFamily="2" charset="0"/>
                          <a:ea typeface="Canva Sans"/>
                          <a:cs typeface="Canva Sans"/>
                          <a:sym typeface="Canva Sans"/>
                        </a:rPr>
                        <a:t>Lower/moderate-income households (&lt;80%–120% AMI)</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l">
                        <a:lnSpc>
                          <a:spcPct val="100000"/>
                        </a:lnSpc>
                        <a:defRPr/>
                      </a:pPr>
                      <a:r>
                        <a:rPr lang="en-US" sz="2600" b="1">
                          <a:solidFill>
                            <a:srgbClr val="FFFFFF"/>
                          </a:solidFill>
                          <a:latin typeface="DM Sans" pitchFamily="2" charset="0"/>
                          <a:ea typeface="Canva Sans Bold"/>
                          <a:cs typeface="Canva Sans Bold"/>
                          <a:sym typeface="Canva Sans Bold"/>
                        </a:rPr>
                        <a:t>Housing Types Encouraged  </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ct val="100000"/>
                        </a:lnSpc>
                        <a:defRPr/>
                      </a:pPr>
                      <a:r>
                        <a:rPr lang="en-US" sz="2600" dirty="0">
                          <a:solidFill>
                            <a:srgbClr val="FFFFFF"/>
                          </a:solidFill>
                          <a:latin typeface="DM Sans" pitchFamily="2" charset="0"/>
                          <a:ea typeface="Canva Sans"/>
                          <a:cs typeface="Canva Sans"/>
                          <a:sym typeface="Canva Sans"/>
                        </a:rPr>
                        <a:t>Duplexes, triplexes, courtyard housing, cottage housing</a:t>
                      </a:r>
                      <a:endParaRPr lang="en-US" sz="1100" dirty="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gn="l">
                        <a:lnSpc>
                          <a:spcPct val="100000"/>
                        </a:lnSpc>
                        <a:defRPr/>
                      </a:pPr>
                      <a:r>
                        <a:rPr lang="en-US" sz="2600" b="1">
                          <a:solidFill>
                            <a:srgbClr val="FFFFFF"/>
                          </a:solidFill>
                          <a:latin typeface="DM Sans" pitchFamily="2" charset="0"/>
                          <a:ea typeface="Canva Sans Bold"/>
                          <a:cs typeface="Canva Sans Bold"/>
                          <a:sym typeface="Canva Sans Bold"/>
                        </a:rPr>
                        <a:t>Where It Makes Sense</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ct val="100000"/>
                        </a:lnSpc>
                        <a:defRPr/>
                      </a:pPr>
                      <a:r>
                        <a:rPr lang="en-US" sz="2600">
                          <a:solidFill>
                            <a:srgbClr val="FFFFFF"/>
                          </a:solidFill>
                          <a:latin typeface="DM Sans" pitchFamily="2" charset="0"/>
                          <a:ea typeface="Canva Sans"/>
                          <a:cs typeface="Canva Sans"/>
                          <a:sym typeface="Canva Sans"/>
                        </a:rPr>
                        <a:t>Citywide for Affordable, Smaller Units and, Missing-Middle Housing Types</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gn="l">
                        <a:lnSpc>
                          <a:spcPct val="100000"/>
                        </a:lnSpc>
                        <a:defRPr/>
                      </a:pPr>
                      <a:r>
                        <a:rPr lang="en-US" sz="2600" b="1">
                          <a:solidFill>
                            <a:srgbClr val="FFFFFF"/>
                          </a:solidFill>
                          <a:latin typeface="DM Sans" pitchFamily="2" charset="0"/>
                          <a:ea typeface="Canva Sans Bold"/>
                          <a:cs typeface="Canva Sans Bold"/>
                          <a:sym typeface="Canva Sans Bold"/>
                        </a:rPr>
                        <a:t>Implementation Timeframe</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ct val="100000"/>
                        </a:lnSpc>
                        <a:defRPr/>
                      </a:pPr>
                      <a:r>
                        <a:rPr lang="en-US" sz="2600" dirty="0">
                          <a:solidFill>
                            <a:srgbClr val="FFFFFF"/>
                          </a:solidFill>
                          <a:latin typeface="DM Sans" pitchFamily="2" charset="0"/>
                          <a:ea typeface="Canva Sans"/>
                          <a:cs typeface="Canva Sans"/>
                          <a:sym typeface="Canva Sans"/>
                        </a:rPr>
                        <a:t>Short - 2026</a:t>
                      </a:r>
                      <a:endParaRPr lang="en-US" sz="1100" dirty="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algn="l">
                        <a:lnSpc>
                          <a:spcPct val="100000"/>
                        </a:lnSpc>
                        <a:defRPr/>
                      </a:pPr>
                      <a:r>
                        <a:rPr lang="en-US" sz="2600" b="1">
                          <a:solidFill>
                            <a:srgbClr val="FFFFFF"/>
                          </a:solidFill>
                          <a:latin typeface="DM Sans" pitchFamily="2" charset="0"/>
                          <a:ea typeface="Canva Sans Bold"/>
                          <a:cs typeface="Canva Sans Bold"/>
                          <a:sym typeface="Canva Sans Bold"/>
                        </a:rPr>
                        <a:t>Staff Effort</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ct val="100000"/>
                        </a:lnSpc>
                        <a:defRPr/>
                      </a:pPr>
                      <a:r>
                        <a:rPr lang="en-US" sz="2600" dirty="0">
                          <a:solidFill>
                            <a:srgbClr val="FFFFFF"/>
                          </a:solidFill>
                          <a:latin typeface="DM Sans" pitchFamily="2" charset="0"/>
                          <a:ea typeface="Canva Sans"/>
                          <a:cs typeface="Canva Sans"/>
                          <a:sym typeface="Canva Sans"/>
                        </a:rPr>
                        <a:t>Low</a:t>
                      </a:r>
                      <a:endParaRPr lang="en-US" sz="1100" dirty="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C3F60"/>
        </a:solidFill>
        <a:effectLst/>
      </p:bgPr>
    </p:bg>
    <p:spTree>
      <p:nvGrpSpPr>
        <p:cNvPr id="1" name=""/>
        <p:cNvGrpSpPr/>
        <p:nvPr/>
      </p:nvGrpSpPr>
      <p:grpSpPr>
        <a:xfrm>
          <a:off x="0" y="0"/>
          <a:ext cx="0" cy="0"/>
          <a:chOff x="0" y="0"/>
          <a:chExt cx="0" cy="0"/>
        </a:xfrm>
      </p:grpSpPr>
      <p:grpSp>
        <p:nvGrpSpPr>
          <p:cNvPr id="2" name="Group 2"/>
          <p:cNvGrpSpPr/>
          <p:nvPr/>
        </p:nvGrpSpPr>
        <p:grpSpPr>
          <a:xfrm>
            <a:off x="-304801" y="-188567"/>
            <a:ext cx="13962277" cy="1076146"/>
            <a:chOff x="0" y="0"/>
            <a:chExt cx="3817480" cy="812800"/>
          </a:xfrm>
        </p:grpSpPr>
        <p:sp>
          <p:nvSpPr>
            <p:cNvPr id="3" name="Freeform 3"/>
            <p:cNvSpPr/>
            <p:nvPr/>
          </p:nvSpPr>
          <p:spPr>
            <a:xfrm>
              <a:off x="0" y="0"/>
              <a:ext cx="3817480" cy="812800"/>
            </a:xfrm>
            <a:custGeom>
              <a:avLst/>
              <a:gdLst/>
              <a:ahLst/>
              <a:cxnLst/>
              <a:rect l="l" t="t" r="r" b="b"/>
              <a:pathLst>
                <a:path w="3817480" h="812800">
                  <a:moveTo>
                    <a:pt x="0" y="0"/>
                  </a:moveTo>
                  <a:lnTo>
                    <a:pt x="3817480" y="0"/>
                  </a:lnTo>
                  <a:lnTo>
                    <a:pt x="3817480" y="812800"/>
                  </a:lnTo>
                  <a:lnTo>
                    <a:pt x="0" y="812800"/>
                  </a:lnTo>
                  <a:close/>
                </a:path>
              </a:pathLst>
            </a:custGeom>
            <a:ln w="38100" cap="sq">
              <a:solidFill>
                <a:srgbClr val="F0F0F0"/>
              </a:solidFill>
              <a:prstDash val="solid"/>
              <a:miter/>
            </a:ln>
          </p:spPr>
          <p:txBody>
            <a:bodyPr/>
            <a:lstStyle/>
            <a:p>
              <a:endParaRPr lang="en-US"/>
            </a:p>
          </p:txBody>
        </p:sp>
        <p:sp>
          <p:nvSpPr>
            <p:cNvPr id="4" name="TextBox 4"/>
            <p:cNvSpPr txBox="1"/>
            <p:nvPr/>
          </p:nvSpPr>
          <p:spPr>
            <a:xfrm>
              <a:off x="0" y="-38100"/>
              <a:ext cx="3817480" cy="850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4011725" y="-419101"/>
            <a:ext cx="4504875" cy="1306679"/>
            <a:chOff x="0" y="0"/>
            <a:chExt cx="1787883" cy="1089287"/>
          </a:xfrm>
        </p:grpSpPr>
        <p:sp>
          <p:nvSpPr>
            <p:cNvPr id="6" name="Freeform 6"/>
            <p:cNvSpPr/>
            <p:nvPr/>
          </p:nvSpPr>
          <p:spPr>
            <a:xfrm>
              <a:off x="0" y="0"/>
              <a:ext cx="1787883" cy="1089287"/>
            </a:xfrm>
            <a:custGeom>
              <a:avLst/>
              <a:gdLst/>
              <a:ahLst/>
              <a:cxnLst/>
              <a:rect l="l" t="t" r="r" b="b"/>
              <a:pathLst>
                <a:path w="1787883" h="1089287">
                  <a:moveTo>
                    <a:pt x="0" y="0"/>
                  </a:moveTo>
                  <a:lnTo>
                    <a:pt x="1787883" y="0"/>
                  </a:lnTo>
                  <a:lnTo>
                    <a:pt x="1787883" y="1089287"/>
                  </a:lnTo>
                  <a:lnTo>
                    <a:pt x="0" y="1089287"/>
                  </a:lnTo>
                  <a:close/>
                </a:path>
              </a:pathLst>
            </a:custGeom>
            <a:solidFill>
              <a:srgbClr val="F3F6FA"/>
            </a:solidFill>
            <a:ln w="95250" cap="sq">
              <a:solidFill>
                <a:srgbClr val="FFFFFF"/>
              </a:solidFill>
              <a:prstDash val="solid"/>
              <a:miter/>
            </a:ln>
          </p:spPr>
          <p:txBody>
            <a:bodyPr/>
            <a:lstStyle/>
            <a:p>
              <a:endParaRPr lang="en-US"/>
            </a:p>
          </p:txBody>
        </p:sp>
        <p:sp>
          <p:nvSpPr>
            <p:cNvPr id="7" name="TextBox 7"/>
            <p:cNvSpPr txBox="1"/>
            <p:nvPr/>
          </p:nvSpPr>
          <p:spPr>
            <a:xfrm>
              <a:off x="0" y="-38100"/>
              <a:ext cx="1787883" cy="1127387"/>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8" name="Group 8"/>
          <p:cNvGrpSpPr/>
          <p:nvPr/>
        </p:nvGrpSpPr>
        <p:grpSpPr>
          <a:xfrm>
            <a:off x="771394" y="422052"/>
            <a:ext cx="11372352" cy="1213297"/>
            <a:chOff x="0" y="0"/>
            <a:chExt cx="2995187" cy="319551"/>
          </a:xfrm>
        </p:grpSpPr>
        <p:sp>
          <p:nvSpPr>
            <p:cNvPr id="9" name="Freeform 9"/>
            <p:cNvSpPr/>
            <p:nvPr/>
          </p:nvSpPr>
          <p:spPr>
            <a:xfrm>
              <a:off x="0" y="0"/>
              <a:ext cx="2995188" cy="319551"/>
            </a:xfrm>
            <a:custGeom>
              <a:avLst/>
              <a:gdLst/>
              <a:ahLst/>
              <a:cxnLst/>
              <a:rect l="l" t="t" r="r" b="b"/>
              <a:pathLst>
                <a:path w="2995188" h="319551">
                  <a:moveTo>
                    <a:pt x="6808" y="0"/>
                  </a:moveTo>
                  <a:lnTo>
                    <a:pt x="2988380" y="0"/>
                  </a:lnTo>
                  <a:cubicBezTo>
                    <a:pt x="2990185" y="0"/>
                    <a:pt x="2991917" y="717"/>
                    <a:pt x="2993194" y="1994"/>
                  </a:cubicBezTo>
                  <a:cubicBezTo>
                    <a:pt x="2994470" y="3271"/>
                    <a:pt x="2995188" y="5002"/>
                    <a:pt x="2995188" y="6808"/>
                  </a:cubicBezTo>
                  <a:lnTo>
                    <a:pt x="2995188" y="312744"/>
                  </a:lnTo>
                  <a:cubicBezTo>
                    <a:pt x="2995188" y="316503"/>
                    <a:pt x="2992140" y="319551"/>
                    <a:pt x="2988380" y="319551"/>
                  </a:cubicBezTo>
                  <a:lnTo>
                    <a:pt x="6808" y="319551"/>
                  </a:lnTo>
                  <a:cubicBezTo>
                    <a:pt x="3048" y="319551"/>
                    <a:pt x="0" y="316503"/>
                    <a:pt x="0" y="312744"/>
                  </a:cubicBezTo>
                  <a:lnTo>
                    <a:pt x="0" y="6808"/>
                  </a:lnTo>
                  <a:cubicBezTo>
                    <a:pt x="0" y="3048"/>
                    <a:pt x="3048" y="0"/>
                    <a:pt x="6808" y="0"/>
                  </a:cubicBezTo>
                  <a:close/>
                </a:path>
              </a:pathLst>
            </a:custGeom>
            <a:solidFill>
              <a:srgbClr val="D9D9D9"/>
            </a:solidFill>
          </p:spPr>
          <p:txBody>
            <a:bodyPr/>
            <a:lstStyle/>
            <a:p>
              <a:endParaRPr lang="en-US"/>
            </a:p>
          </p:txBody>
        </p:sp>
        <p:sp>
          <p:nvSpPr>
            <p:cNvPr id="10" name="TextBox 10"/>
            <p:cNvSpPr txBox="1"/>
            <p:nvPr/>
          </p:nvSpPr>
          <p:spPr>
            <a:xfrm>
              <a:off x="0" y="-38100"/>
              <a:ext cx="2995187" cy="357651"/>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0" y="9494465"/>
            <a:ext cx="18321803" cy="792535"/>
            <a:chOff x="0" y="0"/>
            <a:chExt cx="5678908" cy="245649"/>
          </a:xfrm>
        </p:grpSpPr>
        <p:sp>
          <p:nvSpPr>
            <p:cNvPr id="12" name="Freeform 12"/>
            <p:cNvSpPr/>
            <p:nvPr/>
          </p:nvSpPr>
          <p:spPr>
            <a:xfrm>
              <a:off x="0" y="0"/>
              <a:ext cx="5678908" cy="245649"/>
            </a:xfrm>
            <a:custGeom>
              <a:avLst/>
              <a:gdLst/>
              <a:ahLst/>
              <a:cxnLst/>
              <a:rect l="l" t="t" r="r" b="b"/>
              <a:pathLst>
                <a:path w="5678908" h="245649">
                  <a:moveTo>
                    <a:pt x="0" y="0"/>
                  </a:moveTo>
                  <a:lnTo>
                    <a:pt x="5678908" y="0"/>
                  </a:lnTo>
                  <a:lnTo>
                    <a:pt x="5678908" y="245649"/>
                  </a:lnTo>
                  <a:lnTo>
                    <a:pt x="0" y="245649"/>
                  </a:lnTo>
                  <a:close/>
                </a:path>
              </a:pathLst>
            </a:custGeom>
            <a:solidFill>
              <a:srgbClr val="AFC1D0">
                <a:alpha val="40000"/>
              </a:srgbClr>
            </a:solidFill>
          </p:spPr>
          <p:txBody>
            <a:bodyPr/>
            <a:lstStyle/>
            <a:p>
              <a:endParaRPr lang="en-US"/>
            </a:p>
          </p:txBody>
        </p:sp>
        <p:sp>
          <p:nvSpPr>
            <p:cNvPr id="13" name="TextBox 13"/>
            <p:cNvSpPr txBox="1"/>
            <p:nvPr/>
          </p:nvSpPr>
          <p:spPr>
            <a:xfrm>
              <a:off x="0" y="-38100"/>
              <a:ext cx="5678908" cy="283749"/>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981096" y="762000"/>
            <a:ext cx="11015847" cy="609600"/>
          </a:xfrm>
          <a:prstGeom prst="rect">
            <a:avLst/>
          </a:prstGeom>
        </p:spPr>
        <p:txBody>
          <a:bodyPr lIns="0" tIns="0" rIns="0" bIns="0" rtlCol="0" anchor="t">
            <a:spAutoFit/>
          </a:bodyPr>
          <a:lstStyle/>
          <a:p>
            <a:pPr algn="ctr">
              <a:lnSpc>
                <a:spcPts val="4500"/>
              </a:lnSpc>
            </a:pPr>
            <a:r>
              <a:rPr lang="en-US" sz="4400" b="1" dirty="0">
                <a:solidFill>
                  <a:srgbClr val="0B1320"/>
                </a:solidFill>
                <a:latin typeface="DM Sans" pitchFamily="2" charset="0"/>
                <a:ea typeface="DM Sans Bold"/>
                <a:cs typeface="DM Sans Bold"/>
                <a:sym typeface="DM Sans Bold"/>
              </a:rPr>
              <a:t>DIMENSIONAL AND DESIGN FLEXIBILITY</a:t>
            </a:r>
          </a:p>
        </p:txBody>
      </p:sp>
      <p:sp>
        <p:nvSpPr>
          <p:cNvPr id="15" name="TextBox 15"/>
          <p:cNvSpPr txBox="1"/>
          <p:nvPr/>
        </p:nvSpPr>
        <p:spPr>
          <a:xfrm>
            <a:off x="901649" y="2245968"/>
            <a:ext cx="15936912" cy="5616922"/>
          </a:xfrm>
          <a:prstGeom prst="rect">
            <a:avLst/>
          </a:prstGeom>
        </p:spPr>
        <p:txBody>
          <a:bodyPr lIns="0" tIns="0" rIns="0" bIns="0" rtlCol="0" anchor="t">
            <a:spAutoFit/>
          </a:bodyPr>
          <a:lstStyle/>
          <a:p>
            <a:pPr algn="just">
              <a:lnSpc>
                <a:spcPts val="3239"/>
              </a:lnSpc>
            </a:pPr>
            <a:r>
              <a:rPr lang="en-US" sz="2800" b="1" dirty="0">
                <a:solidFill>
                  <a:srgbClr val="FFFFFF"/>
                </a:solidFill>
                <a:latin typeface="DM Sans" pitchFamily="2" charset="0"/>
                <a:ea typeface="Canva Sans Bold"/>
                <a:cs typeface="Canva Sans Bold"/>
                <a:sym typeface="Canva Sans Bold"/>
              </a:rPr>
              <a:t>Trade-Offs: </a:t>
            </a:r>
          </a:p>
          <a:p>
            <a:pPr algn="just">
              <a:lnSpc>
                <a:spcPts val="1200"/>
              </a:lnSpc>
            </a:pPr>
            <a:endParaRPr lang="en-US" sz="2800" b="1" dirty="0">
              <a:solidFill>
                <a:srgbClr val="FFFFFF"/>
              </a:solidFill>
              <a:latin typeface="DM Sans" pitchFamily="2" charset="0"/>
              <a:ea typeface="Canva Sans Bold"/>
              <a:cs typeface="Canva Sans Bold"/>
              <a:sym typeface="Canva Sans Bold"/>
            </a:endParaRPr>
          </a:p>
          <a:p>
            <a:pPr marL="582925" lvl="1" indent="-291463" algn="just">
              <a:lnSpc>
                <a:spcPts val="3239"/>
              </a:lnSpc>
              <a:spcBef>
                <a:spcPts val="600"/>
              </a:spcBef>
              <a:buFont typeface="Arial"/>
              <a:buChar char="•"/>
            </a:pPr>
            <a:r>
              <a:rPr lang="en-US" sz="2800" i="1" dirty="0">
                <a:solidFill>
                  <a:srgbClr val="FFFFFF"/>
                </a:solidFill>
                <a:latin typeface="DM Sans" pitchFamily="2" charset="0"/>
                <a:ea typeface="Canva Sans Italics"/>
                <a:cs typeface="Canva Sans Italics"/>
                <a:sym typeface="Canva Sans Italics"/>
              </a:rPr>
              <a:t>Neighborhood Fi</a:t>
            </a:r>
            <a:r>
              <a:rPr lang="en-US" sz="2800" i="1" dirty="0">
                <a:solidFill>
                  <a:srgbClr val="FFFFFF"/>
                </a:solidFill>
                <a:latin typeface="DM Sans" pitchFamily="2" charset="0"/>
                <a:ea typeface="Canva Sans"/>
                <a:cs typeface="Canva Sans"/>
                <a:sym typeface="Canva Sans"/>
              </a:rPr>
              <a:t>t</a:t>
            </a:r>
            <a:r>
              <a:rPr lang="en-US" sz="2800" dirty="0">
                <a:solidFill>
                  <a:srgbClr val="FFFFFF"/>
                </a:solidFill>
                <a:latin typeface="DM Sans" pitchFamily="2" charset="0"/>
                <a:ea typeface="Canva Sans"/>
                <a:cs typeface="Canva Sans"/>
                <a:sym typeface="Canva Sans"/>
              </a:rPr>
              <a:t>: Reduced setbacks or increased lot coverage can raise concerns about building scale, privacy, and compatibility if not paired with clear design standards.</a:t>
            </a:r>
          </a:p>
          <a:p>
            <a:pPr algn="just">
              <a:lnSpc>
                <a:spcPts val="3239"/>
              </a:lnSpc>
              <a:spcBef>
                <a:spcPts val="600"/>
              </a:spcBef>
            </a:pPr>
            <a:endParaRPr lang="en-US" sz="2800" dirty="0">
              <a:solidFill>
                <a:srgbClr val="FFFFFF"/>
              </a:solidFill>
              <a:latin typeface="DM Sans" pitchFamily="2" charset="0"/>
              <a:ea typeface="Canva Sans"/>
              <a:cs typeface="Canva Sans"/>
              <a:sym typeface="Canva Sans"/>
            </a:endParaRPr>
          </a:p>
          <a:p>
            <a:pPr marL="582925" lvl="1" indent="-291463" algn="just">
              <a:lnSpc>
                <a:spcPts val="3239"/>
              </a:lnSpc>
              <a:spcBef>
                <a:spcPts val="600"/>
              </a:spcBef>
              <a:buFont typeface="Arial"/>
              <a:buChar char="•"/>
            </a:pPr>
            <a:r>
              <a:rPr lang="en-US" sz="2800" i="1" dirty="0">
                <a:solidFill>
                  <a:srgbClr val="FFFFFF"/>
                </a:solidFill>
                <a:latin typeface="DM Sans" pitchFamily="2" charset="0"/>
                <a:ea typeface="Canva Sans Italics"/>
                <a:cs typeface="Canva Sans Italics"/>
                <a:sym typeface="Canva Sans Italics"/>
              </a:rPr>
              <a:t>Design Quality</a:t>
            </a:r>
            <a:r>
              <a:rPr lang="en-US" sz="2800" dirty="0">
                <a:solidFill>
                  <a:srgbClr val="FFFFFF"/>
                </a:solidFill>
                <a:latin typeface="DM Sans" pitchFamily="2" charset="0"/>
                <a:ea typeface="Canva Sans"/>
                <a:cs typeface="Canva Sans"/>
                <a:sym typeface="Canva Sans"/>
              </a:rPr>
              <a:t>: Simplifying dimensional standards must be balanced with maintaining quality architecture, livability, and streetscape character.</a:t>
            </a:r>
          </a:p>
          <a:p>
            <a:pPr algn="just">
              <a:lnSpc>
                <a:spcPts val="3239"/>
              </a:lnSpc>
              <a:spcBef>
                <a:spcPts val="600"/>
              </a:spcBef>
            </a:pPr>
            <a:endParaRPr lang="en-US" sz="2800" dirty="0">
              <a:solidFill>
                <a:srgbClr val="FFFFFF"/>
              </a:solidFill>
              <a:latin typeface="DM Sans" pitchFamily="2" charset="0"/>
              <a:ea typeface="Canva Sans"/>
              <a:cs typeface="Canva Sans"/>
              <a:sym typeface="Canva Sans"/>
            </a:endParaRPr>
          </a:p>
          <a:p>
            <a:pPr marL="582925" lvl="1" indent="-291463" algn="just">
              <a:lnSpc>
                <a:spcPts val="3239"/>
              </a:lnSpc>
              <a:spcBef>
                <a:spcPts val="600"/>
              </a:spcBef>
              <a:buFont typeface="Arial"/>
              <a:buChar char="•"/>
            </a:pPr>
            <a:r>
              <a:rPr lang="en-US" sz="2800" i="1" dirty="0">
                <a:solidFill>
                  <a:srgbClr val="FFFFFF"/>
                </a:solidFill>
                <a:latin typeface="DM Sans" pitchFamily="2" charset="0"/>
                <a:ea typeface="Canva Sans Italics"/>
                <a:cs typeface="Canva Sans Italics"/>
                <a:sym typeface="Canva Sans Italics"/>
              </a:rPr>
              <a:t>Cumulative Impacts</a:t>
            </a:r>
            <a:r>
              <a:rPr lang="en-US" sz="2800" dirty="0">
                <a:solidFill>
                  <a:srgbClr val="FFFFFF"/>
                </a:solidFill>
                <a:latin typeface="DM Sans" pitchFamily="2" charset="0"/>
                <a:ea typeface="Canva Sans"/>
                <a:cs typeface="Canva Sans"/>
                <a:sym typeface="Canva Sans"/>
              </a:rPr>
              <a:t>: Small dimensional adjustments across many sites can change neighborhood form over time, even if individual projects seem modest.</a:t>
            </a:r>
          </a:p>
          <a:p>
            <a:pPr algn="just">
              <a:lnSpc>
                <a:spcPts val="3239"/>
              </a:lnSpc>
              <a:spcBef>
                <a:spcPts val="600"/>
              </a:spcBef>
            </a:pPr>
            <a:endParaRPr lang="en-US" sz="2800" dirty="0">
              <a:solidFill>
                <a:srgbClr val="FFFFFF"/>
              </a:solidFill>
              <a:latin typeface="DM Sans" pitchFamily="2" charset="0"/>
              <a:ea typeface="Canva Sans"/>
              <a:cs typeface="Canva Sans"/>
              <a:sym typeface="Canva Sans"/>
            </a:endParaRPr>
          </a:p>
          <a:p>
            <a:pPr marL="582925" lvl="1" indent="-291463" algn="just">
              <a:lnSpc>
                <a:spcPts val="3239"/>
              </a:lnSpc>
              <a:spcBef>
                <a:spcPts val="600"/>
              </a:spcBef>
              <a:buFont typeface="Arial"/>
              <a:buChar char="•"/>
            </a:pPr>
            <a:r>
              <a:rPr lang="en-US" sz="2800" i="1" dirty="0">
                <a:solidFill>
                  <a:srgbClr val="FFFFFF"/>
                </a:solidFill>
                <a:latin typeface="DM Sans" pitchFamily="2" charset="0"/>
                <a:ea typeface="Canva Sans Italics"/>
                <a:cs typeface="Canva Sans Italics"/>
                <a:sym typeface="Canva Sans Italics"/>
              </a:rPr>
              <a:t>Public Understanding</a:t>
            </a:r>
            <a:r>
              <a:rPr lang="en-US" sz="2800" dirty="0">
                <a:solidFill>
                  <a:srgbClr val="FFFFFF"/>
                </a:solidFill>
                <a:latin typeface="DM Sans" pitchFamily="2" charset="0"/>
                <a:ea typeface="Canva Sans"/>
                <a:cs typeface="Canva Sans"/>
                <a:sym typeface="Canva Sans"/>
              </a:rPr>
              <a:t>: Flexibility can be misunderstood as “more density,” requiring clear communication that these tools improve feasibility without changing zoning intensity.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C3F60"/>
        </a:solidFill>
        <a:effectLst/>
      </p:bgPr>
    </p:bg>
    <p:spTree>
      <p:nvGrpSpPr>
        <p:cNvPr id="1" name=""/>
        <p:cNvGrpSpPr/>
        <p:nvPr/>
      </p:nvGrpSpPr>
      <p:grpSpPr>
        <a:xfrm>
          <a:off x="0" y="0"/>
          <a:ext cx="0" cy="0"/>
          <a:chOff x="0" y="0"/>
          <a:chExt cx="0" cy="0"/>
        </a:xfrm>
      </p:grpSpPr>
      <p:grpSp>
        <p:nvGrpSpPr>
          <p:cNvPr id="2" name="Group 2"/>
          <p:cNvGrpSpPr/>
          <p:nvPr/>
        </p:nvGrpSpPr>
        <p:grpSpPr>
          <a:xfrm>
            <a:off x="-33803" y="-185441"/>
            <a:ext cx="13691280" cy="1073020"/>
            <a:chOff x="0" y="0"/>
            <a:chExt cx="3817480" cy="812800"/>
          </a:xfrm>
        </p:grpSpPr>
        <p:sp>
          <p:nvSpPr>
            <p:cNvPr id="3" name="Freeform 3"/>
            <p:cNvSpPr/>
            <p:nvPr/>
          </p:nvSpPr>
          <p:spPr>
            <a:xfrm>
              <a:off x="0" y="0"/>
              <a:ext cx="3817480" cy="812800"/>
            </a:xfrm>
            <a:custGeom>
              <a:avLst/>
              <a:gdLst/>
              <a:ahLst/>
              <a:cxnLst/>
              <a:rect l="l" t="t" r="r" b="b"/>
              <a:pathLst>
                <a:path w="3817480" h="812800">
                  <a:moveTo>
                    <a:pt x="0" y="0"/>
                  </a:moveTo>
                  <a:lnTo>
                    <a:pt x="3817480" y="0"/>
                  </a:lnTo>
                  <a:lnTo>
                    <a:pt x="3817480" y="812800"/>
                  </a:lnTo>
                  <a:lnTo>
                    <a:pt x="0" y="812800"/>
                  </a:lnTo>
                  <a:close/>
                </a:path>
              </a:pathLst>
            </a:custGeom>
            <a:ln w="38100" cap="sq">
              <a:solidFill>
                <a:srgbClr val="F0F0F0"/>
              </a:solidFill>
              <a:prstDash val="solid"/>
              <a:miter/>
            </a:ln>
          </p:spPr>
          <p:txBody>
            <a:bodyPr/>
            <a:lstStyle/>
            <a:p>
              <a:endParaRPr lang="en-US"/>
            </a:p>
          </p:txBody>
        </p:sp>
        <p:sp>
          <p:nvSpPr>
            <p:cNvPr id="4" name="TextBox 4"/>
            <p:cNvSpPr txBox="1"/>
            <p:nvPr/>
          </p:nvSpPr>
          <p:spPr>
            <a:xfrm>
              <a:off x="0" y="-38100"/>
              <a:ext cx="3817480" cy="850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4011726" y="-227667"/>
            <a:ext cx="4712998" cy="1115246"/>
            <a:chOff x="0" y="0"/>
            <a:chExt cx="1787883" cy="1089287"/>
          </a:xfrm>
        </p:grpSpPr>
        <p:sp>
          <p:nvSpPr>
            <p:cNvPr id="6" name="Freeform 6"/>
            <p:cNvSpPr/>
            <p:nvPr/>
          </p:nvSpPr>
          <p:spPr>
            <a:xfrm>
              <a:off x="0" y="0"/>
              <a:ext cx="1787883" cy="1089287"/>
            </a:xfrm>
            <a:custGeom>
              <a:avLst/>
              <a:gdLst/>
              <a:ahLst/>
              <a:cxnLst/>
              <a:rect l="l" t="t" r="r" b="b"/>
              <a:pathLst>
                <a:path w="1787883" h="1089287">
                  <a:moveTo>
                    <a:pt x="0" y="0"/>
                  </a:moveTo>
                  <a:lnTo>
                    <a:pt x="1787883" y="0"/>
                  </a:lnTo>
                  <a:lnTo>
                    <a:pt x="1787883" y="1089287"/>
                  </a:lnTo>
                  <a:lnTo>
                    <a:pt x="0" y="1089287"/>
                  </a:lnTo>
                  <a:close/>
                </a:path>
              </a:pathLst>
            </a:custGeom>
            <a:solidFill>
              <a:srgbClr val="F3F6FA"/>
            </a:solidFill>
            <a:ln w="95250" cap="sq">
              <a:solidFill>
                <a:srgbClr val="FFFFFF"/>
              </a:solidFill>
              <a:prstDash val="solid"/>
              <a:miter/>
            </a:ln>
          </p:spPr>
          <p:txBody>
            <a:bodyPr/>
            <a:lstStyle/>
            <a:p>
              <a:endParaRPr lang="en-US"/>
            </a:p>
          </p:txBody>
        </p:sp>
        <p:sp>
          <p:nvSpPr>
            <p:cNvPr id="7" name="TextBox 7"/>
            <p:cNvSpPr txBox="1"/>
            <p:nvPr/>
          </p:nvSpPr>
          <p:spPr>
            <a:xfrm>
              <a:off x="0" y="-38100"/>
              <a:ext cx="1787883" cy="1127387"/>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8" name="Group 8"/>
          <p:cNvGrpSpPr/>
          <p:nvPr/>
        </p:nvGrpSpPr>
        <p:grpSpPr>
          <a:xfrm>
            <a:off x="12910379" y="379826"/>
            <a:ext cx="5086994" cy="2511044"/>
            <a:chOff x="0" y="0"/>
            <a:chExt cx="1096254" cy="541133"/>
          </a:xfrm>
        </p:grpSpPr>
        <p:sp>
          <p:nvSpPr>
            <p:cNvPr id="9" name="Freeform 9"/>
            <p:cNvSpPr/>
            <p:nvPr/>
          </p:nvSpPr>
          <p:spPr>
            <a:xfrm>
              <a:off x="0" y="0"/>
              <a:ext cx="1096254" cy="541133"/>
            </a:xfrm>
            <a:custGeom>
              <a:avLst/>
              <a:gdLst/>
              <a:ahLst/>
              <a:cxnLst/>
              <a:rect l="l" t="t" r="r" b="b"/>
              <a:pathLst>
                <a:path w="1096254" h="541133">
                  <a:moveTo>
                    <a:pt x="0" y="0"/>
                  </a:moveTo>
                  <a:lnTo>
                    <a:pt x="1096254" y="0"/>
                  </a:lnTo>
                  <a:lnTo>
                    <a:pt x="1096254" y="541133"/>
                  </a:lnTo>
                  <a:lnTo>
                    <a:pt x="0" y="541133"/>
                  </a:lnTo>
                  <a:close/>
                </a:path>
              </a:pathLst>
            </a:custGeom>
            <a:blipFill>
              <a:blip r:embed="rId2"/>
              <a:stretch>
                <a:fillRect t="-17486" b="-17486"/>
              </a:stretch>
            </a:blipFill>
            <a:ln w="95250" cap="sq">
              <a:solidFill>
                <a:srgbClr val="FFFFFF"/>
              </a:solidFill>
              <a:prstDash val="solid"/>
              <a:miter/>
            </a:ln>
          </p:spPr>
          <p:txBody>
            <a:bodyPr/>
            <a:lstStyle/>
            <a:p>
              <a:endParaRPr lang="en-US"/>
            </a:p>
          </p:txBody>
        </p:sp>
      </p:grpSp>
      <p:grpSp>
        <p:nvGrpSpPr>
          <p:cNvPr id="10" name="Group 10"/>
          <p:cNvGrpSpPr/>
          <p:nvPr/>
        </p:nvGrpSpPr>
        <p:grpSpPr>
          <a:xfrm>
            <a:off x="681775" y="422052"/>
            <a:ext cx="11241551" cy="1213297"/>
            <a:chOff x="0" y="0"/>
            <a:chExt cx="2960738" cy="319551"/>
          </a:xfrm>
        </p:grpSpPr>
        <p:sp>
          <p:nvSpPr>
            <p:cNvPr id="11" name="Freeform 11"/>
            <p:cNvSpPr/>
            <p:nvPr/>
          </p:nvSpPr>
          <p:spPr>
            <a:xfrm>
              <a:off x="0" y="0"/>
              <a:ext cx="2960738" cy="319551"/>
            </a:xfrm>
            <a:custGeom>
              <a:avLst/>
              <a:gdLst/>
              <a:ahLst/>
              <a:cxnLst/>
              <a:rect l="l" t="t" r="r" b="b"/>
              <a:pathLst>
                <a:path w="2960738" h="319551">
                  <a:moveTo>
                    <a:pt x="6887" y="0"/>
                  </a:moveTo>
                  <a:lnTo>
                    <a:pt x="2953851" y="0"/>
                  </a:lnTo>
                  <a:cubicBezTo>
                    <a:pt x="2955677" y="0"/>
                    <a:pt x="2957429" y="726"/>
                    <a:pt x="2958721" y="2017"/>
                  </a:cubicBezTo>
                  <a:cubicBezTo>
                    <a:pt x="2960012" y="3309"/>
                    <a:pt x="2960738" y="5060"/>
                    <a:pt x="2960738" y="6887"/>
                  </a:cubicBezTo>
                  <a:lnTo>
                    <a:pt x="2960738" y="312664"/>
                  </a:lnTo>
                  <a:cubicBezTo>
                    <a:pt x="2960738" y="314491"/>
                    <a:pt x="2960012" y="316243"/>
                    <a:pt x="2958721" y="317534"/>
                  </a:cubicBezTo>
                  <a:cubicBezTo>
                    <a:pt x="2957429" y="318826"/>
                    <a:pt x="2955677" y="319551"/>
                    <a:pt x="2953851" y="319551"/>
                  </a:cubicBezTo>
                  <a:lnTo>
                    <a:pt x="6887" y="319551"/>
                  </a:lnTo>
                  <a:cubicBezTo>
                    <a:pt x="5060" y="319551"/>
                    <a:pt x="3309" y="318826"/>
                    <a:pt x="2017" y="317534"/>
                  </a:cubicBezTo>
                  <a:cubicBezTo>
                    <a:pt x="726" y="316243"/>
                    <a:pt x="0" y="314491"/>
                    <a:pt x="0" y="312664"/>
                  </a:cubicBezTo>
                  <a:lnTo>
                    <a:pt x="0" y="6887"/>
                  </a:lnTo>
                  <a:cubicBezTo>
                    <a:pt x="0" y="5060"/>
                    <a:pt x="726" y="3309"/>
                    <a:pt x="2017" y="2017"/>
                  </a:cubicBezTo>
                  <a:cubicBezTo>
                    <a:pt x="3309" y="726"/>
                    <a:pt x="5060" y="0"/>
                    <a:pt x="6887" y="0"/>
                  </a:cubicBezTo>
                  <a:close/>
                </a:path>
              </a:pathLst>
            </a:custGeom>
            <a:solidFill>
              <a:srgbClr val="D9D9D9"/>
            </a:solidFill>
          </p:spPr>
          <p:txBody>
            <a:bodyPr/>
            <a:lstStyle/>
            <a:p>
              <a:endParaRPr lang="en-US"/>
            </a:p>
          </p:txBody>
        </p:sp>
        <p:sp>
          <p:nvSpPr>
            <p:cNvPr id="12" name="TextBox 12"/>
            <p:cNvSpPr txBox="1"/>
            <p:nvPr/>
          </p:nvSpPr>
          <p:spPr>
            <a:xfrm>
              <a:off x="0" y="-38100"/>
              <a:ext cx="2960738" cy="357651"/>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33803" y="9450882"/>
            <a:ext cx="18321803" cy="836118"/>
            <a:chOff x="0" y="0"/>
            <a:chExt cx="5678908" cy="259158"/>
          </a:xfrm>
        </p:grpSpPr>
        <p:sp>
          <p:nvSpPr>
            <p:cNvPr id="14" name="Freeform 14"/>
            <p:cNvSpPr/>
            <p:nvPr/>
          </p:nvSpPr>
          <p:spPr>
            <a:xfrm>
              <a:off x="0" y="0"/>
              <a:ext cx="5678908" cy="259158"/>
            </a:xfrm>
            <a:custGeom>
              <a:avLst/>
              <a:gdLst/>
              <a:ahLst/>
              <a:cxnLst/>
              <a:rect l="l" t="t" r="r" b="b"/>
              <a:pathLst>
                <a:path w="5678908" h="259158">
                  <a:moveTo>
                    <a:pt x="0" y="0"/>
                  </a:moveTo>
                  <a:lnTo>
                    <a:pt x="5678908" y="0"/>
                  </a:lnTo>
                  <a:lnTo>
                    <a:pt x="5678908" y="259158"/>
                  </a:lnTo>
                  <a:lnTo>
                    <a:pt x="0" y="259158"/>
                  </a:lnTo>
                  <a:close/>
                </a:path>
              </a:pathLst>
            </a:custGeom>
            <a:solidFill>
              <a:srgbClr val="AFC1D0">
                <a:alpha val="40000"/>
              </a:srgbClr>
            </a:solidFill>
          </p:spPr>
          <p:txBody>
            <a:bodyPr/>
            <a:lstStyle/>
            <a:p>
              <a:endParaRPr lang="en-US"/>
            </a:p>
          </p:txBody>
        </p:sp>
        <p:sp>
          <p:nvSpPr>
            <p:cNvPr id="15" name="TextBox 15"/>
            <p:cNvSpPr txBox="1"/>
            <p:nvPr/>
          </p:nvSpPr>
          <p:spPr>
            <a:xfrm>
              <a:off x="0" y="-38100"/>
              <a:ext cx="5678908" cy="297258"/>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349490" y="762000"/>
            <a:ext cx="11833539" cy="609600"/>
          </a:xfrm>
          <a:prstGeom prst="rect">
            <a:avLst/>
          </a:prstGeom>
        </p:spPr>
        <p:txBody>
          <a:bodyPr lIns="0" tIns="0" rIns="0" bIns="0" rtlCol="0" anchor="t">
            <a:spAutoFit/>
          </a:bodyPr>
          <a:lstStyle/>
          <a:p>
            <a:pPr algn="ctr">
              <a:lnSpc>
                <a:spcPts val="4500"/>
              </a:lnSpc>
            </a:pPr>
            <a:r>
              <a:rPr lang="en-US" sz="4500" b="1" dirty="0">
                <a:solidFill>
                  <a:srgbClr val="0B1320"/>
                </a:solidFill>
                <a:latin typeface="DM Sans" pitchFamily="2" charset="0"/>
                <a:ea typeface="DM Sans Bold"/>
                <a:cs typeface="DM Sans Bold"/>
                <a:sym typeface="DM Sans Bold"/>
              </a:rPr>
              <a:t>PARKING REQUIREMENT REDUCTIONS</a:t>
            </a:r>
          </a:p>
        </p:txBody>
      </p:sp>
      <p:sp>
        <p:nvSpPr>
          <p:cNvPr id="17" name="TextBox 17"/>
          <p:cNvSpPr txBox="1"/>
          <p:nvPr/>
        </p:nvSpPr>
        <p:spPr>
          <a:xfrm>
            <a:off x="681775" y="2127227"/>
            <a:ext cx="11752161" cy="1723549"/>
          </a:xfrm>
          <a:prstGeom prst="rect">
            <a:avLst/>
          </a:prstGeom>
        </p:spPr>
        <p:txBody>
          <a:bodyPr lIns="0" tIns="0" rIns="0" bIns="0" rtlCol="0" anchor="t">
            <a:spAutoFit/>
          </a:bodyPr>
          <a:lstStyle/>
          <a:p>
            <a:pPr algn="just"/>
            <a:r>
              <a:rPr lang="en-US" sz="2800" dirty="0">
                <a:solidFill>
                  <a:srgbClr val="FFFFFF"/>
                </a:solidFill>
                <a:latin typeface="DM Sans" pitchFamily="2" charset="0"/>
                <a:ea typeface="Canva Sans"/>
                <a:cs typeface="Canva Sans"/>
                <a:sym typeface="Canva Sans"/>
              </a:rPr>
              <a:t>Parking requirement reductions are policies that adjust or lower minimum off-street parking requirements so development provides parking that better matches actual demand, rather than a fixed standard, helping improve site efficiency and project feasibility.</a:t>
            </a:r>
          </a:p>
        </p:txBody>
      </p:sp>
      <p:sp>
        <p:nvSpPr>
          <p:cNvPr id="18" name="TextBox 18"/>
          <p:cNvSpPr txBox="1"/>
          <p:nvPr/>
        </p:nvSpPr>
        <p:spPr>
          <a:xfrm>
            <a:off x="10493777" y="8294407"/>
            <a:ext cx="7035898" cy="1230593"/>
          </a:xfrm>
          <a:prstGeom prst="rect">
            <a:avLst/>
          </a:prstGeom>
          <a:solidFill>
            <a:schemeClr val="bg1"/>
          </a:solidFill>
        </p:spPr>
        <p:txBody>
          <a:bodyPr wrap="square" lIns="0" tIns="0" rIns="0" bIns="0" rtlCol="0" anchor="t">
            <a:spAutoFit/>
          </a:bodyPr>
          <a:lstStyle/>
          <a:p>
            <a:pPr algn="ctr">
              <a:spcBef>
                <a:spcPct val="0"/>
              </a:spcBef>
            </a:pPr>
            <a:r>
              <a:rPr lang="en-US" sz="1999" b="1" i="1" dirty="0">
                <a:solidFill>
                  <a:schemeClr val="tx1">
                    <a:alpha val="90980"/>
                  </a:schemeClr>
                </a:solidFill>
                <a:latin typeface="Canva Sans Bold Italics"/>
                <a:ea typeface="Canva Sans Bold Italics"/>
                <a:cs typeface="Canva Sans Bold Italics"/>
                <a:sym typeface="Canva Sans Bold Italics"/>
              </a:rPr>
              <a:t>Typical Cost of Parking </a:t>
            </a:r>
          </a:p>
          <a:p>
            <a:pPr algn="ctr">
              <a:spcBef>
                <a:spcPct val="0"/>
              </a:spcBef>
            </a:pPr>
            <a:r>
              <a:rPr lang="en-US" sz="1999" dirty="0">
                <a:solidFill>
                  <a:schemeClr val="tx1">
                    <a:alpha val="90980"/>
                  </a:schemeClr>
                </a:solidFill>
                <a:latin typeface="Canva Sans"/>
                <a:ea typeface="Canva Sans"/>
                <a:cs typeface="Canva Sans"/>
                <a:sym typeface="Canva Sans"/>
              </a:rPr>
              <a:t>Surface Parking: $5,000–$15,000 per stall</a:t>
            </a:r>
          </a:p>
          <a:p>
            <a:pPr algn="ctr">
              <a:spcBef>
                <a:spcPct val="0"/>
              </a:spcBef>
            </a:pPr>
            <a:r>
              <a:rPr lang="en-US" sz="1999" dirty="0">
                <a:solidFill>
                  <a:schemeClr val="tx1">
                    <a:alpha val="90980"/>
                  </a:schemeClr>
                </a:solidFill>
                <a:latin typeface="Canva Sans"/>
                <a:ea typeface="Canva Sans"/>
                <a:cs typeface="Canva Sans"/>
                <a:sym typeface="Canva Sans"/>
              </a:rPr>
              <a:t>Structured Parking: $25,000–$50,000 per stall</a:t>
            </a:r>
          </a:p>
          <a:p>
            <a:pPr algn="ctr">
              <a:spcBef>
                <a:spcPct val="0"/>
              </a:spcBef>
            </a:pPr>
            <a:r>
              <a:rPr lang="en-US" sz="1999" dirty="0">
                <a:solidFill>
                  <a:schemeClr val="tx1">
                    <a:alpha val="90980"/>
                  </a:schemeClr>
                </a:solidFill>
                <a:latin typeface="Canva Sans"/>
                <a:ea typeface="Canva Sans"/>
                <a:cs typeface="Canva Sans"/>
                <a:sym typeface="Canva Sans"/>
              </a:rPr>
              <a:t>Underground Parking: $50,000–$80,000+ per stall</a:t>
            </a:r>
          </a:p>
        </p:txBody>
      </p:sp>
      <p:sp>
        <p:nvSpPr>
          <p:cNvPr id="19" name="TextBox 19"/>
          <p:cNvSpPr txBox="1"/>
          <p:nvPr/>
        </p:nvSpPr>
        <p:spPr>
          <a:xfrm>
            <a:off x="681775" y="4282090"/>
            <a:ext cx="16577525" cy="3323987"/>
          </a:xfrm>
          <a:prstGeom prst="rect">
            <a:avLst/>
          </a:prstGeom>
        </p:spPr>
        <p:txBody>
          <a:bodyPr lIns="0" tIns="0" rIns="0" bIns="0" rtlCol="0" anchor="t">
            <a:spAutoFit/>
          </a:bodyPr>
          <a:lstStyle/>
          <a:p>
            <a:pPr algn="l">
              <a:spcBef>
                <a:spcPts val="200"/>
              </a:spcBef>
              <a:spcAft>
                <a:spcPts val="200"/>
              </a:spcAft>
            </a:pPr>
            <a:r>
              <a:rPr lang="en-US" sz="2800" b="1" u="none" strike="noStrike" dirty="0">
                <a:solidFill>
                  <a:srgbClr val="FFFFFF"/>
                </a:solidFill>
                <a:latin typeface="DM Sans" pitchFamily="2" charset="0"/>
                <a:ea typeface="Canva Sans Bold"/>
                <a:cs typeface="Canva Sans Bold"/>
                <a:sym typeface="Canva Sans Bold"/>
              </a:rPr>
              <a:t>Options to Consider:</a:t>
            </a:r>
          </a:p>
          <a:p>
            <a:pPr marL="582925" lvl="1" indent="-291463" algn="l">
              <a:spcBef>
                <a:spcPts val="200"/>
              </a:spcBef>
              <a:spcAft>
                <a:spcPts val="200"/>
              </a:spcAft>
              <a:buFont typeface="Arial"/>
              <a:buChar char="•"/>
            </a:pPr>
            <a:r>
              <a:rPr lang="en-US" sz="2800" u="none" strike="noStrike" dirty="0">
                <a:solidFill>
                  <a:srgbClr val="FFFFFF"/>
                </a:solidFill>
                <a:latin typeface="DM Sans" pitchFamily="2" charset="0"/>
                <a:ea typeface="Canva Sans"/>
                <a:cs typeface="Canva Sans"/>
                <a:sym typeface="Canva Sans"/>
              </a:rPr>
              <a:t>Lower minimum parking ratios for multifamily and missing-middle housing </a:t>
            </a:r>
          </a:p>
          <a:p>
            <a:pPr marL="582925" lvl="1" indent="-291463" algn="l">
              <a:spcBef>
                <a:spcPts val="200"/>
              </a:spcBef>
              <a:spcAft>
                <a:spcPts val="200"/>
              </a:spcAft>
              <a:buFont typeface="Arial"/>
              <a:buChar char="•"/>
            </a:pPr>
            <a:r>
              <a:rPr lang="en-US" sz="2800" u="none" strike="noStrike" dirty="0">
                <a:solidFill>
                  <a:srgbClr val="FFFFFF"/>
                </a:solidFill>
                <a:latin typeface="DM Sans" pitchFamily="2" charset="0"/>
                <a:ea typeface="Canva Sans"/>
                <a:cs typeface="Canva Sans"/>
                <a:sym typeface="Canva Sans"/>
              </a:rPr>
              <a:t>Eliminate parking minimums in specific areas, near transit. </a:t>
            </a:r>
          </a:p>
          <a:p>
            <a:pPr marL="582925" lvl="1" indent="-291463" algn="l">
              <a:spcBef>
                <a:spcPts val="200"/>
              </a:spcBef>
              <a:spcAft>
                <a:spcPts val="200"/>
              </a:spcAft>
              <a:buFont typeface="Arial"/>
              <a:buChar char="•"/>
            </a:pPr>
            <a:r>
              <a:rPr lang="en-US" sz="2800" u="none" strike="noStrike" dirty="0">
                <a:solidFill>
                  <a:srgbClr val="FFFFFF"/>
                </a:solidFill>
                <a:latin typeface="DM Sans" pitchFamily="2" charset="0"/>
                <a:ea typeface="Canva Sans"/>
                <a:cs typeface="Canva Sans"/>
                <a:sym typeface="Canva Sans"/>
              </a:rPr>
              <a:t>Reduce parking requirements for small units, studios, or affordable housing.</a:t>
            </a:r>
          </a:p>
          <a:p>
            <a:pPr marL="582925" lvl="1" indent="-291463" algn="l">
              <a:spcBef>
                <a:spcPts val="200"/>
              </a:spcBef>
              <a:spcAft>
                <a:spcPts val="200"/>
              </a:spcAft>
              <a:buFont typeface="Arial"/>
              <a:buChar char="•"/>
            </a:pPr>
            <a:r>
              <a:rPr lang="en-US" sz="2800" u="none" strike="noStrike" dirty="0">
                <a:solidFill>
                  <a:srgbClr val="FFFFFF"/>
                </a:solidFill>
                <a:latin typeface="DM Sans" pitchFamily="2" charset="0"/>
                <a:ea typeface="Canva Sans"/>
                <a:cs typeface="Canva Sans"/>
                <a:sym typeface="Canva Sans"/>
              </a:rPr>
              <a:t>Count on-street parking toward parking requirements where appropriate.</a:t>
            </a:r>
          </a:p>
          <a:p>
            <a:pPr marL="582925" lvl="1" indent="-291463" algn="l">
              <a:spcBef>
                <a:spcPts val="200"/>
              </a:spcBef>
              <a:spcAft>
                <a:spcPts val="200"/>
              </a:spcAft>
              <a:buFont typeface="Arial"/>
              <a:buChar char="•"/>
            </a:pPr>
            <a:r>
              <a:rPr lang="en-US" sz="2800" u="none" strike="noStrike" dirty="0">
                <a:solidFill>
                  <a:srgbClr val="FFFFFF"/>
                </a:solidFill>
                <a:latin typeface="DM Sans" pitchFamily="2" charset="0"/>
                <a:ea typeface="Canva Sans"/>
                <a:cs typeface="Canva Sans"/>
                <a:sym typeface="Canva Sans"/>
              </a:rPr>
              <a:t>Provide administrative flexibility for infill sites with physical constraints.</a:t>
            </a:r>
          </a:p>
          <a:p>
            <a:pPr marL="582925" lvl="1" indent="-291463" algn="l">
              <a:spcBef>
                <a:spcPts val="200"/>
              </a:spcBef>
              <a:spcAft>
                <a:spcPts val="200"/>
              </a:spcAft>
              <a:buFont typeface="Arial"/>
              <a:buChar char="•"/>
            </a:pPr>
            <a:r>
              <a:rPr lang="en-US" sz="2800" u="none" strike="noStrike" dirty="0">
                <a:solidFill>
                  <a:srgbClr val="FFFFFF"/>
                </a:solidFill>
                <a:latin typeface="DM Sans" pitchFamily="2" charset="0"/>
                <a:ea typeface="Canva Sans"/>
                <a:cs typeface="Canva Sans"/>
                <a:sym typeface="Canva Sans"/>
              </a:rPr>
              <a:t>Pair reductions with design standards (bike parking, ADA spaces, guest parking).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C3F60"/>
        </a:solidFill>
        <a:effectLst/>
      </p:bgPr>
    </p:bg>
    <p:spTree>
      <p:nvGrpSpPr>
        <p:cNvPr id="1" name=""/>
        <p:cNvGrpSpPr/>
        <p:nvPr/>
      </p:nvGrpSpPr>
      <p:grpSpPr>
        <a:xfrm>
          <a:off x="0" y="0"/>
          <a:ext cx="0" cy="0"/>
          <a:chOff x="0" y="0"/>
          <a:chExt cx="0" cy="0"/>
        </a:xfrm>
      </p:grpSpPr>
      <p:grpSp>
        <p:nvGrpSpPr>
          <p:cNvPr id="2" name="Group 2"/>
          <p:cNvGrpSpPr/>
          <p:nvPr/>
        </p:nvGrpSpPr>
        <p:grpSpPr>
          <a:xfrm>
            <a:off x="-152401" y="-71463"/>
            <a:ext cx="13809877" cy="959041"/>
            <a:chOff x="0" y="0"/>
            <a:chExt cx="3817480" cy="812800"/>
          </a:xfrm>
        </p:grpSpPr>
        <p:sp>
          <p:nvSpPr>
            <p:cNvPr id="3" name="Freeform 3"/>
            <p:cNvSpPr/>
            <p:nvPr/>
          </p:nvSpPr>
          <p:spPr>
            <a:xfrm>
              <a:off x="0" y="0"/>
              <a:ext cx="3817480" cy="812800"/>
            </a:xfrm>
            <a:custGeom>
              <a:avLst/>
              <a:gdLst/>
              <a:ahLst/>
              <a:cxnLst/>
              <a:rect l="l" t="t" r="r" b="b"/>
              <a:pathLst>
                <a:path w="3817480" h="812800">
                  <a:moveTo>
                    <a:pt x="0" y="0"/>
                  </a:moveTo>
                  <a:lnTo>
                    <a:pt x="3817480" y="0"/>
                  </a:lnTo>
                  <a:lnTo>
                    <a:pt x="3817480" y="812800"/>
                  </a:lnTo>
                  <a:lnTo>
                    <a:pt x="0" y="812800"/>
                  </a:lnTo>
                  <a:close/>
                </a:path>
              </a:pathLst>
            </a:custGeom>
            <a:ln w="38100" cap="sq">
              <a:solidFill>
                <a:srgbClr val="F0F0F0"/>
              </a:solidFill>
              <a:prstDash val="solid"/>
              <a:miter/>
            </a:ln>
          </p:spPr>
          <p:txBody>
            <a:bodyPr/>
            <a:lstStyle/>
            <a:p>
              <a:endParaRPr lang="en-US"/>
            </a:p>
          </p:txBody>
        </p:sp>
        <p:sp>
          <p:nvSpPr>
            <p:cNvPr id="4" name="TextBox 4"/>
            <p:cNvSpPr txBox="1"/>
            <p:nvPr/>
          </p:nvSpPr>
          <p:spPr>
            <a:xfrm>
              <a:off x="0" y="-38100"/>
              <a:ext cx="3817480" cy="850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4011725" y="-342901"/>
            <a:ext cx="4428675" cy="1230479"/>
            <a:chOff x="0" y="0"/>
            <a:chExt cx="1787883" cy="1089287"/>
          </a:xfrm>
        </p:grpSpPr>
        <p:sp>
          <p:nvSpPr>
            <p:cNvPr id="6" name="Freeform 6"/>
            <p:cNvSpPr/>
            <p:nvPr/>
          </p:nvSpPr>
          <p:spPr>
            <a:xfrm>
              <a:off x="0" y="0"/>
              <a:ext cx="1787883" cy="1089287"/>
            </a:xfrm>
            <a:custGeom>
              <a:avLst/>
              <a:gdLst/>
              <a:ahLst/>
              <a:cxnLst/>
              <a:rect l="l" t="t" r="r" b="b"/>
              <a:pathLst>
                <a:path w="1787883" h="1089287">
                  <a:moveTo>
                    <a:pt x="0" y="0"/>
                  </a:moveTo>
                  <a:lnTo>
                    <a:pt x="1787883" y="0"/>
                  </a:lnTo>
                  <a:lnTo>
                    <a:pt x="1787883" y="1089287"/>
                  </a:lnTo>
                  <a:lnTo>
                    <a:pt x="0" y="1089287"/>
                  </a:lnTo>
                  <a:close/>
                </a:path>
              </a:pathLst>
            </a:custGeom>
            <a:solidFill>
              <a:srgbClr val="F3F6FA"/>
            </a:solidFill>
            <a:ln w="95250" cap="sq">
              <a:solidFill>
                <a:srgbClr val="FFFFFF"/>
              </a:solidFill>
              <a:prstDash val="solid"/>
              <a:miter/>
            </a:ln>
          </p:spPr>
          <p:txBody>
            <a:bodyPr/>
            <a:lstStyle/>
            <a:p>
              <a:endParaRPr lang="en-US"/>
            </a:p>
          </p:txBody>
        </p:sp>
        <p:sp>
          <p:nvSpPr>
            <p:cNvPr id="7" name="TextBox 7"/>
            <p:cNvSpPr txBox="1"/>
            <p:nvPr/>
          </p:nvSpPr>
          <p:spPr>
            <a:xfrm>
              <a:off x="0" y="-38100"/>
              <a:ext cx="1787883" cy="1127387"/>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8" name="Group 8"/>
          <p:cNvGrpSpPr/>
          <p:nvPr/>
        </p:nvGrpSpPr>
        <p:grpSpPr>
          <a:xfrm>
            <a:off x="681775" y="422052"/>
            <a:ext cx="11241551" cy="1213297"/>
            <a:chOff x="0" y="0"/>
            <a:chExt cx="2960738" cy="319551"/>
          </a:xfrm>
        </p:grpSpPr>
        <p:sp>
          <p:nvSpPr>
            <p:cNvPr id="9" name="Freeform 9"/>
            <p:cNvSpPr/>
            <p:nvPr/>
          </p:nvSpPr>
          <p:spPr>
            <a:xfrm>
              <a:off x="0" y="0"/>
              <a:ext cx="2960738" cy="319551"/>
            </a:xfrm>
            <a:custGeom>
              <a:avLst/>
              <a:gdLst/>
              <a:ahLst/>
              <a:cxnLst/>
              <a:rect l="l" t="t" r="r" b="b"/>
              <a:pathLst>
                <a:path w="2960738" h="319551">
                  <a:moveTo>
                    <a:pt x="6887" y="0"/>
                  </a:moveTo>
                  <a:lnTo>
                    <a:pt x="2953851" y="0"/>
                  </a:lnTo>
                  <a:cubicBezTo>
                    <a:pt x="2955677" y="0"/>
                    <a:pt x="2957429" y="726"/>
                    <a:pt x="2958721" y="2017"/>
                  </a:cubicBezTo>
                  <a:cubicBezTo>
                    <a:pt x="2960012" y="3309"/>
                    <a:pt x="2960738" y="5060"/>
                    <a:pt x="2960738" y="6887"/>
                  </a:cubicBezTo>
                  <a:lnTo>
                    <a:pt x="2960738" y="312664"/>
                  </a:lnTo>
                  <a:cubicBezTo>
                    <a:pt x="2960738" y="314491"/>
                    <a:pt x="2960012" y="316243"/>
                    <a:pt x="2958721" y="317534"/>
                  </a:cubicBezTo>
                  <a:cubicBezTo>
                    <a:pt x="2957429" y="318826"/>
                    <a:pt x="2955677" y="319551"/>
                    <a:pt x="2953851" y="319551"/>
                  </a:cubicBezTo>
                  <a:lnTo>
                    <a:pt x="6887" y="319551"/>
                  </a:lnTo>
                  <a:cubicBezTo>
                    <a:pt x="5060" y="319551"/>
                    <a:pt x="3309" y="318826"/>
                    <a:pt x="2017" y="317534"/>
                  </a:cubicBezTo>
                  <a:cubicBezTo>
                    <a:pt x="726" y="316243"/>
                    <a:pt x="0" y="314491"/>
                    <a:pt x="0" y="312664"/>
                  </a:cubicBezTo>
                  <a:lnTo>
                    <a:pt x="0" y="6887"/>
                  </a:lnTo>
                  <a:cubicBezTo>
                    <a:pt x="0" y="5060"/>
                    <a:pt x="726" y="3309"/>
                    <a:pt x="2017" y="2017"/>
                  </a:cubicBezTo>
                  <a:cubicBezTo>
                    <a:pt x="3309" y="726"/>
                    <a:pt x="5060" y="0"/>
                    <a:pt x="6887" y="0"/>
                  </a:cubicBezTo>
                  <a:close/>
                </a:path>
              </a:pathLst>
            </a:custGeom>
            <a:solidFill>
              <a:srgbClr val="D9D9D9"/>
            </a:solidFill>
          </p:spPr>
          <p:txBody>
            <a:bodyPr/>
            <a:lstStyle/>
            <a:p>
              <a:endParaRPr lang="en-US"/>
            </a:p>
          </p:txBody>
        </p:sp>
        <p:sp>
          <p:nvSpPr>
            <p:cNvPr id="10" name="TextBox 10"/>
            <p:cNvSpPr txBox="1"/>
            <p:nvPr/>
          </p:nvSpPr>
          <p:spPr>
            <a:xfrm>
              <a:off x="0" y="-38100"/>
              <a:ext cx="2960738" cy="357651"/>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33803" y="9450882"/>
            <a:ext cx="18321803" cy="836118"/>
            <a:chOff x="0" y="0"/>
            <a:chExt cx="5678908" cy="259158"/>
          </a:xfrm>
        </p:grpSpPr>
        <p:sp>
          <p:nvSpPr>
            <p:cNvPr id="12" name="Freeform 12"/>
            <p:cNvSpPr/>
            <p:nvPr/>
          </p:nvSpPr>
          <p:spPr>
            <a:xfrm>
              <a:off x="0" y="0"/>
              <a:ext cx="5678908" cy="259158"/>
            </a:xfrm>
            <a:custGeom>
              <a:avLst/>
              <a:gdLst/>
              <a:ahLst/>
              <a:cxnLst/>
              <a:rect l="l" t="t" r="r" b="b"/>
              <a:pathLst>
                <a:path w="5678908" h="259158">
                  <a:moveTo>
                    <a:pt x="0" y="0"/>
                  </a:moveTo>
                  <a:lnTo>
                    <a:pt x="5678908" y="0"/>
                  </a:lnTo>
                  <a:lnTo>
                    <a:pt x="5678908" y="259158"/>
                  </a:lnTo>
                  <a:lnTo>
                    <a:pt x="0" y="259158"/>
                  </a:lnTo>
                  <a:close/>
                </a:path>
              </a:pathLst>
            </a:custGeom>
            <a:solidFill>
              <a:srgbClr val="AFC1D0">
                <a:alpha val="40000"/>
              </a:srgbClr>
            </a:solidFill>
          </p:spPr>
          <p:txBody>
            <a:bodyPr/>
            <a:lstStyle/>
            <a:p>
              <a:endParaRPr lang="en-US"/>
            </a:p>
          </p:txBody>
        </p:sp>
        <p:sp>
          <p:nvSpPr>
            <p:cNvPr id="13" name="TextBox 13"/>
            <p:cNvSpPr txBox="1"/>
            <p:nvPr/>
          </p:nvSpPr>
          <p:spPr>
            <a:xfrm>
              <a:off x="0" y="-38100"/>
              <a:ext cx="5678908" cy="297258"/>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349490" y="762000"/>
            <a:ext cx="11833539" cy="609600"/>
          </a:xfrm>
          <a:prstGeom prst="rect">
            <a:avLst/>
          </a:prstGeom>
        </p:spPr>
        <p:txBody>
          <a:bodyPr lIns="0" tIns="0" rIns="0" bIns="0" rtlCol="0" anchor="t">
            <a:spAutoFit/>
          </a:bodyPr>
          <a:lstStyle/>
          <a:p>
            <a:pPr algn="ctr">
              <a:lnSpc>
                <a:spcPts val="4500"/>
              </a:lnSpc>
            </a:pPr>
            <a:r>
              <a:rPr lang="en-US" sz="4400" b="1" dirty="0">
                <a:solidFill>
                  <a:srgbClr val="0B1320"/>
                </a:solidFill>
                <a:latin typeface="DM Sans" pitchFamily="2" charset="0"/>
                <a:ea typeface="DM Sans Bold"/>
                <a:cs typeface="DM Sans Bold"/>
                <a:sym typeface="DM Sans Bold"/>
              </a:rPr>
              <a:t>PARKING REQUIREMENT REDUCTIONS</a:t>
            </a:r>
          </a:p>
        </p:txBody>
      </p:sp>
      <p:graphicFrame>
        <p:nvGraphicFramePr>
          <p:cNvPr id="15" name="Table 15"/>
          <p:cNvGraphicFramePr>
            <a:graphicFrameLocks noGrp="1"/>
          </p:cNvGraphicFramePr>
          <p:nvPr>
            <p:extLst>
              <p:ext uri="{D42A27DB-BD31-4B8C-83A1-F6EECF244321}">
                <p14:modId xmlns:p14="http://schemas.microsoft.com/office/powerpoint/2010/main" val="3976468735"/>
              </p:ext>
            </p:extLst>
          </p:nvPr>
        </p:nvGraphicFramePr>
        <p:xfrm>
          <a:off x="808224" y="2324100"/>
          <a:ext cx="16146331" cy="5486400"/>
        </p:xfrm>
        <a:graphic>
          <a:graphicData uri="http://schemas.openxmlformats.org/drawingml/2006/table">
            <a:tbl>
              <a:tblPr/>
              <a:tblGrid>
                <a:gridCol w="5397066">
                  <a:extLst>
                    <a:ext uri="{9D8B030D-6E8A-4147-A177-3AD203B41FA5}">
                      <a16:colId xmlns:a16="http://schemas.microsoft.com/office/drawing/2014/main" val="20000"/>
                    </a:ext>
                  </a:extLst>
                </a:gridCol>
                <a:gridCol w="10749265">
                  <a:extLst>
                    <a:ext uri="{9D8B030D-6E8A-4147-A177-3AD203B41FA5}">
                      <a16:colId xmlns:a16="http://schemas.microsoft.com/office/drawing/2014/main" val="20001"/>
                    </a:ext>
                  </a:extLst>
                </a:gridCol>
              </a:tblGrid>
              <a:tr h="914400">
                <a:tc>
                  <a:txBody>
                    <a:bodyPr/>
                    <a:lstStyle/>
                    <a:p>
                      <a:pPr algn="l">
                        <a:lnSpc>
                          <a:spcPct val="100000"/>
                        </a:lnSpc>
                        <a:defRPr/>
                      </a:pPr>
                      <a:r>
                        <a:rPr lang="en-US" sz="2600" b="1" dirty="0">
                          <a:solidFill>
                            <a:srgbClr val="FFFFFF"/>
                          </a:solidFill>
                          <a:latin typeface="DM Sans" pitchFamily="2" charset="0"/>
                          <a:ea typeface="Canva Sans Bold"/>
                          <a:cs typeface="Canva Sans Bold"/>
                          <a:sym typeface="Canva Sans Bold"/>
                        </a:rPr>
                        <a:t>What This Does</a:t>
                      </a:r>
                      <a:endParaRPr lang="en-US" sz="1100" dirty="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ct val="100000"/>
                        </a:lnSpc>
                        <a:defRPr/>
                      </a:pPr>
                      <a:r>
                        <a:rPr lang="en-US" sz="2600" dirty="0">
                          <a:solidFill>
                            <a:srgbClr val="FFFFFF"/>
                          </a:solidFill>
                          <a:latin typeface="DM Sans" pitchFamily="2" charset="0"/>
                          <a:ea typeface="Canva Sans"/>
                          <a:cs typeface="Canva Sans"/>
                          <a:sym typeface="Canva Sans"/>
                        </a:rPr>
                        <a:t>Requires fewer parking spaces</a:t>
                      </a:r>
                      <a:endParaRPr lang="en-US" sz="1100" dirty="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14400">
                <a:tc>
                  <a:txBody>
                    <a:bodyPr/>
                    <a:lstStyle/>
                    <a:p>
                      <a:pPr algn="l">
                        <a:lnSpc>
                          <a:spcPct val="100000"/>
                        </a:lnSpc>
                        <a:defRPr/>
                      </a:pPr>
                      <a:r>
                        <a:rPr lang="en-US" sz="2600" b="1">
                          <a:solidFill>
                            <a:srgbClr val="FFFFFF"/>
                          </a:solidFill>
                          <a:latin typeface="DM Sans" pitchFamily="2" charset="0"/>
                          <a:ea typeface="Canva Sans Bold"/>
                          <a:cs typeface="Canva Sans Bold"/>
                          <a:sym typeface="Canva Sans Bold"/>
                        </a:rPr>
                        <a:t>Who It Helps</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ct val="100000"/>
                        </a:lnSpc>
                        <a:defRPr/>
                      </a:pPr>
                      <a:r>
                        <a:rPr lang="en-US" sz="2600" dirty="0">
                          <a:solidFill>
                            <a:srgbClr val="FFFFFF"/>
                          </a:solidFill>
                          <a:latin typeface="DM Sans" pitchFamily="2" charset="0"/>
                          <a:ea typeface="Canva Sans"/>
                          <a:cs typeface="Canva Sans"/>
                          <a:sym typeface="Canva Sans"/>
                        </a:rPr>
                        <a:t>Renters and workforce households (60–120% AMI)</a:t>
                      </a:r>
                      <a:endParaRPr lang="en-US" sz="1100" dirty="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14400">
                <a:tc>
                  <a:txBody>
                    <a:bodyPr/>
                    <a:lstStyle/>
                    <a:p>
                      <a:pPr algn="l">
                        <a:lnSpc>
                          <a:spcPct val="100000"/>
                        </a:lnSpc>
                        <a:defRPr/>
                      </a:pPr>
                      <a:r>
                        <a:rPr lang="en-US" sz="2600" b="1">
                          <a:solidFill>
                            <a:srgbClr val="FFFFFF"/>
                          </a:solidFill>
                          <a:latin typeface="DM Sans" pitchFamily="2" charset="0"/>
                          <a:ea typeface="Canva Sans Bold"/>
                          <a:cs typeface="Canva Sans Bold"/>
                          <a:sym typeface="Canva Sans Bold"/>
                        </a:rPr>
                        <a:t>Housing Types Encouraged  </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ct val="100000"/>
                        </a:lnSpc>
                        <a:defRPr/>
                      </a:pPr>
                      <a:r>
                        <a:rPr lang="en-US" sz="2600" dirty="0">
                          <a:solidFill>
                            <a:srgbClr val="FFFFFF"/>
                          </a:solidFill>
                          <a:latin typeface="DM Sans" pitchFamily="2" charset="0"/>
                          <a:ea typeface="Canva Sans"/>
                          <a:cs typeface="Canva Sans"/>
                          <a:sym typeface="Canva Sans"/>
                        </a:rPr>
                        <a:t>ADUs, duplexes, triplexes, townhomes, multifamily/mixed-use</a:t>
                      </a:r>
                      <a:endParaRPr lang="en-US" sz="1100" dirty="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14400">
                <a:tc>
                  <a:txBody>
                    <a:bodyPr/>
                    <a:lstStyle/>
                    <a:p>
                      <a:pPr algn="l">
                        <a:lnSpc>
                          <a:spcPct val="100000"/>
                        </a:lnSpc>
                        <a:defRPr/>
                      </a:pPr>
                      <a:r>
                        <a:rPr lang="en-US" sz="2600" b="1">
                          <a:solidFill>
                            <a:srgbClr val="FFFFFF"/>
                          </a:solidFill>
                          <a:latin typeface="DM Sans" pitchFamily="2" charset="0"/>
                          <a:ea typeface="Canva Sans Bold"/>
                          <a:cs typeface="Canva Sans Bold"/>
                          <a:sym typeface="Canva Sans Bold"/>
                        </a:rPr>
                        <a:t>Where It Makes Sense</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ct val="100000"/>
                        </a:lnSpc>
                        <a:defRPr/>
                      </a:pPr>
                      <a:r>
                        <a:rPr lang="en-US" sz="2600" dirty="0">
                          <a:solidFill>
                            <a:srgbClr val="FFFFFF"/>
                          </a:solidFill>
                          <a:latin typeface="DM Sans" pitchFamily="2" charset="0"/>
                          <a:ea typeface="Canva Sans"/>
                          <a:cs typeface="Canva Sans"/>
                          <a:sym typeface="Canva Sans"/>
                        </a:rPr>
                        <a:t>Near transit corridors (SR 305 and Viking)</a:t>
                      </a:r>
                      <a:endParaRPr lang="en-US" sz="1100" dirty="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r h="914400">
                <a:tc>
                  <a:txBody>
                    <a:bodyPr/>
                    <a:lstStyle/>
                    <a:p>
                      <a:pPr algn="l">
                        <a:lnSpc>
                          <a:spcPct val="100000"/>
                        </a:lnSpc>
                        <a:defRPr/>
                      </a:pPr>
                      <a:r>
                        <a:rPr lang="en-US" sz="2600" b="1">
                          <a:solidFill>
                            <a:srgbClr val="FFFFFF"/>
                          </a:solidFill>
                          <a:latin typeface="DM Sans" pitchFamily="2" charset="0"/>
                          <a:ea typeface="Canva Sans Bold"/>
                          <a:cs typeface="Canva Sans Bold"/>
                          <a:sym typeface="Canva Sans Bold"/>
                        </a:rPr>
                        <a:t>Implementation Timeframe</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ct val="100000"/>
                        </a:lnSpc>
                        <a:defRPr/>
                      </a:pPr>
                      <a:r>
                        <a:rPr lang="en-US" sz="2600" dirty="0">
                          <a:solidFill>
                            <a:srgbClr val="FFFFFF"/>
                          </a:solidFill>
                          <a:latin typeface="DM Sans" pitchFamily="2" charset="0"/>
                          <a:ea typeface="Canva Sans"/>
                          <a:cs typeface="Canva Sans"/>
                          <a:sym typeface="Canva Sans"/>
                        </a:rPr>
                        <a:t>Short-Mid – 2026-2027</a:t>
                      </a:r>
                      <a:endParaRPr lang="en-US" sz="1100" dirty="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4"/>
                  </a:ext>
                </a:extLst>
              </a:tr>
              <a:tr h="914400">
                <a:tc>
                  <a:txBody>
                    <a:bodyPr/>
                    <a:lstStyle/>
                    <a:p>
                      <a:pPr algn="l">
                        <a:lnSpc>
                          <a:spcPct val="100000"/>
                        </a:lnSpc>
                        <a:defRPr/>
                      </a:pPr>
                      <a:r>
                        <a:rPr lang="en-US" sz="2600" b="1">
                          <a:solidFill>
                            <a:srgbClr val="FFFFFF"/>
                          </a:solidFill>
                          <a:latin typeface="DM Sans" pitchFamily="2" charset="0"/>
                          <a:ea typeface="Canva Sans Bold"/>
                          <a:cs typeface="Canva Sans Bold"/>
                          <a:sym typeface="Canva Sans Bold"/>
                        </a:rPr>
                        <a:t>Staff Effort</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ct val="100000"/>
                        </a:lnSpc>
                        <a:defRPr/>
                      </a:pPr>
                      <a:r>
                        <a:rPr lang="en-US" sz="2600" dirty="0">
                          <a:solidFill>
                            <a:srgbClr val="FFFFFF"/>
                          </a:solidFill>
                          <a:latin typeface="DM Sans" pitchFamily="2" charset="0"/>
                          <a:ea typeface="Canva Sans"/>
                          <a:cs typeface="Canva Sans"/>
                          <a:sym typeface="Canva Sans"/>
                        </a:rPr>
                        <a:t>Low-Moderate</a:t>
                      </a:r>
                      <a:endParaRPr lang="en-US" sz="1100" dirty="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C3F60"/>
        </a:solidFill>
        <a:effectLst/>
      </p:bgPr>
    </p:bg>
    <p:spTree>
      <p:nvGrpSpPr>
        <p:cNvPr id="1" name=""/>
        <p:cNvGrpSpPr/>
        <p:nvPr/>
      </p:nvGrpSpPr>
      <p:grpSpPr>
        <a:xfrm>
          <a:off x="0" y="0"/>
          <a:ext cx="0" cy="0"/>
          <a:chOff x="0" y="0"/>
          <a:chExt cx="0" cy="0"/>
        </a:xfrm>
      </p:grpSpPr>
      <p:grpSp>
        <p:nvGrpSpPr>
          <p:cNvPr id="2" name="Group 2"/>
          <p:cNvGrpSpPr/>
          <p:nvPr/>
        </p:nvGrpSpPr>
        <p:grpSpPr>
          <a:xfrm>
            <a:off x="-152401" y="-188567"/>
            <a:ext cx="13809877" cy="1076146"/>
            <a:chOff x="0" y="0"/>
            <a:chExt cx="3817480" cy="812800"/>
          </a:xfrm>
        </p:grpSpPr>
        <p:sp>
          <p:nvSpPr>
            <p:cNvPr id="3" name="Freeform 3"/>
            <p:cNvSpPr/>
            <p:nvPr/>
          </p:nvSpPr>
          <p:spPr>
            <a:xfrm>
              <a:off x="0" y="0"/>
              <a:ext cx="3817480" cy="812800"/>
            </a:xfrm>
            <a:custGeom>
              <a:avLst/>
              <a:gdLst/>
              <a:ahLst/>
              <a:cxnLst/>
              <a:rect l="l" t="t" r="r" b="b"/>
              <a:pathLst>
                <a:path w="3817480" h="812800">
                  <a:moveTo>
                    <a:pt x="0" y="0"/>
                  </a:moveTo>
                  <a:lnTo>
                    <a:pt x="3817480" y="0"/>
                  </a:lnTo>
                  <a:lnTo>
                    <a:pt x="3817480" y="812800"/>
                  </a:lnTo>
                  <a:lnTo>
                    <a:pt x="0" y="812800"/>
                  </a:lnTo>
                  <a:close/>
                </a:path>
              </a:pathLst>
            </a:custGeom>
            <a:ln w="38100" cap="sq">
              <a:solidFill>
                <a:srgbClr val="F0F0F0"/>
              </a:solidFill>
              <a:prstDash val="solid"/>
              <a:miter/>
            </a:ln>
          </p:spPr>
          <p:txBody>
            <a:bodyPr/>
            <a:lstStyle/>
            <a:p>
              <a:endParaRPr lang="en-US"/>
            </a:p>
          </p:txBody>
        </p:sp>
        <p:sp>
          <p:nvSpPr>
            <p:cNvPr id="4" name="TextBox 4"/>
            <p:cNvSpPr txBox="1"/>
            <p:nvPr/>
          </p:nvSpPr>
          <p:spPr>
            <a:xfrm>
              <a:off x="0" y="-38100"/>
              <a:ext cx="3817480" cy="850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4011725" y="-342901"/>
            <a:ext cx="4504875" cy="1230479"/>
            <a:chOff x="0" y="0"/>
            <a:chExt cx="1787883" cy="1089287"/>
          </a:xfrm>
        </p:grpSpPr>
        <p:sp>
          <p:nvSpPr>
            <p:cNvPr id="6" name="Freeform 6"/>
            <p:cNvSpPr/>
            <p:nvPr/>
          </p:nvSpPr>
          <p:spPr>
            <a:xfrm>
              <a:off x="0" y="0"/>
              <a:ext cx="1787883" cy="1089287"/>
            </a:xfrm>
            <a:custGeom>
              <a:avLst/>
              <a:gdLst/>
              <a:ahLst/>
              <a:cxnLst/>
              <a:rect l="l" t="t" r="r" b="b"/>
              <a:pathLst>
                <a:path w="1787883" h="1089287">
                  <a:moveTo>
                    <a:pt x="0" y="0"/>
                  </a:moveTo>
                  <a:lnTo>
                    <a:pt x="1787883" y="0"/>
                  </a:lnTo>
                  <a:lnTo>
                    <a:pt x="1787883" y="1089287"/>
                  </a:lnTo>
                  <a:lnTo>
                    <a:pt x="0" y="1089287"/>
                  </a:lnTo>
                  <a:close/>
                </a:path>
              </a:pathLst>
            </a:custGeom>
            <a:solidFill>
              <a:srgbClr val="F3F6FA"/>
            </a:solidFill>
            <a:ln w="95250" cap="sq">
              <a:solidFill>
                <a:srgbClr val="FFFFFF"/>
              </a:solidFill>
              <a:prstDash val="solid"/>
              <a:miter/>
            </a:ln>
          </p:spPr>
          <p:txBody>
            <a:bodyPr/>
            <a:lstStyle/>
            <a:p>
              <a:endParaRPr lang="en-US"/>
            </a:p>
          </p:txBody>
        </p:sp>
        <p:sp>
          <p:nvSpPr>
            <p:cNvPr id="7" name="TextBox 7"/>
            <p:cNvSpPr txBox="1"/>
            <p:nvPr/>
          </p:nvSpPr>
          <p:spPr>
            <a:xfrm>
              <a:off x="0" y="-38100"/>
              <a:ext cx="1787883" cy="1127387"/>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8" name="Group 8"/>
          <p:cNvGrpSpPr/>
          <p:nvPr/>
        </p:nvGrpSpPr>
        <p:grpSpPr>
          <a:xfrm>
            <a:off x="681775" y="422052"/>
            <a:ext cx="11241551" cy="1213297"/>
            <a:chOff x="0" y="0"/>
            <a:chExt cx="2960738" cy="319551"/>
          </a:xfrm>
        </p:grpSpPr>
        <p:sp>
          <p:nvSpPr>
            <p:cNvPr id="9" name="Freeform 9"/>
            <p:cNvSpPr/>
            <p:nvPr/>
          </p:nvSpPr>
          <p:spPr>
            <a:xfrm>
              <a:off x="0" y="0"/>
              <a:ext cx="2960738" cy="319551"/>
            </a:xfrm>
            <a:custGeom>
              <a:avLst/>
              <a:gdLst/>
              <a:ahLst/>
              <a:cxnLst/>
              <a:rect l="l" t="t" r="r" b="b"/>
              <a:pathLst>
                <a:path w="2960738" h="319551">
                  <a:moveTo>
                    <a:pt x="6887" y="0"/>
                  </a:moveTo>
                  <a:lnTo>
                    <a:pt x="2953851" y="0"/>
                  </a:lnTo>
                  <a:cubicBezTo>
                    <a:pt x="2955677" y="0"/>
                    <a:pt x="2957429" y="726"/>
                    <a:pt x="2958721" y="2017"/>
                  </a:cubicBezTo>
                  <a:cubicBezTo>
                    <a:pt x="2960012" y="3309"/>
                    <a:pt x="2960738" y="5060"/>
                    <a:pt x="2960738" y="6887"/>
                  </a:cubicBezTo>
                  <a:lnTo>
                    <a:pt x="2960738" y="312664"/>
                  </a:lnTo>
                  <a:cubicBezTo>
                    <a:pt x="2960738" y="314491"/>
                    <a:pt x="2960012" y="316243"/>
                    <a:pt x="2958721" y="317534"/>
                  </a:cubicBezTo>
                  <a:cubicBezTo>
                    <a:pt x="2957429" y="318826"/>
                    <a:pt x="2955677" y="319551"/>
                    <a:pt x="2953851" y="319551"/>
                  </a:cubicBezTo>
                  <a:lnTo>
                    <a:pt x="6887" y="319551"/>
                  </a:lnTo>
                  <a:cubicBezTo>
                    <a:pt x="5060" y="319551"/>
                    <a:pt x="3309" y="318826"/>
                    <a:pt x="2017" y="317534"/>
                  </a:cubicBezTo>
                  <a:cubicBezTo>
                    <a:pt x="726" y="316243"/>
                    <a:pt x="0" y="314491"/>
                    <a:pt x="0" y="312664"/>
                  </a:cubicBezTo>
                  <a:lnTo>
                    <a:pt x="0" y="6887"/>
                  </a:lnTo>
                  <a:cubicBezTo>
                    <a:pt x="0" y="5060"/>
                    <a:pt x="726" y="3309"/>
                    <a:pt x="2017" y="2017"/>
                  </a:cubicBezTo>
                  <a:cubicBezTo>
                    <a:pt x="3309" y="726"/>
                    <a:pt x="5060" y="0"/>
                    <a:pt x="6887" y="0"/>
                  </a:cubicBezTo>
                  <a:close/>
                </a:path>
              </a:pathLst>
            </a:custGeom>
            <a:solidFill>
              <a:srgbClr val="D9D9D9"/>
            </a:solidFill>
          </p:spPr>
          <p:txBody>
            <a:bodyPr/>
            <a:lstStyle/>
            <a:p>
              <a:endParaRPr lang="en-US"/>
            </a:p>
          </p:txBody>
        </p:sp>
        <p:sp>
          <p:nvSpPr>
            <p:cNvPr id="10" name="TextBox 10"/>
            <p:cNvSpPr txBox="1"/>
            <p:nvPr/>
          </p:nvSpPr>
          <p:spPr>
            <a:xfrm>
              <a:off x="0" y="-38100"/>
              <a:ext cx="2960738" cy="357651"/>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33803" y="9450882"/>
            <a:ext cx="18321803" cy="836118"/>
            <a:chOff x="0" y="0"/>
            <a:chExt cx="5678908" cy="259158"/>
          </a:xfrm>
        </p:grpSpPr>
        <p:sp>
          <p:nvSpPr>
            <p:cNvPr id="12" name="Freeform 12"/>
            <p:cNvSpPr/>
            <p:nvPr/>
          </p:nvSpPr>
          <p:spPr>
            <a:xfrm>
              <a:off x="0" y="0"/>
              <a:ext cx="5678908" cy="259158"/>
            </a:xfrm>
            <a:custGeom>
              <a:avLst/>
              <a:gdLst/>
              <a:ahLst/>
              <a:cxnLst/>
              <a:rect l="l" t="t" r="r" b="b"/>
              <a:pathLst>
                <a:path w="5678908" h="259158">
                  <a:moveTo>
                    <a:pt x="0" y="0"/>
                  </a:moveTo>
                  <a:lnTo>
                    <a:pt x="5678908" y="0"/>
                  </a:lnTo>
                  <a:lnTo>
                    <a:pt x="5678908" y="259158"/>
                  </a:lnTo>
                  <a:lnTo>
                    <a:pt x="0" y="259158"/>
                  </a:lnTo>
                  <a:close/>
                </a:path>
              </a:pathLst>
            </a:custGeom>
            <a:solidFill>
              <a:srgbClr val="AFC1D0">
                <a:alpha val="40000"/>
              </a:srgbClr>
            </a:solidFill>
          </p:spPr>
          <p:txBody>
            <a:bodyPr/>
            <a:lstStyle/>
            <a:p>
              <a:endParaRPr lang="en-US"/>
            </a:p>
          </p:txBody>
        </p:sp>
        <p:sp>
          <p:nvSpPr>
            <p:cNvPr id="13" name="TextBox 13"/>
            <p:cNvSpPr txBox="1"/>
            <p:nvPr/>
          </p:nvSpPr>
          <p:spPr>
            <a:xfrm>
              <a:off x="0" y="-38100"/>
              <a:ext cx="5678908" cy="297258"/>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349490" y="762000"/>
            <a:ext cx="11833539" cy="609600"/>
          </a:xfrm>
          <a:prstGeom prst="rect">
            <a:avLst/>
          </a:prstGeom>
        </p:spPr>
        <p:txBody>
          <a:bodyPr lIns="0" tIns="0" rIns="0" bIns="0" rtlCol="0" anchor="t">
            <a:spAutoFit/>
          </a:bodyPr>
          <a:lstStyle/>
          <a:p>
            <a:pPr algn="ctr">
              <a:lnSpc>
                <a:spcPts val="4500"/>
              </a:lnSpc>
            </a:pPr>
            <a:r>
              <a:rPr lang="en-US" sz="4400" b="1" dirty="0">
                <a:solidFill>
                  <a:srgbClr val="0B1320"/>
                </a:solidFill>
                <a:latin typeface="DM Sans" pitchFamily="2" charset="0"/>
                <a:ea typeface="DM Sans Bold"/>
                <a:cs typeface="DM Sans Bold"/>
                <a:sym typeface="DM Sans Bold"/>
              </a:rPr>
              <a:t>PARKING REQUIREMENT REDUCTIONS</a:t>
            </a:r>
          </a:p>
        </p:txBody>
      </p:sp>
      <p:sp>
        <p:nvSpPr>
          <p:cNvPr id="15" name="TextBox 15"/>
          <p:cNvSpPr txBox="1"/>
          <p:nvPr/>
        </p:nvSpPr>
        <p:spPr>
          <a:xfrm>
            <a:off x="901649" y="2245968"/>
            <a:ext cx="15936912" cy="6022161"/>
          </a:xfrm>
          <a:prstGeom prst="rect">
            <a:avLst/>
          </a:prstGeom>
        </p:spPr>
        <p:txBody>
          <a:bodyPr lIns="0" tIns="0" rIns="0" bIns="0" rtlCol="0" anchor="t">
            <a:spAutoFit/>
          </a:bodyPr>
          <a:lstStyle/>
          <a:p>
            <a:pPr algn="just">
              <a:spcBef>
                <a:spcPts val="1000"/>
              </a:spcBef>
              <a:spcAft>
                <a:spcPts val="1000"/>
              </a:spcAft>
            </a:pPr>
            <a:r>
              <a:rPr lang="en-US" sz="2800" b="1" dirty="0">
                <a:solidFill>
                  <a:srgbClr val="FFFFFF"/>
                </a:solidFill>
                <a:latin typeface="DM Sans" pitchFamily="2" charset="0"/>
                <a:ea typeface="Canva Sans Bold"/>
                <a:cs typeface="Canva Sans Bold"/>
                <a:sym typeface="Canva Sans Bold"/>
              </a:rPr>
              <a:t>Trade-Offs: </a:t>
            </a:r>
          </a:p>
          <a:p>
            <a:pPr marL="582925" lvl="1" indent="-291463" algn="just">
              <a:spcBef>
                <a:spcPts val="1000"/>
              </a:spcBef>
              <a:spcAft>
                <a:spcPts val="1000"/>
              </a:spcAft>
              <a:buFont typeface="Arial"/>
              <a:buChar char="•"/>
            </a:pPr>
            <a:r>
              <a:rPr lang="en-US" sz="2800" i="1" dirty="0">
                <a:solidFill>
                  <a:srgbClr val="FFFFFF"/>
                </a:solidFill>
                <a:latin typeface="DM Sans" pitchFamily="2" charset="0"/>
                <a:ea typeface="Canva Sans Italics"/>
                <a:cs typeface="Canva Sans Italics"/>
                <a:sym typeface="Canva Sans Italics"/>
              </a:rPr>
              <a:t>Spillover Risk:</a:t>
            </a:r>
            <a:r>
              <a:rPr lang="en-US" sz="2800" dirty="0">
                <a:solidFill>
                  <a:srgbClr val="FFFFFF"/>
                </a:solidFill>
                <a:latin typeface="DM Sans" pitchFamily="2" charset="0"/>
                <a:ea typeface="Canva Sans"/>
                <a:cs typeface="Canva Sans"/>
                <a:sym typeface="Canva Sans"/>
              </a:rPr>
              <a:t> Reduced on-site parking can raise concerns about overflow parking on nearby streets, even where demand is lower than assumed.</a:t>
            </a:r>
          </a:p>
          <a:p>
            <a:pPr marL="582925" lvl="1" indent="-291463" algn="just">
              <a:spcBef>
                <a:spcPts val="1000"/>
              </a:spcBef>
              <a:spcAft>
                <a:spcPts val="1000"/>
              </a:spcAft>
              <a:buFont typeface="Arial"/>
              <a:buChar char="•"/>
            </a:pPr>
            <a:r>
              <a:rPr lang="en-US" sz="2800" i="1" dirty="0">
                <a:solidFill>
                  <a:srgbClr val="FFFFFF"/>
                </a:solidFill>
                <a:latin typeface="DM Sans" pitchFamily="2" charset="0"/>
                <a:ea typeface="Canva Sans Italics"/>
                <a:cs typeface="Canva Sans Italics"/>
                <a:sym typeface="Canva Sans Italics"/>
              </a:rPr>
              <a:t>Context Sensitivity</a:t>
            </a:r>
            <a:r>
              <a:rPr lang="en-US" sz="2800" dirty="0">
                <a:solidFill>
                  <a:srgbClr val="FFFFFF"/>
                </a:solidFill>
                <a:latin typeface="DM Sans" pitchFamily="2" charset="0"/>
                <a:ea typeface="Canva Sans"/>
                <a:cs typeface="Canva Sans"/>
                <a:sym typeface="Canva Sans"/>
              </a:rPr>
              <a:t>: Parking needs vary by location, housing type, and household size; a one-size-fits-all reduction may not work everywhere.</a:t>
            </a:r>
          </a:p>
          <a:p>
            <a:pPr marL="582925" lvl="1" indent="-291463" algn="just">
              <a:spcBef>
                <a:spcPts val="1000"/>
              </a:spcBef>
              <a:spcAft>
                <a:spcPts val="1000"/>
              </a:spcAft>
              <a:buFont typeface="Arial"/>
              <a:buChar char="•"/>
            </a:pPr>
            <a:r>
              <a:rPr lang="en-US" sz="2800" i="1" dirty="0">
                <a:solidFill>
                  <a:srgbClr val="FFFFFF"/>
                </a:solidFill>
                <a:latin typeface="DM Sans" pitchFamily="2" charset="0"/>
                <a:ea typeface="Canva Sans Italics"/>
                <a:cs typeface="Canva Sans Italics"/>
                <a:sym typeface="Canva Sans Italics"/>
              </a:rPr>
              <a:t>Market Acceptance</a:t>
            </a:r>
            <a:r>
              <a:rPr lang="en-US" sz="2800" dirty="0">
                <a:solidFill>
                  <a:srgbClr val="FFFFFF"/>
                </a:solidFill>
                <a:latin typeface="DM Sans" pitchFamily="2" charset="0"/>
                <a:ea typeface="Canva Sans"/>
                <a:cs typeface="Canva Sans"/>
                <a:sym typeface="Canva Sans"/>
              </a:rPr>
              <a:t>: Lenders or buyers may be cautious about projects with less parking, particularly in auto-oriented areas.</a:t>
            </a:r>
          </a:p>
          <a:p>
            <a:pPr marL="582925" lvl="1" indent="-291463" algn="just">
              <a:spcBef>
                <a:spcPts val="1000"/>
              </a:spcBef>
              <a:spcAft>
                <a:spcPts val="1000"/>
              </a:spcAft>
              <a:buFont typeface="Arial"/>
              <a:buChar char="•"/>
            </a:pPr>
            <a:r>
              <a:rPr lang="en-US" sz="2800" i="1" dirty="0">
                <a:solidFill>
                  <a:srgbClr val="FFFFFF"/>
                </a:solidFill>
                <a:latin typeface="DM Sans" pitchFamily="2" charset="0"/>
                <a:ea typeface="Canva Sans Italics"/>
                <a:cs typeface="Canva Sans Italics"/>
                <a:sym typeface="Canva Sans Italics"/>
              </a:rPr>
              <a:t>Equity Considerations:</a:t>
            </a:r>
            <a:r>
              <a:rPr lang="en-US" sz="2800" dirty="0">
                <a:solidFill>
                  <a:srgbClr val="FFFFFF"/>
                </a:solidFill>
                <a:latin typeface="DM Sans" pitchFamily="2" charset="0"/>
                <a:ea typeface="Canva Sans"/>
                <a:cs typeface="Canva Sans"/>
                <a:sym typeface="Canva Sans"/>
              </a:rPr>
              <a:t> Reduced parking can benefit households without cars but may disadvantage those who rely on vehicles if alternatives are limited.</a:t>
            </a:r>
          </a:p>
          <a:p>
            <a:pPr marL="582925" lvl="1" indent="-291463" algn="just">
              <a:spcBef>
                <a:spcPts val="1000"/>
              </a:spcBef>
              <a:spcAft>
                <a:spcPts val="1000"/>
              </a:spcAft>
              <a:buFont typeface="Arial"/>
              <a:buChar char="•"/>
            </a:pPr>
            <a:r>
              <a:rPr lang="en-US" sz="2800" i="1" dirty="0">
                <a:solidFill>
                  <a:srgbClr val="FFFFFF"/>
                </a:solidFill>
                <a:latin typeface="DM Sans" pitchFamily="2" charset="0"/>
                <a:ea typeface="Canva Sans Italics"/>
                <a:cs typeface="Canva Sans Italics"/>
                <a:sym typeface="Canva Sans Italics"/>
              </a:rPr>
              <a:t>Public Communication:</a:t>
            </a:r>
            <a:r>
              <a:rPr lang="en-US" sz="2800" dirty="0">
                <a:solidFill>
                  <a:srgbClr val="FFFFFF"/>
                </a:solidFill>
                <a:latin typeface="DM Sans" pitchFamily="2" charset="0"/>
                <a:ea typeface="Canva Sans"/>
                <a:cs typeface="Canva Sans"/>
                <a:sym typeface="Canva Sans"/>
              </a:rPr>
              <a:t> Parking reductions are often misunderstood as eliminating parking entirely, requiring clear explanation that parking is being right-sized, not removed.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C3F60"/>
        </a:solidFill>
        <a:effectLst/>
      </p:bgPr>
    </p:bg>
    <p:spTree>
      <p:nvGrpSpPr>
        <p:cNvPr id="1" name=""/>
        <p:cNvGrpSpPr/>
        <p:nvPr/>
      </p:nvGrpSpPr>
      <p:grpSpPr>
        <a:xfrm>
          <a:off x="0" y="0"/>
          <a:ext cx="0" cy="0"/>
          <a:chOff x="0" y="0"/>
          <a:chExt cx="0" cy="0"/>
        </a:xfrm>
      </p:grpSpPr>
      <p:grpSp>
        <p:nvGrpSpPr>
          <p:cNvPr id="2" name="Group 2"/>
          <p:cNvGrpSpPr/>
          <p:nvPr/>
        </p:nvGrpSpPr>
        <p:grpSpPr>
          <a:xfrm>
            <a:off x="-304801" y="-191087"/>
            <a:ext cx="13962277" cy="1078665"/>
            <a:chOff x="0" y="0"/>
            <a:chExt cx="3817480" cy="812800"/>
          </a:xfrm>
        </p:grpSpPr>
        <p:sp>
          <p:nvSpPr>
            <p:cNvPr id="3" name="Freeform 3"/>
            <p:cNvSpPr/>
            <p:nvPr/>
          </p:nvSpPr>
          <p:spPr>
            <a:xfrm>
              <a:off x="0" y="0"/>
              <a:ext cx="3817480" cy="812800"/>
            </a:xfrm>
            <a:custGeom>
              <a:avLst/>
              <a:gdLst/>
              <a:ahLst/>
              <a:cxnLst/>
              <a:rect l="l" t="t" r="r" b="b"/>
              <a:pathLst>
                <a:path w="3817480" h="812800">
                  <a:moveTo>
                    <a:pt x="0" y="0"/>
                  </a:moveTo>
                  <a:lnTo>
                    <a:pt x="3817480" y="0"/>
                  </a:lnTo>
                  <a:lnTo>
                    <a:pt x="3817480" y="812800"/>
                  </a:lnTo>
                  <a:lnTo>
                    <a:pt x="0" y="812800"/>
                  </a:lnTo>
                  <a:close/>
                </a:path>
              </a:pathLst>
            </a:custGeom>
            <a:ln w="38100" cap="sq">
              <a:solidFill>
                <a:srgbClr val="F0F0F0"/>
              </a:solidFill>
              <a:prstDash val="solid"/>
              <a:miter/>
            </a:ln>
          </p:spPr>
          <p:txBody>
            <a:bodyPr/>
            <a:lstStyle/>
            <a:p>
              <a:endParaRPr lang="en-US"/>
            </a:p>
          </p:txBody>
        </p:sp>
        <p:sp>
          <p:nvSpPr>
            <p:cNvPr id="4" name="TextBox 4"/>
            <p:cNvSpPr txBox="1"/>
            <p:nvPr/>
          </p:nvSpPr>
          <p:spPr>
            <a:xfrm>
              <a:off x="0" y="-38100"/>
              <a:ext cx="3817480" cy="850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4011725" y="-361977"/>
            <a:ext cx="4504875" cy="1249555"/>
            <a:chOff x="0" y="0"/>
            <a:chExt cx="1787883" cy="1089287"/>
          </a:xfrm>
        </p:grpSpPr>
        <p:sp>
          <p:nvSpPr>
            <p:cNvPr id="6" name="Freeform 6"/>
            <p:cNvSpPr/>
            <p:nvPr/>
          </p:nvSpPr>
          <p:spPr>
            <a:xfrm>
              <a:off x="0" y="0"/>
              <a:ext cx="1787883" cy="1089287"/>
            </a:xfrm>
            <a:custGeom>
              <a:avLst/>
              <a:gdLst/>
              <a:ahLst/>
              <a:cxnLst/>
              <a:rect l="l" t="t" r="r" b="b"/>
              <a:pathLst>
                <a:path w="1787883" h="1089287">
                  <a:moveTo>
                    <a:pt x="0" y="0"/>
                  </a:moveTo>
                  <a:lnTo>
                    <a:pt x="1787883" y="0"/>
                  </a:lnTo>
                  <a:lnTo>
                    <a:pt x="1787883" y="1089287"/>
                  </a:lnTo>
                  <a:lnTo>
                    <a:pt x="0" y="1089287"/>
                  </a:lnTo>
                  <a:close/>
                </a:path>
              </a:pathLst>
            </a:custGeom>
            <a:solidFill>
              <a:srgbClr val="F3F6FA"/>
            </a:solidFill>
            <a:ln w="95250" cap="sq">
              <a:solidFill>
                <a:srgbClr val="FFFFFF"/>
              </a:solidFill>
              <a:prstDash val="solid"/>
              <a:miter/>
            </a:ln>
          </p:spPr>
          <p:txBody>
            <a:bodyPr/>
            <a:lstStyle/>
            <a:p>
              <a:endParaRPr lang="en-US"/>
            </a:p>
          </p:txBody>
        </p:sp>
        <p:sp>
          <p:nvSpPr>
            <p:cNvPr id="7" name="TextBox 7"/>
            <p:cNvSpPr txBox="1"/>
            <p:nvPr/>
          </p:nvSpPr>
          <p:spPr>
            <a:xfrm>
              <a:off x="0" y="-38100"/>
              <a:ext cx="1787883" cy="1127387"/>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0" name="Group 10"/>
          <p:cNvGrpSpPr/>
          <p:nvPr/>
        </p:nvGrpSpPr>
        <p:grpSpPr>
          <a:xfrm>
            <a:off x="731438" y="422052"/>
            <a:ext cx="9779898" cy="1213297"/>
            <a:chOff x="0" y="0"/>
            <a:chExt cx="2575776" cy="319551"/>
          </a:xfrm>
        </p:grpSpPr>
        <p:sp>
          <p:nvSpPr>
            <p:cNvPr id="11" name="Freeform 11"/>
            <p:cNvSpPr/>
            <p:nvPr/>
          </p:nvSpPr>
          <p:spPr>
            <a:xfrm>
              <a:off x="0" y="0"/>
              <a:ext cx="2575776" cy="319551"/>
            </a:xfrm>
            <a:custGeom>
              <a:avLst/>
              <a:gdLst/>
              <a:ahLst/>
              <a:cxnLst/>
              <a:rect l="l" t="t" r="r" b="b"/>
              <a:pathLst>
                <a:path w="2575776" h="319551">
                  <a:moveTo>
                    <a:pt x="7916" y="0"/>
                  </a:moveTo>
                  <a:lnTo>
                    <a:pt x="2567860" y="0"/>
                  </a:lnTo>
                  <a:cubicBezTo>
                    <a:pt x="2572232" y="0"/>
                    <a:pt x="2575776" y="3544"/>
                    <a:pt x="2575776" y="7916"/>
                  </a:cubicBezTo>
                  <a:lnTo>
                    <a:pt x="2575776" y="311635"/>
                  </a:lnTo>
                  <a:cubicBezTo>
                    <a:pt x="2575776" y="316007"/>
                    <a:pt x="2572232" y="319551"/>
                    <a:pt x="2567860" y="319551"/>
                  </a:cubicBezTo>
                  <a:lnTo>
                    <a:pt x="7916" y="319551"/>
                  </a:lnTo>
                  <a:cubicBezTo>
                    <a:pt x="3544" y="319551"/>
                    <a:pt x="0" y="316007"/>
                    <a:pt x="0" y="311635"/>
                  </a:cubicBezTo>
                  <a:lnTo>
                    <a:pt x="0" y="7916"/>
                  </a:lnTo>
                  <a:cubicBezTo>
                    <a:pt x="0" y="3544"/>
                    <a:pt x="3544" y="0"/>
                    <a:pt x="7916" y="0"/>
                  </a:cubicBezTo>
                  <a:close/>
                </a:path>
              </a:pathLst>
            </a:custGeom>
            <a:solidFill>
              <a:srgbClr val="D9D9D9"/>
            </a:solidFill>
          </p:spPr>
          <p:txBody>
            <a:bodyPr/>
            <a:lstStyle/>
            <a:p>
              <a:endParaRPr lang="en-US"/>
            </a:p>
          </p:txBody>
        </p:sp>
        <p:sp>
          <p:nvSpPr>
            <p:cNvPr id="12" name="TextBox 12"/>
            <p:cNvSpPr txBox="1"/>
            <p:nvPr/>
          </p:nvSpPr>
          <p:spPr>
            <a:xfrm>
              <a:off x="0" y="-38100"/>
              <a:ext cx="2575776" cy="357651"/>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0" y="9016413"/>
            <a:ext cx="18321803" cy="1270587"/>
            <a:chOff x="0" y="0"/>
            <a:chExt cx="5678908" cy="393823"/>
          </a:xfrm>
        </p:grpSpPr>
        <p:sp>
          <p:nvSpPr>
            <p:cNvPr id="14" name="Freeform 14"/>
            <p:cNvSpPr/>
            <p:nvPr/>
          </p:nvSpPr>
          <p:spPr>
            <a:xfrm>
              <a:off x="0" y="0"/>
              <a:ext cx="5678908" cy="393823"/>
            </a:xfrm>
            <a:custGeom>
              <a:avLst/>
              <a:gdLst/>
              <a:ahLst/>
              <a:cxnLst/>
              <a:rect l="l" t="t" r="r" b="b"/>
              <a:pathLst>
                <a:path w="5678908" h="393823">
                  <a:moveTo>
                    <a:pt x="0" y="0"/>
                  </a:moveTo>
                  <a:lnTo>
                    <a:pt x="5678908" y="0"/>
                  </a:lnTo>
                  <a:lnTo>
                    <a:pt x="5678908" y="393823"/>
                  </a:lnTo>
                  <a:lnTo>
                    <a:pt x="0" y="393823"/>
                  </a:lnTo>
                  <a:close/>
                </a:path>
              </a:pathLst>
            </a:custGeom>
            <a:solidFill>
              <a:srgbClr val="AFC1D0">
                <a:alpha val="40000"/>
              </a:srgbClr>
            </a:solidFill>
          </p:spPr>
          <p:txBody>
            <a:bodyPr/>
            <a:lstStyle/>
            <a:p>
              <a:endParaRPr lang="en-US"/>
            </a:p>
          </p:txBody>
        </p:sp>
        <p:sp>
          <p:nvSpPr>
            <p:cNvPr id="15" name="TextBox 15"/>
            <p:cNvSpPr txBox="1"/>
            <p:nvPr/>
          </p:nvSpPr>
          <p:spPr>
            <a:xfrm>
              <a:off x="0" y="-38100"/>
              <a:ext cx="5678908" cy="431923"/>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731438" y="2092496"/>
            <a:ext cx="16946962" cy="1292662"/>
          </a:xfrm>
          <a:prstGeom prst="rect">
            <a:avLst/>
          </a:prstGeom>
        </p:spPr>
        <p:txBody>
          <a:bodyPr wrap="square" lIns="0" tIns="0" rIns="0" bIns="0" rtlCol="0" anchor="t">
            <a:spAutoFit/>
          </a:bodyPr>
          <a:lstStyle/>
          <a:p>
            <a:pPr algn="just"/>
            <a:r>
              <a:rPr lang="en-US" sz="2800" dirty="0">
                <a:solidFill>
                  <a:srgbClr val="FFFFFF"/>
                </a:solidFill>
                <a:latin typeface="DM Sans" pitchFamily="2" charset="0"/>
                <a:ea typeface="Canva Sans"/>
                <a:cs typeface="Canva Sans"/>
                <a:sym typeface="Canva Sans"/>
              </a:rPr>
              <a:t>Fee reductions &amp; deferrals are policies that lower or delay required development fees, such as impact fees, utility connection charges, or permit fees, to reduce upfront project costs and improve housing feasibility, particularly for infill, missing-middle, or affordable housing projects.</a:t>
            </a:r>
          </a:p>
        </p:txBody>
      </p:sp>
      <p:sp>
        <p:nvSpPr>
          <p:cNvPr id="17" name="TextBox 17"/>
          <p:cNvSpPr txBox="1"/>
          <p:nvPr/>
        </p:nvSpPr>
        <p:spPr>
          <a:xfrm>
            <a:off x="838200" y="762000"/>
            <a:ext cx="9673136" cy="609600"/>
          </a:xfrm>
          <a:prstGeom prst="rect">
            <a:avLst/>
          </a:prstGeom>
        </p:spPr>
        <p:txBody>
          <a:bodyPr wrap="square" lIns="0" tIns="0" rIns="0" bIns="0" rtlCol="0" anchor="t">
            <a:spAutoFit/>
          </a:bodyPr>
          <a:lstStyle/>
          <a:p>
            <a:pPr algn="ctr">
              <a:lnSpc>
                <a:spcPts val="4500"/>
              </a:lnSpc>
            </a:pPr>
            <a:r>
              <a:rPr lang="en-US" sz="4400" b="1" dirty="0">
                <a:solidFill>
                  <a:srgbClr val="0B1320"/>
                </a:solidFill>
                <a:latin typeface="DM Sans" pitchFamily="2" charset="0"/>
                <a:ea typeface="DM Sans Bold"/>
                <a:cs typeface="DM Sans Bold"/>
                <a:sym typeface="DM Sans Bold"/>
              </a:rPr>
              <a:t>FEE REDUCTIONS &amp; DEFERRALS</a:t>
            </a:r>
          </a:p>
        </p:txBody>
      </p:sp>
      <p:sp>
        <p:nvSpPr>
          <p:cNvPr id="18" name="TextBox 18"/>
          <p:cNvSpPr txBox="1"/>
          <p:nvPr/>
        </p:nvSpPr>
        <p:spPr>
          <a:xfrm>
            <a:off x="4267200" y="8623377"/>
            <a:ext cx="8513978" cy="1230593"/>
          </a:xfrm>
          <a:prstGeom prst="rect">
            <a:avLst/>
          </a:prstGeom>
          <a:solidFill>
            <a:schemeClr val="bg1"/>
          </a:solidFill>
        </p:spPr>
        <p:txBody>
          <a:bodyPr wrap="square" lIns="0" tIns="0" rIns="0" bIns="0" rtlCol="0" anchor="t">
            <a:spAutoFit/>
          </a:bodyPr>
          <a:lstStyle/>
          <a:p>
            <a:pPr marL="0" lvl="0" indent="0" algn="ctr">
              <a:spcBef>
                <a:spcPct val="0"/>
              </a:spcBef>
            </a:pPr>
            <a:r>
              <a:rPr lang="en-US" sz="1999" b="1" u="none" strike="noStrike" dirty="0">
                <a:solidFill>
                  <a:schemeClr val="tx1">
                    <a:alpha val="90980"/>
                  </a:schemeClr>
                </a:solidFill>
                <a:latin typeface="Canva Sans Bold"/>
                <a:ea typeface="Canva Sans Bold"/>
                <a:cs typeface="Canva Sans Bold"/>
                <a:sym typeface="Canva Sans Bold"/>
              </a:rPr>
              <a:t>Fees can be:</a:t>
            </a:r>
          </a:p>
          <a:p>
            <a:pPr marL="0" lvl="0" indent="0" algn="ctr">
              <a:spcBef>
                <a:spcPct val="0"/>
              </a:spcBef>
            </a:pPr>
            <a:r>
              <a:rPr lang="en-US" sz="1999" u="none" strike="noStrike" dirty="0">
                <a:solidFill>
                  <a:schemeClr val="tx1">
                    <a:alpha val="90980"/>
                  </a:schemeClr>
                </a:solidFill>
                <a:latin typeface="Canva Sans"/>
                <a:ea typeface="Canva Sans"/>
                <a:cs typeface="Canva Sans"/>
                <a:sym typeface="Canva Sans"/>
              </a:rPr>
              <a:t>Reduced (partial or full)</a:t>
            </a:r>
          </a:p>
          <a:p>
            <a:pPr marL="0" lvl="0" indent="0" algn="ctr">
              <a:spcBef>
                <a:spcPct val="0"/>
              </a:spcBef>
            </a:pPr>
            <a:r>
              <a:rPr lang="en-US" sz="1999" u="none" strike="noStrike" dirty="0">
                <a:solidFill>
                  <a:schemeClr val="tx1">
                    <a:alpha val="90980"/>
                  </a:schemeClr>
                </a:solidFill>
                <a:latin typeface="Canva Sans"/>
                <a:ea typeface="Canva Sans"/>
                <a:cs typeface="Canva Sans"/>
                <a:sym typeface="Canva Sans"/>
              </a:rPr>
              <a:t>Deferred (paid at Certificate of Occupancy instead of at issuance)</a:t>
            </a:r>
          </a:p>
          <a:p>
            <a:pPr marL="0" lvl="0" indent="0" algn="ctr">
              <a:spcBef>
                <a:spcPct val="0"/>
              </a:spcBef>
            </a:pPr>
            <a:r>
              <a:rPr lang="en-US" sz="1999" u="none" strike="noStrike" dirty="0">
                <a:solidFill>
                  <a:schemeClr val="tx1">
                    <a:alpha val="90980"/>
                  </a:schemeClr>
                </a:solidFill>
                <a:latin typeface="Canva Sans"/>
                <a:ea typeface="Canva Sans"/>
                <a:cs typeface="Canva Sans"/>
                <a:sym typeface="Canva Sans"/>
              </a:rPr>
              <a:t>Credited (public improvements in lieu of fees)</a:t>
            </a:r>
          </a:p>
        </p:txBody>
      </p:sp>
      <p:sp>
        <p:nvSpPr>
          <p:cNvPr id="19" name="TextBox 19"/>
          <p:cNvSpPr txBox="1"/>
          <p:nvPr/>
        </p:nvSpPr>
        <p:spPr>
          <a:xfrm>
            <a:off x="731438" y="3655272"/>
            <a:ext cx="16527862" cy="4642296"/>
          </a:xfrm>
          <a:prstGeom prst="rect">
            <a:avLst/>
          </a:prstGeom>
        </p:spPr>
        <p:txBody>
          <a:bodyPr lIns="0" tIns="0" rIns="0" bIns="0" rtlCol="0" anchor="t">
            <a:spAutoFit/>
          </a:bodyPr>
          <a:lstStyle/>
          <a:p>
            <a:pPr marL="0" lvl="0" indent="0"/>
            <a:r>
              <a:rPr lang="en-US" sz="2800" b="1" u="none" strike="noStrike" dirty="0">
                <a:solidFill>
                  <a:srgbClr val="FFFFFF"/>
                </a:solidFill>
                <a:latin typeface="DM Sans" pitchFamily="2" charset="0"/>
                <a:ea typeface="Canva Sans Bold"/>
                <a:cs typeface="Canva Sans Bold"/>
                <a:sym typeface="Canva Sans Bold"/>
              </a:rPr>
              <a:t>Options to Consider: </a:t>
            </a:r>
          </a:p>
          <a:p>
            <a:pPr marL="561341" lvl="1" indent="-280670">
              <a:spcBef>
                <a:spcPts val="200"/>
              </a:spcBef>
              <a:spcAft>
                <a:spcPts val="200"/>
              </a:spcAft>
              <a:buFont typeface="Arial"/>
              <a:buChar char="•"/>
            </a:pPr>
            <a:r>
              <a:rPr lang="en-US" sz="2800" u="none" strike="noStrike" dirty="0">
                <a:solidFill>
                  <a:srgbClr val="FFFFFF"/>
                </a:solidFill>
                <a:latin typeface="DM Sans" pitchFamily="2" charset="0"/>
                <a:ea typeface="Canva Sans"/>
                <a:cs typeface="Canva Sans"/>
                <a:sym typeface="Canva Sans"/>
              </a:rPr>
              <a:t>Deferral of fees until Certificate of Occupancy (rather than permit issuance) to reduce upfront financing and carrying costs.</a:t>
            </a:r>
          </a:p>
          <a:p>
            <a:pPr marL="561341" lvl="1" indent="-280670">
              <a:spcBef>
                <a:spcPts val="200"/>
              </a:spcBef>
              <a:spcAft>
                <a:spcPts val="200"/>
              </a:spcAft>
              <a:buFont typeface="Arial"/>
              <a:buChar char="•"/>
            </a:pPr>
            <a:r>
              <a:rPr lang="en-US" sz="2800" u="none" strike="noStrike" dirty="0">
                <a:solidFill>
                  <a:srgbClr val="FFFFFF"/>
                </a:solidFill>
                <a:latin typeface="DM Sans" pitchFamily="2" charset="0"/>
                <a:ea typeface="Canva Sans"/>
                <a:cs typeface="Canva Sans"/>
                <a:sym typeface="Canva Sans"/>
              </a:rPr>
              <a:t>Targeted fee reductions for specific housing types.</a:t>
            </a:r>
          </a:p>
          <a:p>
            <a:pPr marL="561341" lvl="1" indent="-280670">
              <a:spcBef>
                <a:spcPts val="200"/>
              </a:spcBef>
              <a:spcAft>
                <a:spcPts val="200"/>
              </a:spcAft>
              <a:buFont typeface="Arial"/>
              <a:buChar char="•"/>
            </a:pPr>
            <a:r>
              <a:rPr lang="en-US" sz="2800" u="none" strike="noStrike" dirty="0">
                <a:solidFill>
                  <a:srgbClr val="FFFFFF"/>
                </a:solidFill>
                <a:latin typeface="DM Sans" pitchFamily="2" charset="0"/>
                <a:ea typeface="Canva Sans"/>
                <a:cs typeface="Canva Sans"/>
                <a:sym typeface="Canva Sans"/>
              </a:rPr>
              <a:t>Tiered fee schedules based on unit size, unit count, or affordability level ((where not already required by code) rather than a flat rate.</a:t>
            </a:r>
          </a:p>
          <a:p>
            <a:pPr marL="561341" lvl="1" indent="-280670">
              <a:spcBef>
                <a:spcPts val="200"/>
              </a:spcBef>
              <a:spcAft>
                <a:spcPts val="200"/>
              </a:spcAft>
              <a:buFont typeface="Arial"/>
              <a:buChar char="•"/>
            </a:pPr>
            <a:r>
              <a:rPr lang="en-US" sz="2800" u="none" strike="noStrike" dirty="0">
                <a:solidFill>
                  <a:srgbClr val="FFFFFF"/>
                </a:solidFill>
                <a:latin typeface="DM Sans" pitchFamily="2" charset="0"/>
                <a:ea typeface="Canva Sans"/>
                <a:cs typeface="Canva Sans"/>
                <a:sym typeface="Canva Sans"/>
              </a:rPr>
              <a:t>Partial fee waivers tied to public benefits (income-restricted units).</a:t>
            </a:r>
          </a:p>
          <a:p>
            <a:pPr marL="561341" lvl="1" indent="-280670">
              <a:spcBef>
                <a:spcPts val="200"/>
              </a:spcBef>
              <a:spcAft>
                <a:spcPts val="200"/>
              </a:spcAft>
              <a:buFont typeface="Arial"/>
              <a:buChar char="•"/>
            </a:pPr>
            <a:r>
              <a:rPr lang="en-US" sz="2800" u="none" strike="noStrike" dirty="0">
                <a:solidFill>
                  <a:srgbClr val="FFFFFF"/>
                </a:solidFill>
                <a:latin typeface="DM Sans" pitchFamily="2" charset="0"/>
                <a:ea typeface="Canva Sans"/>
                <a:cs typeface="Canva Sans"/>
                <a:sym typeface="Canva Sans"/>
              </a:rPr>
              <a:t>Fee caps for small projects where fees are disproportionate to project scale.</a:t>
            </a:r>
          </a:p>
          <a:p>
            <a:pPr marL="561341" lvl="1" indent="-280670">
              <a:spcBef>
                <a:spcPts val="200"/>
              </a:spcBef>
              <a:spcAft>
                <a:spcPts val="200"/>
              </a:spcAft>
              <a:buFont typeface="Arial"/>
              <a:buChar char="•"/>
            </a:pPr>
            <a:r>
              <a:rPr lang="en-US" sz="2800" u="none" strike="noStrike" dirty="0">
                <a:solidFill>
                  <a:srgbClr val="FFFFFF"/>
                </a:solidFill>
                <a:latin typeface="DM Sans" pitchFamily="2" charset="0"/>
                <a:ea typeface="Canva Sans"/>
                <a:cs typeface="Canva Sans"/>
                <a:sym typeface="Canva Sans"/>
              </a:rPr>
              <a:t>Geographic targeting of fee reductions.</a:t>
            </a:r>
          </a:p>
          <a:p>
            <a:pPr marL="561341" lvl="1" indent="-280670">
              <a:spcBef>
                <a:spcPts val="200"/>
              </a:spcBef>
              <a:spcAft>
                <a:spcPts val="200"/>
              </a:spcAft>
              <a:buFont typeface="Arial"/>
              <a:buChar char="•"/>
            </a:pPr>
            <a:r>
              <a:rPr lang="en-US" sz="2800" u="none" strike="noStrike" dirty="0">
                <a:solidFill>
                  <a:srgbClr val="FFFFFF"/>
                </a:solidFill>
                <a:latin typeface="DM Sans" pitchFamily="2" charset="0"/>
                <a:ea typeface="Canva Sans"/>
                <a:cs typeface="Canva Sans"/>
                <a:sym typeface="Canva Sans"/>
              </a:rPr>
              <a:t>Time-limited or pilot programs to test effectiveness without long-term revenue commitments.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C3F60"/>
        </a:solidFill>
        <a:effectLst/>
      </p:bgPr>
    </p:bg>
    <p:spTree>
      <p:nvGrpSpPr>
        <p:cNvPr id="1" name=""/>
        <p:cNvGrpSpPr/>
        <p:nvPr/>
      </p:nvGrpSpPr>
      <p:grpSpPr>
        <a:xfrm>
          <a:off x="0" y="0"/>
          <a:ext cx="0" cy="0"/>
          <a:chOff x="0" y="0"/>
          <a:chExt cx="0" cy="0"/>
        </a:xfrm>
      </p:grpSpPr>
      <p:sp>
        <p:nvSpPr>
          <p:cNvPr id="2" name="Freeform 2"/>
          <p:cNvSpPr/>
          <p:nvPr/>
        </p:nvSpPr>
        <p:spPr>
          <a:xfrm>
            <a:off x="-33803" y="9016413"/>
            <a:ext cx="3698338" cy="3698338"/>
          </a:xfrm>
          <a:custGeom>
            <a:avLst/>
            <a:gdLst/>
            <a:ahLst/>
            <a:cxnLst/>
            <a:rect l="l" t="t" r="r" b="b"/>
            <a:pathLst>
              <a:path w="3698338" h="3698338">
                <a:moveTo>
                  <a:pt x="0" y="0"/>
                </a:moveTo>
                <a:lnTo>
                  <a:pt x="3698338" y="0"/>
                </a:lnTo>
                <a:lnTo>
                  <a:pt x="3698338"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3664535" y="9016413"/>
            <a:ext cx="3698338" cy="3698338"/>
          </a:xfrm>
          <a:custGeom>
            <a:avLst/>
            <a:gdLst/>
            <a:ahLst/>
            <a:cxnLst/>
            <a:rect l="l" t="t" r="r" b="b"/>
            <a:pathLst>
              <a:path w="3698338" h="3698338">
                <a:moveTo>
                  <a:pt x="0" y="0"/>
                </a:moveTo>
                <a:lnTo>
                  <a:pt x="3698337" y="0"/>
                </a:lnTo>
                <a:lnTo>
                  <a:pt x="3698337"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4" name="Freeform 4"/>
          <p:cNvSpPr/>
          <p:nvPr/>
        </p:nvSpPr>
        <p:spPr>
          <a:xfrm>
            <a:off x="7362872" y="9016413"/>
            <a:ext cx="3698338" cy="3698338"/>
          </a:xfrm>
          <a:custGeom>
            <a:avLst/>
            <a:gdLst/>
            <a:ahLst/>
            <a:cxnLst/>
            <a:rect l="l" t="t" r="r" b="b"/>
            <a:pathLst>
              <a:path w="3698338" h="3698338">
                <a:moveTo>
                  <a:pt x="0" y="0"/>
                </a:moveTo>
                <a:lnTo>
                  <a:pt x="3698338" y="0"/>
                </a:lnTo>
                <a:lnTo>
                  <a:pt x="3698338"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5" name="Freeform 5"/>
          <p:cNvSpPr/>
          <p:nvPr/>
        </p:nvSpPr>
        <p:spPr>
          <a:xfrm>
            <a:off x="11061210" y="9016413"/>
            <a:ext cx="3698338" cy="3698338"/>
          </a:xfrm>
          <a:custGeom>
            <a:avLst/>
            <a:gdLst/>
            <a:ahLst/>
            <a:cxnLst/>
            <a:rect l="l" t="t" r="r" b="b"/>
            <a:pathLst>
              <a:path w="3698338" h="3698338">
                <a:moveTo>
                  <a:pt x="0" y="0"/>
                </a:moveTo>
                <a:lnTo>
                  <a:pt x="3698338" y="0"/>
                </a:lnTo>
                <a:lnTo>
                  <a:pt x="3698338"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6" name="Freeform 6"/>
          <p:cNvSpPr/>
          <p:nvPr/>
        </p:nvSpPr>
        <p:spPr>
          <a:xfrm>
            <a:off x="14759548" y="9016413"/>
            <a:ext cx="3698338" cy="3698338"/>
          </a:xfrm>
          <a:custGeom>
            <a:avLst/>
            <a:gdLst/>
            <a:ahLst/>
            <a:cxnLst/>
            <a:rect l="l" t="t" r="r" b="b"/>
            <a:pathLst>
              <a:path w="3698338" h="3698338">
                <a:moveTo>
                  <a:pt x="0" y="0"/>
                </a:moveTo>
                <a:lnTo>
                  <a:pt x="3698337" y="0"/>
                </a:lnTo>
                <a:lnTo>
                  <a:pt x="3698337"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grpSp>
        <p:nvGrpSpPr>
          <p:cNvPr id="7" name="Group 7"/>
          <p:cNvGrpSpPr/>
          <p:nvPr/>
        </p:nvGrpSpPr>
        <p:grpSpPr>
          <a:xfrm>
            <a:off x="-228601" y="-241007"/>
            <a:ext cx="13886077" cy="1128586"/>
            <a:chOff x="0" y="0"/>
            <a:chExt cx="3817480" cy="812800"/>
          </a:xfrm>
        </p:grpSpPr>
        <p:sp>
          <p:nvSpPr>
            <p:cNvPr id="8" name="Freeform 8"/>
            <p:cNvSpPr/>
            <p:nvPr/>
          </p:nvSpPr>
          <p:spPr>
            <a:xfrm>
              <a:off x="0" y="0"/>
              <a:ext cx="3817480" cy="812800"/>
            </a:xfrm>
            <a:custGeom>
              <a:avLst/>
              <a:gdLst/>
              <a:ahLst/>
              <a:cxnLst/>
              <a:rect l="l" t="t" r="r" b="b"/>
              <a:pathLst>
                <a:path w="3817480" h="812800">
                  <a:moveTo>
                    <a:pt x="0" y="0"/>
                  </a:moveTo>
                  <a:lnTo>
                    <a:pt x="3817480" y="0"/>
                  </a:lnTo>
                  <a:lnTo>
                    <a:pt x="3817480" y="812800"/>
                  </a:lnTo>
                  <a:lnTo>
                    <a:pt x="0" y="812800"/>
                  </a:lnTo>
                  <a:close/>
                </a:path>
              </a:pathLst>
            </a:custGeom>
            <a:ln w="38100" cap="sq">
              <a:solidFill>
                <a:srgbClr val="F0F0F0"/>
              </a:solidFill>
              <a:prstDash val="solid"/>
              <a:miter/>
            </a:ln>
          </p:spPr>
          <p:txBody>
            <a:bodyPr/>
            <a:lstStyle/>
            <a:p>
              <a:endParaRPr lang="en-US"/>
            </a:p>
          </p:txBody>
        </p:sp>
        <p:sp>
          <p:nvSpPr>
            <p:cNvPr id="9" name="TextBox 9"/>
            <p:cNvSpPr txBox="1"/>
            <p:nvPr/>
          </p:nvSpPr>
          <p:spPr>
            <a:xfrm>
              <a:off x="0" y="-38100"/>
              <a:ext cx="3817480" cy="8509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4011725" y="-53145"/>
            <a:ext cx="4885875" cy="940723"/>
            <a:chOff x="0" y="0"/>
            <a:chExt cx="1787883" cy="1089287"/>
          </a:xfrm>
        </p:grpSpPr>
        <p:sp>
          <p:nvSpPr>
            <p:cNvPr id="11" name="Freeform 11"/>
            <p:cNvSpPr/>
            <p:nvPr/>
          </p:nvSpPr>
          <p:spPr>
            <a:xfrm>
              <a:off x="0" y="0"/>
              <a:ext cx="1787883" cy="1089287"/>
            </a:xfrm>
            <a:custGeom>
              <a:avLst/>
              <a:gdLst/>
              <a:ahLst/>
              <a:cxnLst/>
              <a:rect l="l" t="t" r="r" b="b"/>
              <a:pathLst>
                <a:path w="1787883" h="1089287">
                  <a:moveTo>
                    <a:pt x="0" y="0"/>
                  </a:moveTo>
                  <a:lnTo>
                    <a:pt x="1787883" y="0"/>
                  </a:lnTo>
                  <a:lnTo>
                    <a:pt x="1787883" y="1089287"/>
                  </a:lnTo>
                  <a:lnTo>
                    <a:pt x="0" y="1089287"/>
                  </a:lnTo>
                  <a:close/>
                </a:path>
              </a:pathLst>
            </a:custGeom>
            <a:solidFill>
              <a:srgbClr val="F3F6FA"/>
            </a:solidFill>
            <a:ln w="95250" cap="sq">
              <a:solidFill>
                <a:srgbClr val="FFFFFF"/>
              </a:solidFill>
              <a:prstDash val="solid"/>
              <a:miter/>
            </a:ln>
          </p:spPr>
          <p:txBody>
            <a:bodyPr/>
            <a:lstStyle/>
            <a:p>
              <a:endParaRPr lang="en-US"/>
            </a:p>
          </p:txBody>
        </p:sp>
        <p:sp>
          <p:nvSpPr>
            <p:cNvPr id="12" name="TextBox 12"/>
            <p:cNvSpPr txBox="1"/>
            <p:nvPr/>
          </p:nvSpPr>
          <p:spPr>
            <a:xfrm>
              <a:off x="0" y="-38100"/>
              <a:ext cx="1787883" cy="1127387"/>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3" name="Group 13"/>
          <p:cNvGrpSpPr/>
          <p:nvPr/>
        </p:nvGrpSpPr>
        <p:grpSpPr>
          <a:xfrm>
            <a:off x="731438" y="422052"/>
            <a:ext cx="9779898" cy="1213297"/>
            <a:chOff x="0" y="0"/>
            <a:chExt cx="2575776" cy="319551"/>
          </a:xfrm>
        </p:grpSpPr>
        <p:sp>
          <p:nvSpPr>
            <p:cNvPr id="14" name="Freeform 14"/>
            <p:cNvSpPr/>
            <p:nvPr/>
          </p:nvSpPr>
          <p:spPr>
            <a:xfrm>
              <a:off x="0" y="0"/>
              <a:ext cx="2575776" cy="319551"/>
            </a:xfrm>
            <a:custGeom>
              <a:avLst/>
              <a:gdLst/>
              <a:ahLst/>
              <a:cxnLst/>
              <a:rect l="l" t="t" r="r" b="b"/>
              <a:pathLst>
                <a:path w="2575776" h="319551">
                  <a:moveTo>
                    <a:pt x="7916" y="0"/>
                  </a:moveTo>
                  <a:lnTo>
                    <a:pt x="2567860" y="0"/>
                  </a:lnTo>
                  <a:cubicBezTo>
                    <a:pt x="2572232" y="0"/>
                    <a:pt x="2575776" y="3544"/>
                    <a:pt x="2575776" y="7916"/>
                  </a:cubicBezTo>
                  <a:lnTo>
                    <a:pt x="2575776" y="311635"/>
                  </a:lnTo>
                  <a:cubicBezTo>
                    <a:pt x="2575776" y="316007"/>
                    <a:pt x="2572232" y="319551"/>
                    <a:pt x="2567860" y="319551"/>
                  </a:cubicBezTo>
                  <a:lnTo>
                    <a:pt x="7916" y="319551"/>
                  </a:lnTo>
                  <a:cubicBezTo>
                    <a:pt x="3544" y="319551"/>
                    <a:pt x="0" y="316007"/>
                    <a:pt x="0" y="311635"/>
                  </a:cubicBezTo>
                  <a:lnTo>
                    <a:pt x="0" y="7916"/>
                  </a:lnTo>
                  <a:cubicBezTo>
                    <a:pt x="0" y="3544"/>
                    <a:pt x="3544" y="0"/>
                    <a:pt x="7916" y="0"/>
                  </a:cubicBezTo>
                  <a:close/>
                </a:path>
              </a:pathLst>
            </a:custGeom>
            <a:solidFill>
              <a:srgbClr val="D9D9D9"/>
            </a:solidFill>
          </p:spPr>
          <p:txBody>
            <a:bodyPr/>
            <a:lstStyle/>
            <a:p>
              <a:endParaRPr lang="en-US"/>
            </a:p>
          </p:txBody>
        </p:sp>
        <p:sp>
          <p:nvSpPr>
            <p:cNvPr id="15" name="TextBox 15"/>
            <p:cNvSpPr txBox="1"/>
            <p:nvPr/>
          </p:nvSpPr>
          <p:spPr>
            <a:xfrm>
              <a:off x="0" y="-38100"/>
              <a:ext cx="2575776" cy="357651"/>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33803" y="9016413"/>
            <a:ext cx="18321803" cy="1270587"/>
            <a:chOff x="0" y="0"/>
            <a:chExt cx="5678908" cy="393823"/>
          </a:xfrm>
        </p:grpSpPr>
        <p:sp>
          <p:nvSpPr>
            <p:cNvPr id="17" name="Freeform 17"/>
            <p:cNvSpPr/>
            <p:nvPr/>
          </p:nvSpPr>
          <p:spPr>
            <a:xfrm>
              <a:off x="0" y="0"/>
              <a:ext cx="5678908" cy="393823"/>
            </a:xfrm>
            <a:custGeom>
              <a:avLst/>
              <a:gdLst/>
              <a:ahLst/>
              <a:cxnLst/>
              <a:rect l="l" t="t" r="r" b="b"/>
              <a:pathLst>
                <a:path w="5678908" h="393823">
                  <a:moveTo>
                    <a:pt x="0" y="0"/>
                  </a:moveTo>
                  <a:lnTo>
                    <a:pt x="5678908" y="0"/>
                  </a:lnTo>
                  <a:lnTo>
                    <a:pt x="5678908" y="393823"/>
                  </a:lnTo>
                  <a:lnTo>
                    <a:pt x="0" y="393823"/>
                  </a:lnTo>
                  <a:close/>
                </a:path>
              </a:pathLst>
            </a:custGeom>
            <a:solidFill>
              <a:srgbClr val="AFC1D0">
                <a:alpha val="40000"/>
              </a:srgbClr>
            </a:solidFill>
          </p:spPr>
          <p:txBody>
            <a:bodyPr/>
            <a:lstStyle/>
            <a:p>
              <a:endParaRPr lang="en-US"/>
            </a:p>
          </p:txBody>
        </p:sp>
        <p:sp>
          <p:nvSpPr>
            <p:cNvPr id="18" name="TextBox 18"/>
            <p:cNvSpPr txBox="1"/>
            <p:nvPr/>
          </p:nvSpPr>
          <p:spPr>
            <a:xfrm>
              <a:off x="0" y="-38100"/>
              <a:ext cx="5678908" cy="431923"/>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261393" y="762000"/>
            <a:ext cx="11005885" cy="609600"/>
          </a:xfrm>
          <a:prstGeom prst="rect">
            <a:avLst/>
          </a:prstGeom>
        </p:spPr>
        <p:txBody>
          <a:bodyPr lIns="0" tIns="0" rIns="0" bIns="0" rtlCol="0" anchor="t">
            <a:spAutoFit/>
          </a:bodyPr>
          <a:lstStyle/>
          <a:p>
            <a:pPr algn="ctr">
              <a:lnSpc>
                <a:spcPts val="4500"/>
              </a:lnSpc>
            </a:pPr>
            <a:r>
              <a:rPr lang="en-US" sz="4400" b="1" dirty="0">
                <a:solidFill>
                  <a:srgbClr val="0B1320"/>
                </a:solidFill>
                <a:latin typeface="DM Sans" pitchFamily="2" charset="0"/>
                <a:ea typeface="DM Sans Bold"/>
                <a:cs typeface="DM Sans Bold"/>
                <a:sym typeface="DM Sans Bold"/>
              </a:rPr>
              <a:t>FEE REDUCTIONS &amp; DEFERRALS</a:t>
            </a:r>
          </a:p>
        </p:txBody>
      </p:sp>
      <p:graphicFrame>
        <p:nvGraphicFramePr>
          <p:cNvPr id="20" name="Table 20"/>
          <p:cNvGraphicFramePr>
            <a:graphicFrameLocks noGrp="1"/>
          </p:cNvGraphicFramePr>
          <p:nvPr>
            <p:extLst>
              <p:ext uri="{D42A27DB-BD31-4B8C-83A1-F6EECF244321}">
                <p14:modId xmlns:p14="http://schemas.microsoft.com/office/powerpoint/2010/main" val="3043342753"/>
              </p:ext>
            </p:extLst>
          </p:nvPr>
        </p:nvGraphicFramePr>
        <p:xfrm>
          <a:off x="731438" y="2374607"/>
          <a:ext cx="16146331" cy="5366766"/>
        </p:xfrm>
        <a:graphic>
          <a:graphicData uri="http://schemas.openxmlformats.org/drawingml/2006/table">
            <a:tbl>
              <a:tblPr/>
              <a:tblGrid>
                <a:gridCol w="5397066">
                  <a:extLst>
                    <a:ext uri="{9D8B030D-6E8A-4147-A177-3AD203B41FA5}">
                      <a16:colId xmlns:a16="http://schemas.microsoft.com/office/drawing/2014/main" val="20000"/>
                    </a:ext>
                  </a:extLst>
                </a:gridCol>
                <a:gridCol w="10749265">
                  <a:extLst>
                    <a:ext uri="{9D8B030D-6E8A-4147-A177-3AD203B41FA5}">
                      <a16:colId xmlns:a16="http://schemas.microsoft.com/office/drawing/2014/main" val="20001"/>
                    </a:ext>
                  </a:extLst>
                </a:gridCol>
              </a:tblGrid>
              <a:tr h="0">
                <a:tc>
                  <a:txBody>
                    <a:bodyPr/>
                    <a:lstStyle/>
                    <a:p>
                      <a:pPr algn="l">
                        <a:lnSpc>
                          <a:spcPts val="3640"/>
                        </a:lnSpc>
                        <a:defRPr/>
                      </a:pPr>
                      <a:r>
                        <a:rPr lang="en-US" sz="2600" b="1">
                          <a:solidFill>
                            <a:srgbClr val="FFFFFF"/>
                          </a:solidFill>
                          <a:latin typeface="DM Sans" pitchFamily="2" charset="0"/>
                          <a:ea typeface="Canva Sans Bold"/>
                          <a:cs typeface="Canva Sans Bold"/>
                          <a:sym typeface="Canva Sans Bold"/>
                        </a:rPr>
                        <a:t>What This Does</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ts val="3640"/>
                        </a:lnSpc>
                        <a:defRPr/>
                      </a:pPr>
                      <a:r>
                        <a:rPr lang="en-US" sz="2600">
                          <a:solidFill>
                            <a:srgbClr val="FFFFFF"/>
                          </a:solidFill>
                          <a:latin typeface="DM Sans" pitchFamily="2" charset="0"/>
                          <a:ea typeface="Canva Sans"/>
                          <a:cs typeface="Canva Sans"/>
                          <a:sym typeface="Canva Sans"/>
                        </a:rPr>
                        <a:t>Lowers or delays city fees to reduce upfront costs</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gn="l">
                        <a:lnSpc>
                          <a:spcPts val="3640"/>
                        </a:lnSpc>
                        <a:defRPr/>
                      </a:pPr>
                      <a:r>
                        <a:rPr lang="en-US" sz="2600" b="1">
                          <a:solidFill>
                            <a:srgbClr val="FFFFFF"/>
                          </a:solidFill>
                          <a:latin typeface="DM Sans" pitchFamily="2" charset="0"/>
                          <a:ea typeface="Canva Sans Bold"/>
                          <a:cs typeface="Canva Sans Bold"/>
                          <a:sym typeface="Canva Sans Bold"/>
                        </a:rPr>
                        <a:t>Who It Helps</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ts val="3640"/>
                        </a:lnSpc>
                        <a:defRPr/>
                      </a:pPr>
                      <a:r>
                        <a:rPr lang="en-US" sz="2600">
                          <a:solidFill>
                            <a:srgbClr val="FFFFFF"/>
                          </a:solidFill>
                          <a:latin typeface="DM Sans" pitchFamily="2" charset="0"/>
                          <a:ea typeface="Canva Sans"/>
                          <a:cs typeface="Canva Sans"/>
                          <a:sym typeface="Canva Sans"/>
                        </a:rPr>
                        <a:t>Lower/moderate-income households (&lt;80%–120% AMI)</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l">
                        <a:lnSpc>
                          <a:spcPts val="3640"/>
                        </a:lnSpc>
                        <a:defRPr/>
                      </a:pPr>
                      <a:r>
                        <a:rPr lang="en-US" sz="2600" b="1">
                          <a:solidFill>
                            <a:srgbClr val="FFFFFF"/>
                          </a:solidFill>
                          <a:latin typeface="DM Sans" pitchFamily="2" charset="0"/>
                          <a:ea typeface="Canva Sans Bold"/>
                          <a:cs typeface="Canva Sans Bold"/>
                          <a:sym typeface="Canva Sans Bold"/>
                        </a:rPr>
                        <a:t>Housing Types Encouraged  </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ts val="3640"/>
                        </a:lnSpc>
                        <a:defRPr/>
                      </a:pPr>
                      <a:r>
                        <a:rPr lang="en-US" sz="2600">
                          <a:solidFill>
                            <a:srgbClr val="FFFFFF"/>
                          </a:solidFill>
                          <a:latin typeface="DM Sans" pitchFamily="2" charset="0"/>
                          <a:ea typeface="Canva Sans"/>
                          <a:cs typeface="Canva Sans"/>
                          <a:sym typeface="Canva Sans"/>
                        </a:rPr>
                        <a:t>ADUs, small multifamily, missing-middle, entry-level ownership</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gn="l">
                        <a:lnSpc>
                          <a:spcPts val="3640"/>
                        </a:lnSpc>
                        <a:defRPr/>
                      </a:pPr>
                      <a:r>
                        <a:rPr lang="en-US" sz="2600" b="1">
                          <a:solidFill>
                            <a:srgbClr val="FFFFFF"/>
                          </a:solidFill>
                          <a:latin typeface="DM Sans" pitchFamily="2" charset="0"/>
                          <a:ea typeface="Canva Sans Bold"/>
                          <a:cs typeface="Canva Sans Bold"/>
                          <a:sym typeface="Canva Sans Bold"/>
                        </a:rPr>
                        <a:t>Where It Makes Sense</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ts val="3640"/>
                        </a:lnSpc>
                        <a:defRPr/>
                      </a:pPr>
                      <a:r>
                        <a:rPr lang="en-US" sz="2600">
                          <a:solidFill>
                            <a:srgbClr val="FFFFFF"/>
                          </a:solidFill>
                          <a:latin typeface="DM Sans" pitchFamily="2" charset="0"/>
                          <a:ea typeface="Canva Sans"/>
                          <a:cs typeface="Canva Sans"/>
                          <a:sym typeface="Canva Sans"/>
                        </a:rPr>
                        <a:t>Citywide for Affordable, Smaller Units and, Missing-Middle Housing Types</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gn="l">
                        <a:lnSpc>
                          <a:spcPts val="3640"/>
                        </a:lnSpc>
                        <a:defRPr/>
                      </a:pPr>
                      <a:r>
                        <a:rPr lang="en-US" sz="2600" b="1">
                          <a:solidFill>
                            <a:srgbClr val="FFFFFF"/>
                          </a:solidFill>
                          <a:latin typeface="DM Sans" pitchFamily="2" charset="0"/>
                          <a:ea typeface="Canva Sans Bold"/>
                          <a:cs typeface="Canva Sans Bold"/>
                          <a:sym typeface="Canva Sans Bold"/>
                        </a:rPr>
                        <a:t>Implementation Timeframe</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ts val="3640"/>
                        </a:lnSpc>
                        <a:defRPr/>
                      </a:pPr>
                      <a:r>
                        <a:rPr lang="en-US" sz="2600">
                          <a:solidFill>
                            <a:srgbClr val="FFFFFF"/>
                          </a:solidFill>
                          <a:latin typeface="DM Sans" pitchFamily="2" charset="0"/>
                          <a:ea typeface="Canva Sans"/>
                          <a:cs typeface="Canva Sans"/>
                          <a:sym typeface="Canva Sans"/>
                        </a:rPr>
                        <a:t>Mid - 2027</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algn="l">
                        <a:lnSpc>
                          <a:spcPts val="3640"/>
                        </a:lnSpc>
                        <a:defRPr/>
                      </a:pPr>
                      <a:r>
                        <a:rPr lang="en-US" sz="2600" b="1">
                          <a:solidFill>
                            <a:srgbClr val="FFFFFF"/>
                          </a:solidFill>
                          <a:latin typeface="DM Sans" pitchFamily="2" charset="0"/>
                          <a:ea typeface="Canva Sans Bold"/>
                          <a:cs typeface="Canva Sans Bold"/>
                          <a:sym typeface="Canva Sans Bold"/>
                        </a:rPr>
                        <a:t>Staff Effort</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ts val="3640"/>
                        </a:lnSpc>
                        <a:defRPr/>
                      </a:pPr>
                      <a:r>
                        <a:rPr lang="en-US" sz="2600" dirty="0">
                          <a:solidFill>
                            <a:srgbClr val="FFFFFF"/>
                          </a:solidFill>
                          <a:latin typeface="DM Sans" pitchFamily="2" charset="0"/>
                          <a:ea typeface="Canva Sans"/>
                          <a:cs typeface="Canva Sans"/>
                          <a:sym typeface="Canva Sans"/>
                        </a:rPr>
                        <a:t>High</a:t>
                      </a:r>
                      <a:endParaRPr lang="en-US" sz="1100" dirty="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C3F60"/>
        </a:solidFill>
        <a:effectLst/>
      </p:bgPr>
    </p:bg>
    <p:spTree>
      <p:nvGrpSpPr>
        <p:cNvPr id="1" name=""/>
        <p:cNvGrpSpPr/>
        <p:nvPr/>
      </p:nvGrpSpPr>
      <p:grpSpPr>
        <a:xfrm>
          <a:off x="0" y="0"/>
          <a:ext cx="0" cy="0"/>
          <a:chOff x="0" y="0"/>
          <a:chExt cx="0" cy="0"/>
        </a:xfrm>
      </p:grpSpPr>
      <p:grpSp>
        <p:nvGrpSpPr>
          <p:cNvPr id="2" name="Group 2"/>
          <p:cNvGrpSpPr/>
          <p:nvPr/>
        </p:nvGrpSpPr>
        <p:grpSpPr>
          <a:xfrm>
            <a:off x="1028700" y="4009715"/>
            <a:ext cx="3591004" cy="2267571"/>
            <a:chOff x="0" y="0"/>
            <a:chExt cx="945779" cy="597220"/>
          </a:xfrm>
        </p:grpSpPr>
        <p:sp>
          <p:nvSpPr>
            <p:cNvPr id="3" name="Freeform 3"/>
            <p:cNvSpPr/>
            <p:nvPr/>
          </p:nvSpPr>
          <p:spPr>
            <a:xfrm>
              <a:off x="0" y="0"/>
              <a:ext cx="945779" cy="597220"/>
            </a:xfrm>
            <a:custGeom>
              <a:avLst/>
              <a:gdLst/>
              <a:ahLst/>
              <a:cxnLst/>
              <a:rect l="l" t="t" r="r" b="b"/>
              <a:pathLst>
                <a:path w="945779" h="597220">
                  <a:moveTo>
                    <a:pt x="0" y="0"/>
                  </a:moveTo>
                  <a:lnTo>
                    <a:pt x="945779" y="0"/>
                  </a:lnTo>
                  <a:lnTo>
                    <a:pt x="945779" y="597220"/>
                  </a:lnTo>
                  <a:lnTo>
                    <a:pt x="0" y="597220"/>
                  </a:lnTo>
                  <a:close/>
                </a:path>
              </a:pathLst>
            </a:custGeom>
            <a:solidFill>
              <a:srgbClr val="F3F6FA"/>
            </a:solidFill>
          </p:spPr>
          <p:txBody>
            <a:bodyPr/>
            <a:lstStyle/>
            <a:p>
              <a:endParaRPr lang="en-US">
                <a:latin typeface="DM Sans" pitchFamily="2" charset="0"/>
              </a:endParaRPr>
            </a:p>
          </p:txBody>
        </p:sp>
        <p:sp>
          <p:nvSpPr>
            <p:cNvPr id="4" name="TextBox 4"/>
            <p:cNvSpPr txBox="1"/>
            <p:nvPr/>
          </p:nvSpPr>
          <p:spPr>
            <a:xfrm>
              <a:off x="0" y="-38100"/>
              <a:ext cx="945779" cy="635320"/>
            </a:xfrm>
            <a:prstGeom prst="rect">
              <a:avLst/>
            </a:prstGeom>
          </p:spPr>
          <p:txBody>
            <a:bodyPr lIns="50800" tIns="50800" rIns="50800" bIns="50800" rtlCol="0" anchor="ctr"/>
            <a:lstStyle/>
            <a:p>
              <a:pPr algn="ctr">
                <a:lnSpc>
                  <a:spcPts val="2659"/>
                </a:lnSpc>
              </a:pPr>
              <a:endParaRPr>
                <a:latin typeface="DM Sans" pitchFamily="2" charset="0"/>
              </a:endParaRPr>
            </a:p>
          </p:txBody>
        </p:sp>
      </p:grpSp>
      <p:grpSp>
        <p:nvGrpSpPr>
          <p:cNvPr id="5" name="Group 5"/>
          <p:cNvGrpSpPr/>
          <p:nvPr/>
        </p:nvGrpSpPr>
        <p:grpSpPr>
          <a:xfrm>
            <a:off x="4917362" y="4009715"/>
            <a:ext cx="3591004" cy="2267571"/>
            <a:chOff x="0" y="0"/>
            <a:chExt cx="945779" cy="597220"/>
          </a:xfrm>
        </p:grpSpPr>
        <p:sp>
          <p:nvSpPr>
            <p:cNvPr id="6" name="Freeform 6"/>
            <p:cNvSpPr/>
            <p:nvPr/>
          </p:nvSpPr>
          <p:spPr>
            <a:xfrm>
              <a:off x="0" y="0"/>
              <a:ext cx="945779" cy="597220"/>
            </a:xfrm>
            <a:custGeom>
              <a:avLst/>
              <a:gdLst/>
              <a:ahLst/>
              <a:cxnLst/>
              <a:rect l="l" t="t" r="r" b="b"/>
              <a:pathLst>
                <a:path w="945779" h="597220">
                  <a:moveTo>
                    <a:pt x="0" y="0"/>
                  </a:moveTo>
                  <a:lnTo>
                    <a:pt x="945779" y="0"/>
                  </a:lnTo>
                  <a:lnTo>
                    <a:pt x="945779" y="597220"/>
                  </a:lnTo>
                  <a:lnTo>
                    <a:pt x="0" y="597220"/>
                  </a:lnTo>
                  <a:close/>
                </a:path>
              </a:pathLst>
            </a:custGeom>
            <a:solidFill>
              <a:srgbClr val="E0BC9C"/>
            </a:solidFill>
          </p:spPr>
          <p:txBody>
            <a:bodyPr/>
            <a:lstStyle/>
            <a:p>
              <a:endParaRPr lang="en-US">
                <a:latin typeface="DM Sans" pitchFamily="2" charset="0"/>
              </a:endParaRPr>
            </a:p>
          </p:txBody>
        </p:sp>
        <p:sp>
          <p:nvSpPr>
            <p:cNvPr id="7" name="TextBox 7"/>
            <p:cNvSpPr txBox="1"/>
            <p:nvPr/>
          </p:nvSpPr>
          <p:spPr>
            <a:xfrm>
              <a:off x="0" y="-38100"/>
              <a:ext cx="945779" cy="635320"/>
            </a:xfrm>
            <a:prstGeom prst="rect">
              <a:avLst/>
            </a:prstGeom>
          </p:spPr>
          <p:txBody>
            <a:bodyPr lIns="50800" tIns="50800" rIns="50800" bIns="50800" rtlCol="0" anchor="ctr"/>
            <a:lstStyle/>
            <a:p>
              <a:pPr algn="ctr">
                <a:lnSpc>
                  <a:spcPts val="2659"/>
                </a:lnSpc>
              </a:pPr>
              <a:endParaRPr>
                <a:latin typeface="DM Sans" pitchFamily="2" charset="0"/>
              </a:endParaRPr>
            </a:p>
          </p:txBody>
        </p:sp>
      </p:grpSp>
      <p:sp>
        <p:nvSpPr>
          <p:cNvPr id="8" name="Freeform 8"/>
          <p:cNvSpPr/>
          <p:nvPr/>
        </p:nvSpPr>
        <p:spPr>
          <a:xfrm>
            <a:off x="0" y="8458835"/>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4114800" y="8458835"/>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10" name="Freeform 10"/>
          <p:cNvSpPr/>
          <p:nvPr/>
        </p:nvSpPr>
        <p:spPr>
          <a:xfrm>
            <a:off x="8229600" y="8458835"/>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11" name="Freeform 11"/>
          <p:cNvSpPr/>
          <p:nvPr/>
        </p:nvSpPr>
        <p:spPr>
          <a:xfrm>
            <a:off x="12344400" y="8458835"/>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12" name="Freeform 12"/>
          <p:cNvSpPr/>
          <p:nvPr/>
        </p:nvSpPr>
        <p:spPr>
          <a:xfrm>
            <a:off x="16459200" y="8458835"/>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grpSp>
        <p:nvGrpSpPr>
          <p:cNvPr id="13" name="Group 13"/>
          <p:cNvGrpSpPr/>
          <p:nvPr/>
        </p:nvGrpSpPr>
        <p:grpSpPr>
          <a:xfrm>
            <a:off x="1028700" y="6532845"/>
            <a:ext cx="3591004" cy="2267571"/>
            <a:chOff x="0" y="0"/>
            <a:chExt cx="945779" cy="597220"/>
          </a:xfrm>
        </p:grpSpPr>
        <p:sp>
          <p:nvSpPr>
            <p:cNvPr id="14" name="Freeform 14"/>
            <p:cNvSpPr/>
            <p:nvPr/>
          </p:nvSpPr>
          <p:spPr>
            <a:xfrm>
              <a:off x="0" y="0"/>
              <a:ext cx="945779" cy="597220"/>
            </a:xfrm>
            <a:custGeom>
              <a:avLst/>
              <a:gdLst/>
              <a:ahLst/>
              <a:cxnLst/>
              <a:rect l="l" t="t" r="r" b="b"/>
              <a:pathLst>
                <a:path w="945779" h="597220">
                  <a:moveTo>
                    <a:pt x="0" y="0"/>
                  </a:moveTo>
                  <a:lnTo>
                    <a:pt x="945779" y="0"/>
                  </a:lnTo>
                  <a:lnTo>
                    <a:pt x="945779" y="597220"/>
                  </a:lnTo>
                  <a:lnTo>
                    <a:pt x="0" y="597220"/>
                  </a:lnTo>
                  <a:close/>
                </a:path>
              </a:pathLst>
            </a:custGeom>
            <a:solidFill>
              <a:srgbClr val="F3F6FA"/>
            </a:solidFill>
          </p:spPr>
          <p:txBody>
            <a:bodyPr/>
            <a:lstStyle/>
            <a:p>
              <a:endParaRPr lang="en-US">
                <a:latin typeface="DM Sans" pitchFamily="2" charset="0"/>
              </a:endParaRPr>
            </a:p>
          </p:txBody>
        </p:sp>
        <p:sp>
          <p:nvSpPr>
            <p:cNvPr id="15" name="TextBox 15"/>
            <p:cNvSpPr txBox="1"/>
            <p:nvPr/>
          </p:nvSpPr>
          <p:spPr>
            <a:xfrm>
              <a:off x="0" y="-38100"/>
              <a:ext cx="945779" cy="635320"/>
            </a:xfrm>
            <a:prstGeom prst="rect">
              <a:avLst/>
            </a:prstGeom>
          </p:spPr>
          <p:txBody>
            <a:bodyPr lIns="50800" tIns="50800" rIns="50800" bIns="50800" rtlCol="0" anchor="ctr"/>
            <a:lstStyle/>
            <a:p>
              <a:pPr algn="ctr">
                <a:lnSpc>
                  <a:spcPts val="2659"/>
                </a:lnSpc>
              </a:pPr>
              <a:endParaRPr>
                <a:latin typeface="DM Sans" pitchFamily="2" charset="0"/>
              </a:endParaRPr>
            </a:p>
          </p:txBody>
        </p:sp>
      </p:grpSp>
      <p:grpSp>
        <p:nvGrpSpPr>
          <p:cNvPr id="16" name="Group 16"/>
          <p:cNvGrpSpPr/>
          <p:nvPr/>
        </p:nvGrpSpPr>
        <p:grpSpPr>
          <a:xfrm>
            <a:off x="4917362" y="6532845"/>
            <a:ext cx="3591004" cy="2267571"/>
            <a:chOff x="0" y="0"/>
            <a:chExt cx="945779" cy="597220"/>
          </a:xfrm>
        </p:grpSpPr>
        <p:sp>
          <p:nvSpPr>
            <p:cNvPr id="17" name="Freeform 17"/>
            <p:cNvSpPr/>
            <p:nvPr/>
          </p:nvSpPr>
          <p:spPr>
            <a:xfrm>
              <a:off x="0" y="0"/>
              <a:ext cx="945779" cy="597220"/>
            </a:xfrm>
            <a:custGeom>
              <a:avLst/>
              <a:gdLst/>
              <a:ahLst/>
              <a:cxnLst/>
              <a:rect l="l" t="t" r="r" b="b"/>
              <a:pathLst>
                <a:path w="945779" h="597220">
                  <a:moveTo>
                    <a:pt x="0" y="0"/>
                  </a:moveTo>
                  <a:lnTo>
                    <a:pt x="945779" y="0"/>
                  </a:lnTo>
                  <a:lnTo>
                    <a:pt x="945779" y="597220"/>
                  </a:lnTo>
                  <a:lnTo>
                    <a:pt x="0" y="597220"/>
                  </a:lnTo>
                  <a:close/>
                </a:path>
              </a:pathLst>
            </a:custGeom>
            <a:solidFill>
              <a:srgbClr val="F3F6FA"/>
            </a:solidFill>
          </p:spPr>
          <p:txBody>
            <a:bodyPr/>
            <a:lstStyle/>
            <a:p>
              <a:endParaRPr lang="en-US">
                <a:latin typeface="DM Sans" pitchFamily="2" charset="0"/>
              </a:endParaRPr>
            </a:p>
          </p:txBody>
        </p:sp>
        <p:sp>
          <p:nvSpPr>
            <p:cNvPr id="18" name="TextBox 18"/>
            <p:cNvSpPr txBox="1"/>
            <p:nvPr/>
          </p:nvSpPr>
          <p:spPr>
            <a:xfrm>
              <a:off x="0" y="-38100"/>
              <a:ext cx="945779" cy="635320"/>
            </a:xfrm>
            <a:prstGeom prst="rect">
              <a:avLst/>
            </a:prstGeom>
          </p:spPr>
          <p:txBody>
            <a:bodyPr lIns="50800" tIns="50800" rIns="50800" bIns="50800" rtlCol="0" anchor="ctr"/>
            <a:lstStyle/>
            <a:p>
              <a:pPr algn="ctr">
                <a:lnSpc>
                  <a:spcPts val="2659"/>
                </a:lnSpc>
              </a:pPr>
              <a:endParaRPr>
                <a:latin typeface="DM Sans" pitchFamily="2" charset="0"/>
              </a:endParaRPr>
            </a:p>
          </p:txBody>
        </p:sp>
      </p:grpSp>
      <p:grpSp>
        <p:nvGrpSpPr>
          <p:cNvPr id="19" name="Group 19"/>
          <p:cNvGrpSpPr/>
          <p:nvPr/>
        </p:nvGrpSpPr>
        <p:grpSpPr>
          <a:xfrm>
            <a:off x="9475470" y="7986526"/>
            <a:ext cx="8115300" cy="1627781"/>
            <a:chOff x="0" y="0"/>
            <a:chExt cx="2137363" cy="428716"/>
          </a:xfrm>
        </p:grpSpPr>
        <p:sp>
          <p:nvSpPr>
            <p:cNvPr id="20" name="Freeform 20"/>
            <p:cNvSpPr/>
            <p:nvPr/>
          </p:nvSpPr>
          <p:spPr>
            <a:xfrm>
              <a:off x="0" y="0"/>
              <a:ext cx="2137363" cy="428716"/>
            </a:xfrm>
            <a:custGeom>
              <a:avLst/>
              <a:gdLst/>
              <a:ahLst/>
              <a:cxnLst/>
              <a:rect l="l" t="t" r="r" b="b"/>
              <a:pathLst>
                <a:path w="2137363" h="428716">
                  <a:moveTo>
                    <a:pt x="0" y="0"/>
                  </a:moveTo>
                  <a:lnTo>
                    <a:pt x="2137363" y="0"/>
                  </a:lnTo>
                  <a:lnTo>
                    <a:pt x="2137363" y="428716"/>
                  </a:lnTo>
                  <a:lnTo>
                    <a:pt x="0" y="428716"/>
                  </a:lnTo>
                  <a:close/>
                </a:path>
              </a:pathLst>
            </a:custGeom>
            <a:solidFill>
              <a:srgbClr val="0B1320"/>
            </a:solidFill>
          </p:spPr>
          <p:txBody>
            <a:bodyPr/>
            <a:lstStyle/>
            <a:p>
              <a:endParaRPr lang="en-US"/>
            </a:p>
          </p:txBody>
        </p:sp>
        <p:sp>
          <p:nvSpPr>
            <p:cNvPr id="21" name="TextBox 21"/>
            <p:cNvSpPr txBox="1"/>
            <p:nvPr/>
          </p:nvSpPr>
          <p:spPr>
            <a:xfrm>
              <a:off x="0" y="-38100"/>
              <a:ext cx="2137363" cy="466816"/>
            </a:xfrm>
            <a:prstGeom prst="rect">
              <a:avLst/>
            </a:prstGeom>
          </p:spPr>
          <p:txBody>
            <a:bodyPr lIns="50800" tIns="50800" rIns="50800" bIns="50800" rtlCol="0" anchor="ctr"/>
            <a:lstStyle/>
            <a:p>
              <a:pPr algn="ctr">
                <a:lnSpc>
                  <a:spcPts val="2799"/>
                </a:lnSpc>
              </a:pPr>
              <a:endParaRPr/>
            </a:p>
          </p:txBody>
        </p:sp>
      </p:grpSp>
      <p:grpSp>
        <p:nvGrpSpPr>
          <p:cNvPr id="22" name="Group 22"/>
          <p:cNvGrpSpPr/>
          <p:nvPr/>
        </p:nvGrpSpPr>
        <p:grpSpPr>
          <a:xfrm>
            <a:off x="13201650" y="-304625"/>
            <a:ext cx="5943019" cy="4314339"/>
            <a:chOff x="0" y="0"/>
            <a:chExt cx="1565240" cy="1136287"/>
          </a:xfrm>
        </p:grpSpPr>
        <p:sp>
          <p:nvSpPr>
            <p:cNvPr id="23" name="Freeform 23"/>
            <p:cNvSpPr/>
            <p:nvPr/>
          </p:nvSpPr>
          <p:spPr>
            <a:xfrm>
              <a:off x="0" y="0"/>
              <a:ext cx="1565240" cy="1136287"/>
            </a:xfrm>
            <a:custGeom>
              <a:avLst/>
              <a:gdLst/>
              <a:ahLst/>
              <a:cxnLst/>
              <a:rect l="l" t="t" r="r" b="b"/>
              <a:pathLst>
                <a:path w="1565240" h="1136287">
                  <a:moveTo>
                    <a:pt x="0" y="0"/>
                  </a:moveTo>
                  <a:lnTo>
                    <a:pt x="1565240" y="0"/>
                  </a:lnTo>
                  <a:lnTo>
                    <a:pt x="1565240" y="1136287"/>
                  </a:lnTo>
                  <a:lnTo>
                    <a:pt x="0" y="1136287"/>
                  </a:lnTo>
                  <a:close/>
                </a:path>
              </a:pathLst>
            </a:custGeom>
            <a:ln w="38100" cap="sq">
              <a:solidFill>
                <a:srgbClr val="F0F0F0"/>
              </a:solidFill>
              <a:prstDash val="solid"/>
              <a:miter/>
            </a:ln>
          </p:spPr>
          <p:txBody>
            <a:bodyPr/>
            <a:lstStyle/>
            <a:p>
              <a:endParaRPr lang="en-US"/>
            </a:p>
          </p:txBody>
        </p:sp>
        <p:sp>
          <p:nvSpPr>
            <p:cNvPr id="24" name="TextBox 24"/>
            <p:cNvSpPr txBox="1"/>
            <p:nvPr/>
          </p:nvSpPr>
          <p:spPr>
            <a:xfrm>
              <a:off x="0" y="-38100"/>
              <a:ext cx="1565240" cy="1174387"/>
            </a:xfrm>
            <a:prstGeom prst="rect">
              <a:avLst/>
            </a:prstGeom>
          </p:spPr>
          <p:txBody>
            <a:bodyPr lIns="50800" tIns="50800" rIns="50800" bIns="50800" rtlCol="0" anchor="ctr"/>
            <a:lstStyle/>
            <a:p>
              <a:pPr algn="ctr">
                <a:lnSpc>
                  <a:spcPts val="2659"/>
                </a:lnSpc>
              </a:pPr>
              <a:endParaRPr/>
            </a:p>
          </p:txBody>
        </p:sp>
      </p:grpSp>
      <p:grpSp>
        <p:nvGrpSpPr>
          <p:cNvPr id="25" name="Group 25"/>
          <p:cNvGrpSpPr/>
          <p:nvPr/>
        </p:nvGrpSpPr>
        <p:grpSpPr>
          <a:xfrm>
            <a:off x="9475470" y="2070700"/>
            <a:ext cx="8115300" cy="5248585"/>
            <a:chOff x="0" y="0"/>
            <a:chExt cx="1257272" cy="813143"/>
          </a:xfrm>
        </p:grpSpPr>
        <p:sp>
          <p:nvSpPr>
            <p:cNvPr id="26" name="Freeform 26"/>
            <p:cNvSpPr/>
            <p:nvPr/>
          </p:nvSpPr>
          <p:spPr>
            <a:xfrm>
              <a:off x="0" y="0"/>
              <a:ext cx="1257272" cy="813143"/>
            </a:xfrm>
            <a:custGeom>
              <a:avLst/>
              <a:gdLst/>
              <a:ahLst/>
              <a:cxnLst/>
              <a:rect l="l" t="t" r="r" b="b"/>
              <a:pathLst>
                <a:path w="1257272" h="813143">
                  <a:moveTo>
                    <a:pt x="0" y="0"/>
                  </a:moveTo>
                  <a:lnTo>
                    <a:pt x="1257272" y="0"/>
                  </a:lnTo>
                  <a:lnTo>
                    <a:pt x="1257272" y="813143"/>
                  </a:lnTo>
                  <a:lnTo>
                    <a:pt x="0" y="813143"/>
                  </a:lnTo>
                  <a:close/>
                </a:path>
              </a:pathLst>
            </a:custGeom>
            <a:blipFill>
              <a:blip r:embed="rId4"/>
              <a:stretch>
                <a:fillRect t="-1507" b="-1507"/>
              </a:stretch>
            </a:blipFill>
            <a:ln w="95250" cap="sq">
              <a:solidFill>
                <a:srgbClr val="FFFFFF"/>
              </a:solidFill>
              <a:prstDash val="solid"/>
              <a:miter/>
            </a:ln>
          </p:spPr>
          <p:txBody>
            <a:bodyPr/>
            <a:lstStyle/>
            <a:p>
              <a:endParaRPr lang="en-US"/>
            </a:p>
          </p:txBody>
        </p:sp>
      </p:grpSp>
      <p:sp>
        <p:nvSpPr>
          <p:cNvPr id="27" name="Freeform 27"/>
          <p:cNvSpPr/>
          <p:nvPr/>
        </p:nvSpPr>
        <p:spPr>
          <a:xfrm rot="-5400000">
            <a:off x="7106079" y="2008122"/>
            <a:ext cx="2171984" cy="632590"/>
          </a:xfrm>
          <a:custGeom>
            <a:avLst/>
            <a:gdLst/>
            <a:ahLst/>
            <a:cxnLst/>
            <a:rect l="l" t="t" r="r" b="b"/>
            <a:pathLst>
              <a:path w="2171984" h="632590">
                <a:moveTo>
                  <a:pt x="0" y="0"/>
                </a:moveTo>
                <a:lnTo>
                  <a:pt x="2171984" y="0"/>
                </a:lnTo>
                <a:lnTo>
                  <a:pt x="2171984" y="632591"/>
                </a:lnTo>
                <a:lnTo>
                  <a:pt x="0" y="63259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8" name="TextBox 28"/>
          <p:cNvSpPr txBox="1"/>
          <p:nvPr/>
        </p:nvSpPr>
        <p:spPr>
          <a:xfrm>
            <a:off x="1028700" y="962025"/>
            <a:ext cx="6392300" cy="2658110"/>
          </a:xfrm>
          <a:prstGeom prst="rect">
            <a:avLst/>
          </a:prstGeom>
        </p:spPr>
        <p:txBody>
          <a:bodyPr lIns="0" tIns="0" rIns="0" bIns="0" rtlCol="0" anchor="t">
            <a:spAutoFit/>
          </a:bodyPr>
          <a:lstStyle/>
          <a:p>
            <a:pPr algn="l">
              <a:lnSpc>
                <a:spcPts val="6399"/>
              </a:lnSpc>
            </a:pPr>
            <a:r>
              <a:rPr lang="en-US" sz="6399" b="1">
                <a:solidFill>
                  <a:srgbClr val="F3F6FA"/>
                </a:solidFill>
                <a:latin typeface="Agrandir Bold"/>
                <a:ea typeface="Agrandir Bold"/>
                <a:cs typeface="Agrandir Bold"/>
                <a:sym typeface="Agrandir Bold"/>
              </a:rPr>
              <a:t>FOUR PART WORKSHOP SERIES</a:t>
            </a:r>
          </a:p>
        </p:txBody>
      </p:sp>
      <p:sp>
        <p:nvSpPr>
          <p:cNvPr id="29" name="TextBox 29"/>
          <p:cNvSpPr txBox="1"/>
          <p:nvPr/>
        </p:nvSpPr>
        <p:spPr>
          <a:xfrm>
            <a:off x="10155143" y="8390841"/>
            <a:ext cx="6755954" cy="819150"/>
          </a:xfrm>
          <a:prstGeom prst="rect">
            <a:avLst/>
          </a:prstGeom>
        </p:spPr>
        <p:txBody>
          <a:bodyPr lIns="0" tIns="0" rIns="0" bIns="0" rtlCol="0" anchor="t">
            <a:spAutoFit/>
          </a:bodyPr>
          <a:lstStyle/>
          <a:p>
            <a:pPr algn="ctr">
              <a:lnSpc>
                <a:spcPts val="3239"/>
              </a:lnSpc>
            </a:pPr>
            <a:r>
              <a:rPr lang="en-US" sz="2699" i="1" dirty="0">
                <a:solidFill>
                  <a:srgbClr val="F3F6FA"/>
                </a:solidFill>
                <a:latin typeface="DM Sans Italics"/>
                <a:ea typeface="DM Sans Italics"/>
                <a:cs typeface="DM Sans Italics"/>
                <a:sym typeface="DM Sans Italics"/>
              </a:rPr>
              <a:t>Creating a common understanding to guide future decisions.</a:t>
            </a:r>
          </a:p>
        </p:txBody>
      </p:sp>
      <p:sp>
        <p:nvSpPr>
          <p:cNvPr id="30" name="TextBox 30"/>
          <p:cNvSpPr txBox="1"/>
          <p:nvPr/>
        </p:nvSpPr>
        <p:spPr>
          <a:xfrm>
            <a:off x="1205853" y="4537075"/>
            <a:ext cx="3236698" cy="1384300"/>
          </a:xfrm>
          <a:prstGeom prst="rect">
            <a:avLst/>
          </a:prstGeom>
        </p:spPr>
        <p:txBody>
          <a:bodyPr lIns="0" tIns="0" rIns="0" bIns="0" rtlCol="0" anchor="t">
            <a:spAutoFit/>
          </a:bodyPr>
          <a:lstStyle/>
          <a:p>
            <a:pPr algn="ctr">
              <a:lnSpc>
                <a:spcPts val="2749"/>
              </a:lnSpc>
            </a:pPr>
            <a:r>
              <a:rPr lang="en-US" sz="2499">
                <a:solidFill>
                  <a:srgbClr val="365679"/>
                </a:solidFill>
                <a:latin typeface="DM Sans" pitchFamily="2" charset="0"/>
                <a:ea typeface="DM Sans"/>
                <a:cs typeface="DM Sans"/>
                <a:sym typeface="DM Sans"/>
              </a:rPr>
              <a:t>WORKSHOP 1: UNDERSTANDING COST DRIVERS (JANUARY 7)</a:t>
            </a:r>
          </a:p>
        </p:txBody>
      </p:sp>
      <p:sp>
        <p:nvSpPr>
          <p:cNvPr id="31" name="TextBox 31"/>
          <p:cNvSpPr txBox="1"/>
          <p:nvPr/>
        </p:nvSpPr>
        <p:spPr>
          <a:xfrm>
            <a:off x="5094515" y="4546600"/>
            <a:ext cx="3236698" cy="1489831"/>
          </a:xfrm>
          <a:prstGeom prst="rect">
            <a:avLst/>
          </a:prstGeom>
        </p:spPr>
        <p:txBody>
          <a:bodyPr lIns="0" tIns="0" rIns="0" bIns="0" rtlCol="0" anchor="t">
            <a:spAutoFit/>
          </a:bodyPr>
          <a:lstStyle/>
          <a:p>
            <a:pPr algn="ctr">
              <a:lnSpc>
                <a:spcPts val="2859"/>
              </a:lnSpc>
            </a:pPr>
            <a:r>
              <a:rPr lang="en-US" sz="2599" b="1" dirty="0">
                <a:solidFill>
                  <a:srgbClr val="0B1320"/>
                </a:solidFill>
                <a:latin typeface="DM Sans" pitchFamily="2" charset="0"/>
                <a:ea typeface="DM Sans Bold"/>
                <a:cs typeface="DM Sans Bold"/>
                <a:sym typeface="DM Sans Bold"/>
              </a:rPr>
              <a:t>WORKSHOP 2: INCENTIVES AND PROGRAMS (FEBRUARY 4)</a:t>
            </a:r>
          </a:p>
        </p:txBody>
      </p:sp>
      <p:sp>
        <p:nvSpPr>
          <p:cNvPr id="32" name="TextBox 32"/>
          <p:cNvSpPr txBox="1"/>
          <p:nvPr/>
        </p:nvSpPr>
        <p:spPr>
          <a:xfrm>
            <a:off x="1205853" y="6984006"/>
            <a:ext cx="3236698" cy="1384300"/>
          </a:xfrm>
          <a:prstGeom prst="rect">
            <a:avLst/>
          </a:prstGeom>
        </p:spPr>
        <p:txBody>
          <a:bodyPr lIns="0" tIns="0" rIns="0" bIns="0" rtlCol="0" anchor="t">
            <a:spAutoFit/>
          </a:bodyPr>
          <a:lstStyle/>
          <a:p>
            <a:pPr algn="ctr">
              <a:lnSpc>
                <a:spcPts val="2749"/>
              </a:lnSpc>
            </a:pPr>
            <a:r>
              <a:rPr lang="en-US" sz="2499">
                <a:solidFill>
                  <a:srgbClr val="0B1320"/>
                </a:solidFill>
                <a:latin typeface="DM Sans" pitchFamily="2" charset="0"/>
                <a:ea typeface="DM Sans"/>
                <a:cs typeface="DM Sans"/>
                <a:sym typeface="DM Sans"/>
              </a:rPr>
              <a:t>WORKSHOP 3: IMPLEMENTATION AND TRADE-OFFS (FEBRUARY 18)</a:t>
            </a:r>
          </a:p>
        </p:txBody>
      </p:sp>
      <p:sp>
        <p:nvSpPr>
          <p:cNvPr id="33" name="TextBox 33"/>
          <p:cNvSpPr txBox="1"/>
          <p:nvPr/>
        </p:nvSpPr>
        <p:spPr>
          <a:xfrm>
            <a:off x="5094515" y="6896410"/>
            <a:ext cx="3236698" cy="1384300"/>
          </a:xfrm>
          <a:prstGeom prst="rect">
            <a:avLst/>
          </a:prstGeom>
        </p:spPr>
        <p:txBody>
          <a:bodyPr lIns="0" tIns="0" rIns="0" bIns="0" rtlCol="0" anchor="t">
            <a:spAutoFit/>
          </a:bodyPr>
          <a:lstStyle/>
          <a:p>
            <a:pPr algn="ctr">
              <a:lnSpc>
                <a:spcPts val="2749"/>
              </a:lnSpc>
            </a:pPr>
            <a:r>
              <a:rPr lang="en-US" sz="2499">
                <a:solidFill>
                  <a:srgbClr val="0B1320"/>
                </a:solidFill>
                <a:latin typeface="DM Sans" pitchFamily="2" charset="0"/>
                <a:ea typeface="DM Sans"/>
                <a:cs typeface="DM Sans"/>
                <a:sym typeface="DM Sans"/>
              </a:rPr>
              <a:t>WORKSHOP 4: POLICY DIRECTION AND NEXT STEPS</a:t>
            </a:r>
          </a:p>
          <a:p>
            <a:pPr algn="ctr">
              <a:lnSpc>
                <a:spcPts val="2749"/>
              </a:lnSpc>
            </a:pPr>
            <a:r>
              <a:rPr lang="en-US" sz="2499">
                <a:solidFill>
                  <a:srgbClr val="0B1320"/>
                </a:solidFill>
                <a:latin typeface="DM Sans" pitchFamily="2" charset="0"/>
                <a:ea typeface="DM Sans"/>
                <a:cs typeface="DM Sans"/>
                <a:sym typeface="DM Sans"/>
              </a:rPr>
              <a:t> (MARCH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C3F60"/>
        </a:solidFill>
        <a:effectLst/>
      </p:bgPr>
    </p:bg>
    <p:spTree>
      <p:nvGrpSpPr>
        <p:cNvPr id="1" name=""/>
        <p:cNvGrpSpPr/>
        <p:nvPr/>
      </p:nvGrpSpPr>
      <p:grpSpPr>
        <a:xfrm>
          <a:off x="0" y="0"/>
          <a:ext cx="0" cy="0"/>
          <a:chOff x="0" y="0"/>
          <a:chExt cx="0" cy="0"/>
        </a:xfrm>
      </p:grpSpPr>
      <p:grpSp>
        <p:nvGrpSpPr>
          <p:cNvPr id="2" name="Group 2"/>
          <p:cNvGrpSpPr/>
          <p:nvPr/>
        </p:nvGrpSpPr>
        <p:grpSpPr>
          <a:xfrm>
            <a:off x="-228601" y="-564239"/>
            <a:ext cx="13886077" cy="1451817"/>
            <a:chOff x="0" y="0"/>
            <a:chExt cx="3817480" cy="812800"/>
          </a:xfrm>
        </p:grpSpPr>
        <p:sp>
          <p:nvSpPr>
            <p:cNvPr id="3" name="Freeform 3"/>
            <p:cNvSpPr/>
            <p:nvPr/>
          </p:nvSpPr>
          <p:spPr>
            <a:xfrm>
              <a:off x="0" y="0"/>
              <a:ext cx="3817480" cy="812800"/>
            </a:xfrm>
            <a:custGeom>
              <a:avLst/>
              <a:gdLst/>
              <a:ahLst/>
              <a:cxnLst/>
              <a:rect l="l" t="t" r="r" b="b"/>
              <a:pathLst>
                <a:path w="3817480" h="812800">
                  <a:moveTo>
                    <a:pt x="0" y="0"/>
                  </a:moveTo>
                  <a:lnTo>
                    <a:pt x="3817480" y="0"/>
                  </a:lnTo>
                  <a:lnTo>
                    <a:pt x="3817480" y="812800"/>
                  </a:lnTo>
                  <a:lnTo>
                    <a:pt x="0" y="812800"/>
                  </a:lnTo>
                  <a:close/>
                </a:path>
              </a:pathLst>
            </a:custGeom>
            <a:ln w="38100" cap="sq">
              <a:solidFill>
                <a:srgbClr val="F0F0F0"/>
              </a:solidFill>
              <a:prstDash val="solid"/>
              <a:miter/>
            </a:ln>
          </p:spPr>
          <p:txBody>
            <a:bodyPr/>
            <a:lstStyle/>
            <a:p>
              <a:endParaRPr lang="en-US"/>
            </a:p>
          </p:txBody>
        </p:sp>
        <p:sp>
          <p:nvSpPr>
            <p:cNvPr id="4" name="TextBox 4"/>
            <p:cNvSpPr txBox="1"/>
            <p:nvPr/>
          </p:nvSpPr>
          <p:spPr>
            <a:xfrm>
              <a:off x="0" y="-38100"/>
              <a:ext cx="3817480" cy="850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4011725" y="-470379"/>
            <a:ext cx="4581075" cy="1357958"/>
            <a:chOff x="0" y="0"/>
            <a:chExt cx="1787883" cy="1089287"/>
          </a:xfrm>
        </p:grpSpPr>
        <p:sp>
          <p:nvSpPr>
            <p:cNvPr id="6" name="Freeform 6"/>
            <p:cNvSpPr/>
            <p:nvPr/>
          </p:nvSpPr>
          <p:spPr>
            <a:xfrm>
              <a:off x="0" y="0"/>
              <a:ext cx="1787883" cy="1089287"/>
            </a:xfrm>
            <a:custGeom>
              <a:avLst/>
              <a:gdLst/>
              <a:ahLst/>
              <a:cxnLst/>
              <a:rect l="l" t="t" r="r" b="b"/>
              <a:pathLst>
                <a:path w="1787883" h="1089287">
                  <a:moveTo>
                    <a:pt x="0" y="0"/>
                  </a:moveTo>
                  <a:lnTo>
                    <a:pt x="1787883" y="0"/>
                  </a:lnTo>
                  <a:lnTo>
                    <a:pt x="1787883" y="1089287"/>
                  </a:lnTo>
                  <a:lnTo>
                    <a:pt x="0" y="1089287"/>
                  </a:lnTo>
                  <a:close/>
                </a:path>
              </a:pathLst>
            </a:custGeom>
            <a:solidFill>
              <a:srgbClr val="F3F6FA"/>
            </a:solidFill>
            <a:ln w="95250" cap="sq">
              <a:solidFill>
                <a:srgbClr val="FFFFFF"/>
              </a:solidFill>
              <a:prstDash val="solid"/>
              <a:miter/>
            </a:ln>
          </p:spPr>
          <p:txBody>
            <a:bodyPr/>
            <a:lstStyle/>
            <a:p>
              <a:endParaRPr lang="en-US"/>
            </a:p>
          </p:txBody>
        </p:sp>
        <p:sp>
          <p:nvSpPr>
            <p:cNvPr id="7" name="TextBox 7"/>
            <p:cNvSpPr txBox="1"/>
            <p:nvPr/>
          </p:nvSpPr>
          <p:spPr>
            <a:xfrm>
              <a:off x="0" y="-38100"/>
              <a:ext cx="1787883" cy="1127387"/>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8" name="Group 8"/>
          <p:cNvGrpSpPr/>
          <p:nvPr/>
        </p:nvGrpSpPr>
        <p:grpSpPr>
          <a:xfrm>
            <a:off x="1011406" y="422052"/>
            <a:ext cx="10037594" cy="1213297"/>
            <a:chOff x="0" y="0"/>
            <a:chExt cx="2384543" cy="319551"/>
          </a:xfrm>
        </p:grpSpPr>
        <p:sp>
          <p:nvSpPr>
            <p:cNvPr id="9" name="Freeform 9"/>
            <p:cNvSpPr/>
            <p:nvPr/>
          </p:nvSpPr>
          <p:spPr>
            <a:xfrm>
              <a:off x="0" y="0"/>
              <a:ext cx="2384543" cy="319551"/>
            </a:xfrm>
            <a:custGeom>
              <a:avLst/>
              <a:gdLst/>
              <a:ahLst/>
              <a:cxnLst/>
              <a:rect l="l" t="t" r="r" b="b"/>
              <a:pathLst>
                <a:path w="2384543" h="319551">
                  <a:moveTo>
                    <a:pt x="8551" y="0"/>
                  </a:moveTo>
                  <a:lnTo>
                    <a:pt x="2375992" y="0"/>
                  </a:lnTo>
                  <a:cubicBezTo>
                    <a:pt x="2380714" y="0"/>
                    <a:pt x="2384543" y="3828"/>
                    <a:pt x="2384543" y="8551"/>
                  </a:cubicBezTo>
                  <a:lnTo>
                    <a:pt x="2384543" y="311000"/>
                  </a:lnTo>
                  <a:cubicBezTo>
                    <a:pt x="2384543" y="315723"/>
                    <a:pt x="2380714" y="319551"/>
                    <a:pt x="2375992" y="319551"/>
                  </a:cubicBezTo>
                  <a:lnTo>
                    <a:pt x="8551" y="319551"/>
                  </a:lnTo>
                  <a:cubicBezTo>
                    <a:pt x="3828" y="319551"/>
                    <a:pt x="0" y="315723"/>
                    <a:pt x="0" y="311000"/>
                  </a:cubicBezTo>
                  <a:lnTo>
                    <a:pt x="0" y="8551"/>
                  </a:lnTo>
                  <a:cubicBezTo>
                    <a:pt x="0" y="3828"/>
                    <a:pt x="3828" y="0"/>
                    <a:pt x="8551" y="0"/>
                  </a:cubicBezTo>
                  <a:close/>
                </a:path>
              </a:pathLst>
            </a:custGeom>
            <a:solidFill>
              <a:srgbClr val="D9D9D9"/>
            </a:solidFill>
          </p:spPr>
          <p:txBody>
            <a:bodyPr/>
            <a:lstStyle/>
            <a:p>
              <a:endParaRPr lang="en-US"/>
            </a:p>
          </p:txBody>
        </p:sp>
        <p:sp>
          <p:nvSpPr>
            <p:cNvPr id="10" name="TextBox 10"/>
            <p:cNvSpPr txBox="1"/>
            <p:nvPr/>
          </p:nvSpPr>
          <p:spPr>
            <a:xfrm>
              <a:off x="0" y="-38100"/>
              <a:ext cx="2384543" cy="357651"/>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1028700" y="762000"/>
            <a:ext cx="9867900" cy="608693"/>
          </a:xfrm>
          <a:prstGeom prst="rect">
            <a:avLst/>
          </a:prstGeom>
        </p:spPr>
        <p:txBody>
          <a:bodyPr wrap="square" lIns="0" tIns="0" rIns="0" bIns="0" rtlCol="0" anchor="t">
            <a:spAutoFit/>
          </a:bodyPr>
          <a:lstStyle/>
          <a:p>
            <a:pPr algn="ctr">
              <a:lnSpc>
                <a:spcPts val="4500"/>
              </a:lnSpc>
            </a:pPr>
            <a:r>
              <a:rPr lang="en-US" sz="4800" b="1" dirty="0">
                <a:solidFill>
                  <a:srgbClr val="0B1320"/>
                </a:solidFill>
                <a:latin typeface="DM Sans" pitchFamily="2" charset="0"/>
                <a:ea typeface="DM Sans Bold"/>
                <a:cs typeface="DM Sans Bold"/>
                <a:sym typeface="DM Sans Bold"/>
              </a:rPr>
              <a:t>FEE REDUCTIONS &amp; DEFERRALS</a:t>
            </a:r>
          </a:p>
        </p:txBody>
      </p:sp>
      <p:grpSp>
        <p:nvGrpSpPr>
          <p:cNvPr id="12" name="Group 12"/>
          <p:cNvGrpSpPr/>
          <p:nvPr/>
        </p:nvGrpSpPr>
        <p:grpSpPr>
          <a:xfrm>
            <a:off x="-33803" y="9402028"/>
            <a:ext cx="18321803" cy="884972"/>
            <a:chOff x="0" y="0"/>
            <a:chExt cx="5678908" cy="274300"/>
          </a:xfrm>
        </p:grpSpPr>
        <p:sp>
          <p:nvSpPr>
            <p:cNvPr id="13" name="Freeform 13"/>
            <p:cNvSpPr/>
            <p:nvPr/>
          </p:nvSpPr>
          <p:spPr>
            <a:xfrm>
              <a:off x="0" y="0"/>
              <a:ext cx="5678908" cy="274300"/>
            </a:xfrm>
            <a:custGeom>
              <a:avLst/>
              <a:gdLst/>
              <a:ahLst/>
              <a:cxnLst/>
              <a:rect l="l" t="t" r="r" b="b"/>
              <a:pathLst>
                <a:path w="5678908" h="274300">
                  <a:moveTo>
                    <a:pt x="0" y="0"/>
                  </a:moveTo>
                  <a:lnTo>
                    <a:pt x="5678908" y="0"/>
                  </a:lnTo>
                  <a:lnTo>
                    <a:pt x="5678908" y="274300"/>
                  </a:lnTo>
                  <a:lnTo>
                    <a:pt x="0" y="274300"/>
                  </a:lnTo>
                  <a:close/>
                </a:path>
              </a:pathLst>
            </a:custGeom>
            <a:solidFill>
              <a:srgbClr val="AFC1D0">
                <a:alpha val="40000"/>
              </a:srgbClr>
            </a:solidFill>
          </p:spPr>
          <p:txBody>
            <a:bodyPr/>
            <a:lstStyle/>
            <a:p>
              <a:endParaRPr lang="en-US"/>
            </a:p>
          </p:txBody>
        </p:sp>
        <p:sp>
          <p:nvSpPr>
            <p:cNvPr id="14" name="TextBox 14"/>
            <p:cNvSpPr txBox="1"/>
            <p:nvPr/>
          </p:nvSpPr>
          <p:spPr>
            <a:xfrm>
              <a:off x="0" y="-38100"/>
              <a:ext cx="5678908" cy="312400"/>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901649" y="1987266"/>
            <a:ext cx="16504260" cy="6309420"/>
          </a:xfrm>
          <a:prstGeom prst="rect">
            <a:avLst/>
          </a:prstGeom>
        </p:spPr>
        <p:txBody>
          <a:bodyPr lIns="0" tIns="0" rIns="0" bIns="0" rtlCol="0" anchor="t">
            <a:spAutoFit/>
          </a:bodyPr>
          <a:lstStyle/>
          <a:p>
            <a:pPr algn="just">
              <a:lnSpc>
                <a:spcPts val="3239"/>
              </a:lnSpc>
            </a:pPr>
            <a:r>
              <a:rPr lang="en-US" sz="2800" b="1" dirty="0">
                <a:solidFill>
                  <a:srgbClr val="FFFFFF"/>
                </a:solidFill>
                <a:latin typeface="DM Sans" pitchFamily="2" charset="0"/>
                <a:ea typeface="Canva Sans Bold"/>
                <a:cs typeface="Canva Sans Bold"/>
                <a:sym typeface="Canva Sans Bold"/>
              </a:rPr>
              <a:t>Trade-Offs: </a:t>
            </a:r>
          </a:p>
          <a:p>
            <a:pPr algn="just">
              <a:lnSpc>
                <a:spcPts val="1200"/>
              </a:lnSpc>
            </a:pPr>
            <a:endParaRPr lang="en-US" sz="2800" b="1" dirty="0">
              <a:solidFill>
                <a:srgbClr val="FFFFFF"/>
              </a:solidFill>
              <a:latin typeface="DM Sans" pitchFamily="2" charset="0"/>
              <a:ea typeface="Canva Sans Bold"/>
              <a:cs typeface="Canva Sans Bold"/>
              <a:sym typeface="Canva Sans Bold"/>
            </a:endParaRPr>
          </a:p>
          <a:p>
            <a:pPr marL="582925" lvl="1" indent="-291463" algn="just">
              <a:lnSpc>
                <a:spcPts val="3239"/>
              </a:lnSpc>
              <a:buFont typeface="Arial"/>
              <a:buChar char="•"/>
            </a:pPr>
            <a:r>
              <a:rPr lang="en-US" sz="2800" i="1" dirty="0">
                <a:solidFill>
                  <a:srgbClr val="FFFFFF"/>
                </a:solidFill>
                <a:latin typeface="DM Sans" pitchFamily="2" charset="0"/>
                <a:ea typeface="Canva Sans Italics"/>
                <a:cs typeface="Canva Sans Italics"/>
                <a:sym typeface="Canva Sans Italics"/>
              </a:rPr>
              <a:t>Revenue Timing and Availability</a:t>
            </a:r>
            <a:r>
              <a:rPr lang="en-US" sz="2800" dirty="0">
                <a:solidFill>
                  <a:srgbClr val="FFFFFF"/>
                </a:solidFill>
                <a:latin typeface="DM Sans" pitchFamily="2" charset="0"/>
                <a:ea typeface="Canva Sans"/>
                <a:cs typeface="Canva Sans"/>
                <a:sym typeface="Canva Sans"/>
              </a:rPr>
              <a:t>: Deferring or reducing fees can delay or reduce funding for parks, transportation, and utilities, requiring careful coordination with capital planning.</a:t>
            </a:r>
          </a:p>
          <a:p>
            <a:pPr algn="just">
              <a:lnSpc>
                <a:spcPts val="3239"/>
              </a:lnSpc>
            </a:pPr>
            <a:endParaRPr lang="en-US" sz="2800" dirty="0">
              <a:solidFill>
                <a:srgbClr val="FFFFFF"/>
              </a:solidFill>
              <a:latin typeface="DM Sans" pitchFamily="2" charset="0"/>
              <a:ea typeface="Canva Sans"/>
              <a:cs typeface="Canva Sans"/>
              <a:sym typeface="Canva Sans"/>
            </a:endParaRPr>
          </a:p>
          <a:p>
            <a:pPr marL="582925" lvl="1" indent="-291463" algn="just">
              <a:lnSpc>
                <a:spcPts val="3239"/>
              </a:lnSpc>
              <a:buFont typeface="Arial"/>
              <a:buChar char="•"/>
            </a:pPr>
            <a:r>
              <a:rPr lang="en-US" sz="2800" dirty="0">
                <a:solidFill>
                  <a:srgbClr val="FFFFFF"/>
                </a:solidFill>
                <a:latin typeface="DM Sans" pitchFamily="2" charset="0"/>
                <a:ea typeface="Canva Sans"/>
                <a:cs typeface="Canva Sans"/>
                <a:sym typeface="Canva Sans"/>
              </a:rPr>
              <a:t>E</a:t>
            </a:r>
            <a:r>
              <a:rPr lang="en-US" sz="2800" i="1" dirty="0">
                <a:solidFill>
                  <a:srgbClr val="FFFFFF"/>
                </a:solidFill>
                <a:latin typeface="DM Sans" pitchFamily="2" charset="0"/>
                <a:ea typeface="Canva Sans Italics"/>
                <a:cs typeface="Canva Sans Italics"/>
                <a:sym typeface="Canva Sans Italics"/>
              </a:rPr>
              <a:t>quity and Proportionality:</a:t>
            </a:r>
            <a:r>
              <a:rPr lang="en-US" sz="2800" dirty="0">
                <a:solidFill>
                  <a:srgbClr val="FFFFFF"/>
                </a:solidFill>
                <a:latin typeface="DM Sans" pitchFamily="2" charset="0"/>
                <a:ea typeface="Canva Sans"/>
                <a:cs typeface="Canva Sans"/>
                <a:sym typeface="Canva Sans"/>
              </a:rPr>
              <a:t> Reductions must be structured so projects still pay their fair share for impacts, avoiding perceptions of preferential treatment.</a:t>
            </a:r>
          </a:p>
          <a:p>
            <a:pPr algn="just">
              <a:lnSpc>
                <a:spcPts val="3239"/>
              </a:lnSpc>
            </a:pPr>
            <a:endParaRPr lang="en-US" sz="2800" dirty="0">
              <a:solidFill>
                <a:srgbClr val="FFFFFF"/>
              </a:solidFill>
              <a:latin typeface="DM Sans" pitchFamily="2" charset="0"/>
              <a:ea typeface="Canva Sans"/>
              <a:cs typeface="Canva Sans"/>
              <a:sym typeface="Canva Sans"/>
            </a:endParaRPr>
          </a:p>
          <a:p>
            <a:pPr marL="582925" lvl="1" indent="-291463" algn="just">
              <a:lnSpc>
                <a:spcPts val="3239"/>
              </a:lnSpc>
              <a:buFont typeface="Arial"/>
              <a:buChar char="•"/>
            </a:pPr>
            <a:r>
              <a:rPr lang="en-US" sz="2800" i="1" dirty="0">
                <a:solidFill>
                  <a:srgbClr val="FFFFFF"/>
                </a:solidFill>
                <a:latin typeface="DM Sans" pitchFamily="2" charset="0"/>
                <a:ea typeface="Canva Sans Italics"/>
                <a:cs typeface="Canva Sans Italics"/>
                <a:sym typeface="Canva Sans Italics"/>
              </a:rPr>
              <a:t>Targeting Effectiveness</a:t>
            </a:r>
            <a:r>
              <a:rPr lang="en-US" sz="2800" dirty="0">
                <a:solidFill>
                  <a:srgbClr val="FFFFFF"/>
                </a:solidFill>
                <a:latin typeface="DM Sans" pitchFamily="2" charset="0"/>
                <a:ea typeface="Canva Sans"/>
                <a:cs typeface="Canva Sans"/>
                <a:sym typeface="Canva Sans"/>
              </a:rPr>
              <a:t>: Broad fee reductions may dilute impact; targeted reductions for infill, missing-middle, or affordable housing are more effective but require clear eligibility criteria.</a:t>
            </a:r>
          </a:p>
          <a:p>
            <a:pPr algn="just">
              <a:lnSpc>
                <a:spcPts val="3239"/>
              </a:lnSpc>
            </a:pPr>
            <a:endParaRPr lang="en-US" sz="2800" dirty="0">
              <a:solidFill>
                <a:srgbClr val="FFFFFF"/>
              </a:solidFill>
              <a:latin typeface="DM Sans" pitchFamily="2" charset="0"/>
              <a:ea typeface="Canva Sans"/>
              <a:cs typeface="Canva Sans"/>
              <a:sym typeface="Canva Sans"/>
            </a:endParaRPr>
          </a:p>
          <a:p>
            <a:pPr marL="582925" lvl="1" indent="-291463" algn="just">
              <a:lnSpc>
                <a:spcPts val="3239"/>
              </a:lnSpc>
              <a:buFont typeface="Arial"/>
              <a:buChar char="•"/>
            </a:pPr>
            <a:r>
              <a:rPr lang="en-US" sz="2800" i="1" dirty="0">
                <a:solidFill>
                  <a:srgbClr val="FFFFFF"/>
                </a:solidFill>
                <a:latin typeface="DM Sans" pitchFamily="2" charset="0"/>
                <a:ea typeface="Canva Sans Italics"/>
                <a:cs typeface="Canva Sans Italics"/>
                <a:sym typeface="Canva Sans Italics"/>
              </a:rPr>
              <a:t>Administrative Tracking</a:t>
            </a:r>
            <a:r>
              <a:rPr lang="en-US" sz="2800" dirty="0">
                <a:solidFill>
                  <a:srgbClr val="FFFFFF"/>
                </a:solidFill>
                <a:latin typeface="DM Sans" pitchFamily="2" charset="0"/>
                <a:ea typeface="Canva Sans"/>
                <a:cs typeface="Canva Sans"/>
                <a:sym typeface="Canva Sans"/>
              </a:rPr>
              <a:t>: Deferrals require systems to track payments through Certificate of Occupancy and ensure fees are ultimately collected.</a:t>
            </a:r>
          </a:p>
          <a:p>
            <a:pPr algn="just">
              <a:lnSpc>
                <a:spcPts val="3239"/>
              </a:lnSpc>
            </a:pPr>
            <a:endParaRPr lang="en-US" sz="2800" dirty="0">
              <a:solidFill>
                <a:srgbClr val="FFFFFF"/>
              </a:solidFill>
              <a:latin typeface="DM Sans" pitchFamily="2" charset="0"/>
              <a:ea typeface="Canva Sans"/>
              <a:cs typeface="Canva Sans"/>
              <a:sym typeface="Canva Sans"/>
            </a:endParaRPr>
          </a:p>
          <a:p>
            <a:pPr marL="582925" lvl="1" indent="-291463" algn="just">
              <a:lnSpc>
                <a:spcPts val="3239"/>
              </a:lnSpc>
              <a:buFont typeface="Arial"/>
              <a:buChar char="•"/>
            </a:pPr>
            <a:r>
              <a:rPr lang="en-US" sz="2800" i="1" dirty="0">
                <a:solidFill>
                  <a:srgbClr val="FFFFFF"/>
                </a:solidFill>
                <a:latin typeface="DM Sans" pitchFamily="2" charset="0"/>
                <a:ea typeface="Canva Sans Italics"/>
                <a:cs typeface="Canva Sans Italics"/>
                <a:sym typeface="Canva Sans Italics"/>
              </a:rPr>
              <a:t>Cumulative Impact:</a:t>
            </a:r>
            <a:r>
              <a:rPr lang="en-US" sz="2800" dirty="0">
                <a:solidFill>
                  <a:srgbClr val="FFFFFF"/>
                </a:solidFill>
                <a:latin typeface="DM Sans" pitchFamily="2" charset="0"/>
                <a:ea typeface="Canva Sans"/>
                <a:cs typeface="Canva Sans"/>
                <a:sym typeface="Canva Sans"/>
              </a:rPr>
              <a:t> While individual reductions may be modest, multiple reductions layered together can significantly affect long-term revenue if not monitored.</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C3F60"/>
        </a:solidFill>
        <a:effectLst/>
      </p:bgPr>
    </p:bg>
    <p:spTree>
      <p:nvGrpSpPr>
        <p:cNvPr id="1" name=""/>
        <p:cNvGrpSpPr/>
        <p:nvPr/>
      </p:nvGrpSpPr>
      <p:grpSpPr>
        <a:xfrm>
          <a:off x="0" y="0"/>
          <a:ext cx="0" cy="0"/>
          <a:chOff x="0" y="0"/>
          <a:chExt cx="0" cy="0"/>
        </a:xfrm>
      </p:grpSpPr>
      <p:grpSp>
        <p:nvGrpSpPr>
          <p:cNvPr id="2" name="Group 2"/>
          <p:cNvGrpSpPr/>
          <p:nvPr/>
        </p:nvGrpSpPr>
        <p:grpSpPr>
          <a:xfrm>
            <a:off x="-152401" y="-470379"/>
            <a:ext cx="13809877" cy="1357958"/>
            <a:chOff x="0" y="0"/>
            <a:chExt cx="3817480" cy="812800"/>
          </a:xfrm>
        </p:grpSpPr>
        <p:sp>
          <p:nvSpPr>
            <p:cNvPr id="3" name="Freeform 3"/>
            <p:cNvSpPr/>
            <p:nvPr/>
          </p:nvSpPr>
          <p:spPr>
            <a:xfrm>
              <a:off x="0" y="0"/>
              <a:ext cx="3817480" cy="812800"/>
            </a:xfrm>
            <a:custGeom>
              <a:avLst/>
              <a:gdLst/>
              <a:ahLst/>
              <a:cxnLst/>
              <a:rect l="l" t="t" r="r" b="b"/>
              <a:pathLst>
                <a:path w="3817480" h="812800">
                  <a:moveTo>
                    <a:pt x="0" y="0"/>
                  </a:moveTo>
                  <a:lnTo>
                    <a:pt x="3817480" y="0"/>
                  </a:lnTo>
                  <a:lnTo>
                    <a:pt x="3817480" y="812800"/>
                  </a:lnTo>
                  <a:lnTo>
                    <a:pt x="0" y="812800"/>
                  </a:lnTo>
                  <a:close/>
                </a:path>
              </a:pathLst>
            </a:custGeom>
            <a:ln w="38100" cap="sq">
              <a:solidFill>
                <a:srgbClr val="F0F0F0"/>
              </a:solidFill>
              <a:prstDash val="solid"/>
              <a:miter/>
            </a:ln>
          </p:spPr>
          <p:txBody>
            <a:bodyPr/>
            <a:lstStyle/>
            <a:p>
              <a:endParaRPr lang="en-US"/>
            </a:p>
          </p:txBody>
        </p:sp>
        <p:sp>
          <p:nvSpPr>
            <p:cNvPr id="4" name="TextBox 4"/>
            <p:cNvSpPr txBox="1"/>
            <p:nvPr/>
          </p:nvSpPr>
          <p:spPr>
            <a:xfrm>
              <a:off x="0" y="-38100"/>
              <a:ext cx="3817480" cy="850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501389" y="422052"/>
            <a:ext cx="14532619" cy="1213297"/>
            <a:chOff x="0" y="0"/>
            <a:chExt cx="3827521" cy="319551"/>
          </a:xfrm>
        </p:grpSpPr>
        <p:sp>
          <p:nvSpPr>
            <p:cNvPr id="6" name="Freeform 6"/>
            <p:cNvSpPr/>
            <p:nvPr/>
          </p:nvSpPr>
          <p:spPr>
            <a:xfrm>
              <a:off x="0" y="0"/>
              <a:ext cx="3827521" cy="319551"/>
            </a:xfrm>
            <a:custGeom>
              <a:avLst/>
              <a:gdLst/>
              <a:ahLst/>
              <a:cxnLst/>
              <a:rect l="l" t="t" r="r" b="b"/>
              <a:pathLst>
                <a:path w="3827521" h="319551">
                  <a:moveTo>
                    <a:pt x="5327" y="0"/>
                  </a:moveTo>
                  <a:lnTo>
                    <a:pt x="3822194" y="0"/>
                  </a:lnTo>
                  <a:cubicBezTo>
                    <a:pt x="3825136" y="0"/>
                    <a:pt x="3827521" y="2385"/>
                    <a:pt x="3827521" y="5327"/>
                  </a:cubicBezTo>
                  <a:lnTo>
                    <a:pt x="3827521" y="314224"/>
                  </a:lnTo>
                  <a:cubicBezTo>
                    <a:pt x="3827521" y="315637"/>
                    <a:pt x="3826960" y="316992"/>
                    <a:pt x="3825961" y="317991"/>
                  </a:cubicBezTo>
                  <a:cubicBezTo>
                    <a:pt x="3824961" y="318990"/>
                    <a:pt x="3823607" y="319551"/>
                    <a:pt x="3822194" y="319551"/>
                  </a:cubicBezTo>
                  <a:lnTo>
                    <a:pt x="5327" y="319551"/>
                  </a:lnTo>
                  <a:cubicBezTo>
                    <a:pt x="3914" y="319551"/>
                    <a:pt x="2559" y="318990"/>
                    <a:pt x="1560" y="317991"/>
                  </a:cubicBezTo>
                  <a:cubicBezTo>
                    <a:pt x="561" y="316992"/>
                    <a:pt x="0" y="315637"/>
                    <a:pt x="0" y="314224"/>
                  </a:cubicBezTo>
                  <a:lnTo>
                    <a:pt x="0" y="5327"/>
                  </a:lnTo>
                  <a:cubicBezTo>
                    <a:pt x="0" y="3914"/>
                    <a:pt x="561" y="2559"/>
                    <a:pt x="1560" y="1560"/>
                  </a:cubicBezTo>
                  <a:cubicBezTo>
                    <a:pt x="2559" y="561"/>
                    <a:pt x="3914" y="0"/>
                    <a:pt x="5327" y="0"/>
                  </a:cubicBezTo>
                  <a:close/>
                </a:path>
              </a:pathLst>
            </a:custGeom>
            <a:solidFill>
              <a:srgbClr val="D9D9D9"/>
            </a:solidFill>
          </p:spPr>
          <p:txBody>
            <a:bodyPr/>
            <a:lstStyle/>
            <a:p>
              <a:endParaRPr lang="en-US"/>
            </a:p>
          </p:txBody>
        </p:sp>
        <p:sp>
          <p:nvSpPr>
            <p:cNvPr id="7" name="TextBox 7"/>
            <p:cNvSpPr txBox="1"/>
            <p:nvPr/>
          </p:nvSpPr>
          <p:spPr>
            <a:xfrm>
              <a:off x="0" y="-38100"/>
              <a:ext cx="3827521" cy="357651"/>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605558" y="762000"/>
            <a:ext cx="14268755" cy="609600"/>
          </a:xfrm>
          <a:prstGeom prst="rect">
            <a:avLst/>
          </a:prstGeom>
        </p:spPr>
        <p:txBody>
          <a:bodyPr lIns="0" tIns="0" rIns="0" bIns="0" rtlCol="0" anchor="t">
            <a:spAutoFit/>
          </a:bodyPr>
          <a:lstStyle/>
          <a:p>
            <a:pPr algn="ctr">
              <a:lnSpc>
                <a:spcPts val="4500"/>
              </a:lnSpc>
            </a:pPr>
            <a:r>
              <a:rPr lang="en-US" sz="4400" b="1" dirty="0">
                <a:solidFill>
                  <a:srgbClr val="0B1320"/>
                </a:solidFill>
                <a:latin typeface="DM Sans" pitchFamily="2" charset="0"/>
                <a:ea typeface="DM Sans Bold"/>
                <a:cs typeface="DM Sans Bold"/>
                <a:sym typeface="DM Sans Bold"/>
              </a:rPr>
              <a:t>EXPEDITED PERMITTING &amp; BY-RIGHT APPROVALS</a:t>
            </a:r>
          </a:p>
        </p:txBody>
      </p:sp>
      <p:grpSp>
        <p:nvGrpSpPr>
          <p:cNvPr id="9" name="Group 9"/>
          <p:cNvGrpSpPr/>
          <p:nvPr/>
        </p:nvGrpSpPr>
        <p:grpSpPr>
          <a:xfrm>
            <a:off x="-16901" y="9016413"/>
            <a:ext cx="18321803" cy="1270587"/>
            <a:chOff x="0" y="0"/>
            <a:chExt cx="5678908" cy="393823"/>
          </a:xfrm>
        </p:grpSpPr>
        <p:sp>
          <p:nvSpPr>
            <p:cNvPr id="10" name="Freeform 10"/>
            <p:cNvSpPr/>
            <p:nvPr/>
          </p:nvSpPr>
          <p:spPr>
            <a:xfrm>
              <a:off x="0" y="0"/>
              <a:ext cx="5678908" cy="393823"/>
            </a:xfrm>
            <a:custGeom>
              <a:avLst/>
              <a:gdLst/>
              <a:ahLst/>
              <a:cxnLst/>
              <a:rect l="l" t="t" r="r" b="b"/>
              <a:pathLst>
                <a:path w="5678908" h="393823">
                  <a:moveTo>
                    <a:pt x="0" y="0"/>
                  </a:moveTo>
                  <a:lnTo>
                    <a:pt x="5678908" y="0"/>
                  </a:lnTo>
                  <a:lnTo>
                    <a:pt x="5678908" y="393823"/>
                  </a:lnTo>
                  <a:lnTo>
                    <a:pt x="0" y="393823"/>
                  </a:lnTo>
                  <a:close/>
                </a:path>
              </a:pathLst>
            </a:custGeom>
            <a:solidFill>
              <a:srgbClr val="AFC1D0">
                <a:alpha val="40000"/>
              </a:srgbClr>
            </a:solidFill>
          </p:spPr>
          <p:txBody>
            <a:bodyPr/>
            <a:lstStyle/>
            <a:p>
              <a:endParaRPr lang="en-US"/>
            </a:p>
          </p:txBody>
        </p:sp>
        <p:sp>
          <p:nvSpPr>
            <p:cNvPr id="11" name="TextBox 11"/>
            <p:cNvSpPr txBox="1"/>
            <p:nvPr/>
          </p:nvSpPr>
          <p:spPr>
            <a:xfrm>
              <a:off x="0" y="-38100"/>
              <a:ext cx="5678908" cy="431923"/>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734304" y="1966389"/>
            <a:ext cx="16524996" cy="1246495"/>
          </a:xfrm>
          <a:prstGeom prst="rect">
            <a:avLst/>
          </a:prstGeom>
        </p:spPr>
        <p:txBody>
          <a:bodyPr lIns="0" tIns="0" rIns="0" bIns="0" rtlCol="0" anchor="t">
            <a:spAutoFit/>
          </a:bodyPr>
          <a:lstStyle/>
          <a:p>
            <a:pPr algn="just"/>
            <a:r>
              <a:rPr lang="en-US" sz="2700" dirty="0">
                <a:solidFill>
                  <a:srgbClr val="FFFFFF"/>
                </a:solidFill>
                <a:latin typeface="DM Sans" pitchFamily="2" charset="0"/>
                <a:ea typeface="Canva Sans"/>
                <a:cs typeface="Canva Sans"/>
                <a:sym typeface="Canva Sans"/>
              </a:rPr>
              <a:t>Tools that shorten development review timelines and increase certainty by prioritizing project review, reducing discretionary steps, pre-clearing certain housing types or locations for streamlined approval, setting guaranteed review windows.</a:t>
            </a:r>
          </a:p>
        </p:txBody>
      </p:sp>
      <p:sp>
        <p:nvSpPr>
          <p:cNvPr id="13" name="TextBox 13"/>
          <p:cNvSpPr txBox="1"/>
          <p:nvPr/>
        </p:nvSpPr>
        <p:spPr>
          <a:xfrm>
            <a:off x="9144000" y="3435558"/>
            <a:ext cx="8305800" cy="727710"/>
          </a:xfrm>
          <a:prstGeom prst="rect">
            <a:avLst/>
          </a:prstGeom>
          <a:solidFill>
            <a:schemeClr val="bg1"/>
          </a:solidFill>
        </p:spPr>
        <p:txBody>
          <a:bodyPr wrap="square" lIns="0" tIns="0" rIns="0" bIns="0" rtlCol="0" anchor="t">
            <a:spAutoFit/>
          </a:bodyPr>
          <a:lstStyle/>
          <a:p>
            <a:pPr marL="0" lvl="0" indent="0" algn="ctr">
              <a:lnSpc>
                <a:spcPts val="2939"/>
              </a:lnSpc>
              <a:spcBef>
                <a:spcPct val="0"/>
              </a:spcBef>
            </a:pPr>
            <a:r>
              <a:rPr lang="en-US" sz="2099" u="none" strike="noStrike" dirty="0">
                <a:solidFill>
                  <a:schemeClr val="tx1">
                    <a:alpha val="90980"/>
                  </a:schemeClr>
                </a:solidFill>
                <a:latin typeface="Canva Sans"/>
                <a:ea typeface="Canva Sans"/>
                <a:cs typeface="Canva Sans"/>
                <a:sym typeface="Canva Sans"/>
              </a:rPr>
              <a:t>Expedited review = faster timeline</a:t>
            </a:r>
          </a:p>
          <a:p>
            <a:pPr marL="0" lvl="0" indent="0" algn="ctr">
              <a:lnSpc>
                <a:spcPts val="2939"/>
              </a:lnSpc>
              <a:spcBef>
                <a:spcPct val="0"/>
              </a:spcBef>
            </a:pPr>
            <a:r>
              <a:rPr lang="en-US" sz="2099" u="none" strike="noStrike" dirty="0">
                <a:solidFill>
                  <a:schemeClr val="tx1">
                    <a:alpha val="90980"/>
                  </a:schemeClr>
                </a:solidFill>
                <a:latin typeface="Canva Sans"/>
                <a:ea typeface="Canva Sans"/>
                <a:cs typeface="Canva Sans"/>
                <a:sym typeface="Canva Sans"/>
              </a:rPr>
              <a:t>By-right approval = simpler process with fewer subjective steps</a:t>
            </a:r>
          </a:p>
        </p:txBody>
      </p:sp>
      <p:sp>
        <p:nvSpPr>
          <p:cNvPr id="14" name="TextBox 14"/>
          <p:cNvSpPr txBox="1"/>
          <p:nvPr/>
        </p:nvSpPr>
        <p:spPr>
          <a:xfrm>
            <a:off x="734304" y="3665700"/>
            <a:ext cx="16216617" cy="5119543"/>
          </a:xfrm>
          <a:prstGeom prst="rect">
            <a:avLst/>
          </a:prstGeom>
        </p:spPr>
        <p:txBody>
          <a:bodyPr lIns="0" tIns="0" rIns="0" bIns="0" rtlCol="0" anchor="t">
            <a:spAutoFit/>
          </a:bodyPr>
          <a:lstStyle/>
          <a:p>
            <a:pPr algn="l">
              <a:spcBef>
                <a:spcPct val="0"/>
              </a:spcBef>
            </a:pPr>
            <a:r>
              <a:rPr lang="en-US" sz="2700" b="1" dirty="0">
                <a:solidFill>
                  <a:srgbClr val="FFFFFF"/>
                </a:solidFill>
                <a:latin typeface="DM Sans" pitchFamily="2" charset="0"/>
                <a:ea typeface="Canva Sans Bold"/>
                <a:cs typeface="Canva Sans Bold"/>
                <a:sym typeface="Canva Sans Bold"/>
              </a:rPr>
              <a:t>Options to Consider:</a:t>
            </a:r>
          </a:p>
          <a:p>
            <a:pPr algn="l">
              <a:spcBef>
                <a:spcPct val="0"/>
              </a:spcBef>
            </a:pPr>
            <a:endParaRPr lang="en-US" sz="2700" b="1" dirty="0">
              <a:solidFill>
                <a:srgbClr val="FFFFFF"/>
              </a:solidFill>
              <a:latin typeface="DM Sans" pitchFamily="2" charset="0"/>
              <a:ea typeface="Canva Sans Bold"/>
              <a:cs typeface="Canva Sans Bold"/>
              <a:sym typeface="Canva Sans Bold"/>
            </a:endParaRPr>
          </a:p>
          <a:p>
            <a:pPr algn="l">
              <a:spcBef>
                <a:spcPct val="0"/>
              </a:spcBef>
            </a:pPr>
            <a:r>
              <a:rPr lang="en-US" sz="2700" u="sng" dirty="0">
                <a:solidFill>
                  <a:srgbClr val="FFFFFF"/>
                </a:solidFill>
                <a:latin typeface="DM Sans" pitchFamily="2" charset="0"/>
                <a:ea typeface="Canva Sans"/>
                <a:cs typeface="Canva Sans"/>
                <a:sym typeface="Canva Sans"/>
              </a:rPr>
              <a:t>Expedited Review</a:t>
            </a:r>
          </a:p>
          <a:p>
            <a:pPr marL="582930" lvl="1" indent="-291465" algn="l">
              <a:spcBef>
                <a:spcPct val="0"/>
              </a:spcBef>
              <a:buFont typeface="Arial"/>
              <a:buChar char="•"/>
            </a:pPr>
            <a:r>
              <a:rPr lang="en-US" sz="2700" dirty="0">
                <a:solidFill>
                  <a:srgbClr val="FFFFFF"/>
                </a:solidFill>
                <a:latin typeface="DM Sans" pitchFamily="2" charset="0"/>
                <a:ea typeface="Canva Sans"/>
                <a:cs typeface="Canva Sans"/>
                <a:sym typeface="Canva Sans"/>
              </a:rPr>
              <a:t>Priority processing for income-restricted or missing-middle housing</a:t>
            </a:r>
          </a:p>
          <a:p>
            <a:pPr marL="582930" lvl="1" indent="-291465" algn="l">
              <a:spcBef>
                <a:spcPct val="0"/>
              </a:spcBef>
              <a:buFont typeface="Arial"/>
              <a:buChar char="•"/>
            </a:pPr>
            <a:r>
              <a:rPr lang="en-US" sz="2700" dirty="0">
                <a:solidFill>
                  <a:srgbClr val="FFFFFF"/>
                </a:solidFill>
                <a:latin typeface="DM Sans" pitchFamily="2" charset="0"/>
                <a:ea typeface="Canva Sans"/>
                <a:cs typeface="Canva Sans"/>
                <a:sym typeface="Canva Sans"/>
              </a:rPr>
              <a:t>Guaranteed land use review in no more than 45 days</a:t>
            </a:r>
          </a:p>
          <a:p>
            <a:pPr marL="582930" lvl="1" indent="-291465" algn="l">
              <a:spcBef>
                <a:spcPct val="0"/>
              </a:spcBef>
              <a:buFont typeface="Arial"/>
              <a:buChar char="•"/>
            </a:pPr>
            <a:r>
              <a:rPr lang="en-US" sz="2700" dirty="0">
                <a:solidFill>
                  <a:srgbClr val="FFFFFF"/>
                </a:solidFill>
                <a:latin typeface="DM Sans" pitchFamily="2" charset="0"/>
                <a:ea typeface="Canva Sans"/>
                <a:cs typeface="Canva Sans"/>
                <a:sym typeface="Canva Sans"/>
              </a:rPr>
              <a:t>Guaranteed building permit review for qualifying projects</a:t>
            </a:r>
          </a:p>
          <a:p>
            <a:pPr marL="582930" lvl="1" indent="-291465" algn="l">
              <a:spcBef>
                <a:spcPct val="0"/>
              </a:spcBef>
              <a:buFont typeface="Arial"/>
              <a:buChar char="•"/>
            </a:pPr>
            <a:r>
              <a:rPr lang="en-US" sz="2700" dirty="0">
                <a:solidFill>
                  <a:srgbClr val="FFFFFF"/>
                </a:solidFill>
                <a:latin typeface="DM Sans" pitchFamily="2" charset="0"/>
                <a:ea typeface="Canva Sans"/>
                <a:cs typeface="Canva Sans"/>
                <a:sym typeface="Canva Sans"/>
              </a:rPr>
              <a:t>Concurrent review for land use + engineering</a:t>
            </a:r>
          </a:p>
          <a:p>
            <a:pPr algn="l">
              <a:spcBef>
                <a:spcPct val="0"/>
              </a:spcBef>
            </a:pPr>
            <a:endParaRPr lang="en-US" sz="2700" dirty="0">
              <a:solidFill>
                <a:srgbClr val="FFFFFF"/>
              </a:solidFill>
              <a:latin typeface="DM Sans" pitchFamily="2" charset="0"/>
              <a:ea typeface="Canva Sans"/>
              <a:cs typeface="Canva Sans"/>
              <a:sym typeface="Canva Sans"/>
            </a:endParaRPr>
          </a:p>
          <a:p>
            <a:pPr algn="l">
              <a:spcBef>
                <a:spcPct val="0"/>
              </a:spcBef>
            </a:pPr>
            <a:r>
              <a:rPr lang="en-US" sz="2700" u="sng" dirty="0">
                <a:solidFill>
                  <a:srgbClr val="FFFFFF"/>
                </a:solidFill>
                <a:latin typeface="DM Sans" pitchFamily="2" charset="0"/>
                <a:ea typeface="Canva Sans"/>
                <a:cs typeface="Canva Sans"/>
                <a:sym typeface="Canva Sans"/>
              </a:rPr>
              <a:t>By-Right Approvals</a:t>
            </a:r>
          </a:p>
          <a:p>
            <a:pPr marL="582930" lvl="1" indent="-291465" algn="l">
              <a:spcBef>
                <a:spcPct val="0"/>
              </a:spcBef>
              <a:buFont typeface="Arial"/>
              <a:buChar char="•"/>
            </a:pPr>
            <a:r>
              <a:rPr lang="en-US" sz="2700" dirty="0">
                <a:solidFill>
                  <a:srgbClr val="FFFFFF"/>
                </a:solidFill>
                <a:latin typeface="DM Sans" pitchFamily="2" charset="0"/>
                <a:ea typeface="Canva Sans"/>
                <a:cs typeface="Canva Sans"/>
                <a:sym typeface="Canva Sans"/>
              </a:rPr>
              <a:t>Cottage clusters, multiplexes, and townhomes as by-right where zoning supports them</a:t>
            </a:r>
          </a:p>
          <a:p>
            <a:pPr marL="582930" lvl="1" indent="-291465" algn="l">
              <a:spcBef>
                <a:spcPct val="0"/>
              </a:spcBef>
              <a:buFont typeface="Arial"/>
              <a:buChar char="•"/>
            </a:pPr>
            <a:r>
              <a:rPr lang="en-US" sz="2700" dirty="0">
                <a:solidFill>
                  <a:srgbClr val="FFFFFF"/>
                </a:solidFill>
                <a:latin typeface="DM Sans" pitchFamily="2" charset="0"/>
                <a:ea typeface="Canva Sans"/>
                <a:cs typeface="Canva Sans"/>
                <a:sym typeface="Canva Sans"/>
              </a:rPr>
              <a:t>By-right multifamily in C-1/C-2/C-3 with objective standards</a:t>
            </a:r>
          </a:p>
          <a:p>
            <a:pPr marL="582930" lvl="1" indent="-291465" algn="l">
              <a:spcBef>
                <a:spcPct val="0"/>
              </a:spcBef>
              <a:buFont typeface="Arial"/>
              <a:buChar char="•"/>
            </a:pPr>
            <a:r>
              <a:rPr lang="en-US" sz="2700" dirty="0">
                <a:solidFill>
                  <a:srgbClr val="FFFFFF"/>
                </a:solidFill>
                <a:latin typeface="DM Sans" pitchFamily="2" charset="0"/>
                <a:ea typeface="Canva Sans"/>
                <a:cs typeface="Canva Sans"/>
                <a:sym typeface="Canva Sans"/>
              </a:rPr>
              <a:t>Pre-approved infill plans to shorten design review</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C3F60"/>
        </a:solidFill>
        <a:effectLst/>
      </p:bgPr>
    </p:bg>
    <p:spTree>
      <p:nvGrpSpPr>
        <p:cNvPr id="1" name=""/>
        <p:cNvGrpSpPr/>
        <p:nvPr/>
      </p:nvGrpSpPr>
      <p:grpSpPr>
        <a:xfrm>
          <a:off x="0" y="0"/>
          <a:ext cx="0" cy="0"/>
          <a:chOff x="0" y="0"/>
          <a:chExt cx="0" cy="0"/>
        </a:xfrm>
      </p:grpSpPr>
      <p:sp>
        <p:nvSpPr>
          <p:cNvPr id="2" name="Freeform 2"/>
          <p:cNvSpPr/>
          <p:nvPr/>
        </p:nvSpPr>
        <p:spPr>
          <a:xfrm>
            <a:off x="-33803" y="9016413"/>
            <a:ext cx="3698338" cy="3698338"/>
          </a:xfrm>
          <a:custGeom>
            <a:avLst/>
            <a:gdLst/>
            <a:ahLst/>
            <a:cxnLst/>
            <a:rect l="l" t="t" r="r" b="b"/>
            <a:pathLst>
              <a:path w="3698338" h="3698338">
                <a:moveTo>
                  <a:pt x="0" y="0"/>
                </a:moveTo>
                <a:lnTo>
                  <a:pt x="3698338" y="0"/>
                </a:lnTo>
                <a:lnTo>
                  <a:pt x="3698338"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3664535" y="9016413"/>
            <a:ext cx="3698338" cy="3698338"/>
          </a:xfrm>
          <a:custGeom>
            <a:avLst/>
            <a:gdLst/>
            <a:ahLst/>
            <a:cxnLst/>
            <a:rect l="l" t="t" r="r" b="b"/>
            <a:pathLst>
              <a:path w="3698338" h="3698338">
                <a:moveTo>
                  <a:pt x="0" y="0"/>
                </a:moveTo>
                <a:lnTo>
                  <a:pt x="3698337" y="0"/>
                </a:lnTo>
                <a:lnTo>
                  <a:pt x="3698337"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4" name="Freeform 4"/>
          <p:cNvSpPr/>
          <p:nvPr/>
        </p:nvSpPr>
        <p:spPr>
          <a:xfrm>
            <a:off x="7362872" y="9016413"/>
            <a:ext cx="3698338" cy="3698338"/>
          </a:xfrm>
          <a:custGeom>
            <a:avLst/>
            <a:gdLst/>
            <a:ahLst/>
            <a:cxnLst/>
            <a:rect l="l" t="t" r="r" b="b"/>
            <a:pathLst>
              <a:path w="3698338" h="3698338">
                <a:moveTo>
                  <a:pt x="0" y="0"/>
                </a:moveTo>
                <a:lnTo>
                  <a:pt x="3698338" y="0"/>
                </a:lnTo>
                <a:lnTo>
                  <a:pt x="3698338"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5" name="Freeform 5"/>
          <p:cNvSpPr/>
          <p:nvPr/>
        </p:nvSpPr>
        <p:spPr>
          <a:xfrm>
            <a:off x="11061210" y="9016413"/>
            <a:ext cx="3698338" cy="3698338"/>
          </a:xfrm>
          <a:custGeom>
            <a:avLst/>
            <a:gdLst/>
            <a:ahLst/>
            <a:cxnLst/>
            <a:rect l="l" t="t" r="r" b="b"/>
            <a:pathLst>
              <a:path w="3698338" h="3698338">
                <a:moveTo>
                  <a:pt x="0" y="0"/>
                </a:moveTo>
                <a:lnTo>
                  <a:pt x="3698338" y="0"/>
                </a:lnTo>
                <a:lnTo>
                  <a:pt x="3698338"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6" name="Freeform 6"/>
          <p:cNvSpPr/>
          <p:nvPr/>
        </p:nvSpPr>
        <p:spPr>
          <a:xfrm>
            <a:off x="14759548" y="9016413"/>
            <a:ext cx="3698338" cy="3698338"/>
          </a:xfrm>
          <a:custGeom>
            <a:avLst/>
            <a:gdLst/>
            <a:ahLst/>
            <a:cxnLst/>
            <a:rect l="l" t="t" r="r" b="b"/>
            <a:pathLst>
              <a:path w="3698338" h="3698338">
                <a:moveTo>
                  <a:pt x="0" y="0"/>
                </a:moveTo>
                <a:lnTo>
                  <a:pt x="3698337" y="0"/>
                </a:lnTo>
                <a:lnTo>
                  <a:pt x="3698337"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grpSp>
        <p:nvGrpSpPr>
          <p:cNvPr id="7" name="Group 7"/>
          <p:cNvGrpSpPr/>
          <p:nvPr/>
        </p:nvGrpSpPr>
        <p:grpSpPr>
          <a:xfrm>
            <a:off x="-381001" y="-220481"/>
            <a:ext cx="14038477" cy="1108059"/>
            <a:chOff x="0" y="0"/>
            <a:chExt cx="3817480" cy="812800"/>
          </a:xfrm>
        </p:grpSpPr>
        <p:sp>
          <p:nvSpPr>
            <p:cNvPr id="8" name="Freeform 8"/>
            <p:cNvSpPr/>
            <p:nvPr/>
          </p:nvSpPr>
          <p:spPr>
            <a:xfrm>
              <a:off x="0" y="0"/>
              <a:ext cx="3817480" cy="812800"/>
            </a:xfrm>
            <a:custGeom>
              <a:avLst/>
              <a:gdLst/>
              <a:ahLst/>
              <a:cxnLst/>
              <a:rect l="l" t="t" r="r" b="b"/>
              <a:pathLst>
                <a:path w="3817480" h="812800">
                  <a:moveTo>
                    <a:pt x="0" y="0"/>
                  </a:moveTo>
                  <a:lnTo>
                    <a:pt x="3817480" y="0"/>
                  </a:lnTo>
                  <a:lnTo>
                    <a:pt x="3817480" y="812800"/>
                  </a:lnTo>
                  <a:lnTo>
                    <a:pt x="0" y="812800"/>
                  </a:lnTo>
                  <a:close/>
                </a:path>
              </a:pathLst>
            </a:custGeom>
            <a:ln w="38100" cap="sq">
              <a:solidFill>
                <a:srgbClr val="F0F0F0"/>
              </a:solidFill>
              <a:prstDash val="solid"/>
              <a:miter/>
            </a:ln>
          </p:spPr>
          <p:txBody>
            <a:bodyPr/>
            <a:lstStyle/>
            <a:p>
              <a:endParaRPr lang="en-US"/>
            </a:p>
          </p:txBody>
        </p:sp>
        <p:sp>
          <p:nvSpPr>
            <p:cNvPr id="9" name="TextBox 9"/>
            <p:cNvSpPr txBox="1"/>
            <p:nvPr/>
          </p:nvSpPr>
          <p:spPr>
            <a:xfrm>
              <a:off x="0" y="-38100"/>
              <a:ext cx="3817480" cy="8509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501389" y="422052"/>
            <a:ext cx="14532619" cy="1213297"/>
            <a:chOff x="0" y="0"/>
            <a:chExt cx="3827521" cy="319551"/>
          </a:xfrm>
        </p:grpSpPr>
        <p:sp>
          <p:nvSpPr>
            <p:cNvPr id="11" name="Freeform 11"/>
            <p:cNvSpPr/>
            <p:nvPr/>
          </p:nvSpPr>
          <p:spPr>
            <a:xfrm>
              <a:off x="0" y="0"/>
              <a:ext cx="3827521" cy="319551"/>
            </a:xfrm>
            <a:custGeom>
              <a:avLst/>
              <a:gdLst/>
              <a:ahLst/>
              <a:cxnLst/>
              <a:rect l="l" t="t" r="r" b="b"/>
              <a:pathLst>
                <a:path w="3827521" h="319551">
                  <a:moveTo>
                    <a:pt x="5327" y="0"/>
                  </a:moveTo>
                  <a:lnTo>
                    <a:pt x="3822194" y="0"/>
                  </a:lnTo>
                  <a:cubicBezTo>
                    <a:pt x="3825136" y="0"/>
                    <a:pt x="3827521" y="2385"/>
                    <a:pt x="3827521" y="5327"/>
                  </a:cubicBezTo>
                  <a:lnTo>
                    <a:pt x="3827521" y="314224"/>
                  </a:lnTo>
                  <a:cubicBezTo>
                    <a:pt x="3827521" y="315637"/>
                    <a:pt x="3826960" y="316992"/>
                    <a:pt x="3825961" y="317991"/>
                  </a:cubicBezTo>
                  <a:cubicBezTo>
                    <a:pt x="3824961" y="318990"/>
                    <a:pt x="3823607" y="319551"/>
                    <a:pt x="3822194" y="319551"/>
                  </a:cubicBezTo>
                  <a:lnTo>
                    <a:pt x="5327" y="319551"/>
                  </a:lnTo>
                  <a:cubicBezTo>
                    <a:pt x="3914" y="319551"/>
                    <a:pt x="2559" y="318990"/>
                    <a:pt x="1560" y="317991"/>
                  </a:cubicBezTo>
                  <a:cubicBezTo>
                    <a:pt x="561" y="316992"/>
                    <a:pt x="0" y="315637"/>
                    <a:pt x="0" y="314224"/>
                  </a:cubicBezTo>
                  <a:lnTo>
                    <a:pt x="0" y="5327"/>
                  </a:lnTo>
                  <a:cubicBezTo>
                    <a:pt x="0" y="3914"/>
                    <a:pt x="561" y="2559"/>
                    <a:pt x="1560" y="1560"/>
                  </a:cubicBezTo>
                  <a:cubicBezTo>
                    <a:pt x="2559" y="561"/>
                    <a:pt x="3914" y="0"/>
                    <a:pt x="5327" y="0"/>
                  </a:cubicBezTo>
                  <a:close/>
                </a:path>
              </a:pathLst>
            </a:custGeom>
            <a:solidFill>
              <a:srgbClr val="D9D9D9"/>
            </a:solidFill>
          </p:spPr>
          <p:txBody>
            <a:bodyPr/>
            <a:lstStyle/>
            <a:p>
              <a:endParaRPr lang="en-US"/>
            </a:p>
          </p:txBody>
        </p:sp>
        <p:sp>
          <p:nvSpPr>
            <p:cNvPr id="12" name="TextBox 12"/>
            <p:cNvSpPr txBox="1"/>
            <p:nvPr/>
          </p:nvSpPr>
          <p:spPr>
            <a:xfrm>
              <a:off x="0" y="-38100"/>
              <a:ext cx="3827521" cy="357651"/>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605558" y="762000"/>
            <a:ext cx="14268755" cy="609600"/>
          </a:xfrm>
          <a:prstGeom prst="rect">
            <a:avLst/>
          </a:prstGeom>
        </p:spPr>
        <p:txBody>
          <a:bodyPr lIns="0" tIns="0" rIns="0" bIns="0" rtlCol="0" anchor="t">
            <a:spAutoFit/>
          </a:bodyPr>
          <a:lstStyle/>
          <a:p>
            <a:pPr algn="ctr">
              <a:lnSpc>
                <a:spcPts val="4500"/>
              </a:lnSpc>
            </a:pPr>
            <a:r>
              <a:rPr lang="en-US" sz="4400" b="1" dirty="0">
                <a:solidFill>
                  <a:srgbClr val="0B1320"/>
                </a:solidFill>
                <a:latin typeface="DM Sans" pitchFamily="2" charset="0"/>
                <a:ea typeface="DM Sans Bold"/>
                <a:cs typeface="DM Sans Bold"/>
                <a:sym typeface="DM Sans Bold"/>
              </a:rPr>
              <a:t>EXPEDITED PERMITTING &amp; BY-RIGHT APPROVALS</a:t>
            </a:r>
          </a:p>
        </p:txBody>
      </p:sp>
      <p:grpSp>
        <p:nvGrpSpPr>
          <p:cNvPr id="14" name="Group 14"/>
          <p:cNvGrpSpPr/>
          <p:nvPr/>
        </p:nvGrpSpPr>
        <p:grpSpPr>
          <a:xfrm>
            <a:off x="-33803" y="9016413"/>
            <a:ext cx="18321803" cy="1270587"/>
            <a:chOff x="0" y="0"/>
            <a:chExt cx="5678908" cy="393823"/>
          </a:xfrm>
        </p:grpSpPr>
        <p:sp>
          <p:nvSpPr>
            <p:cNvPr id="15" name="Freeform 15"/>
            <p:cNvSpPr/>
            <p:nvPr/>
          </p:nvSpPr>
          <p:spPr>
            <a:xfrm>
              <a:off x="0" y="0"/>
              <a:ext cx="5678908" cy="393823"/>
            </a:xfrm>
            <a:custGeom>
              <a:avLst/>
              <a:gdLst/>
              <a:ahLst/>
              <a:cxnLst/>
              <a:rect l="l" t="t" r="r" b="b"/>
              <a:pathLst>
                <a:path w="5678908" h="393823">
                  <a:moveTo>
                    <a:pt x="0" y="0"/>
                  </a:moveTo>
                  <a:lnTo>
                    <a:pt x="5678908" y="0"/>
                  </a:lnTo>
                  <a:lnTo>
                    <a:pt x="5678908" y="393823"/>
                  </a:lnTo>
                  <a:lnTo>
                    <a:pt x="0" y="393823"/>
                  </a:lnTo>
                  <a:close/>
                </a:path>
              </a:pathLst>
            </a:custGeom>
            <a:solidFill>
              <a:srgbClr val="AFC1D0">
                <a:alpha val="40000"/>
              </a:srgbClr>
            </a:solidFill>
          </p:spPr>
          <p:txBody>
            <a:bodyPr/>
            <a:lstStyle/>
            <a:p>
              <a:endParaRPr lang="en-US"/>
            </a:p>
          </p:txBody>
        </p:sp>
        <p:sp>
          <p:nvSpPr>
            <p:cNvPr id="16" name="TextBox 16"/>
            <p:cNvSpPr txBox="1"/>
            <p:nvPr/>
          </p:nvSpPr>
          <p:spPr>
            <a:xfrm>
              <a:off x="0" y="-38100"/>
              <a:ext cx="5678908" cy="431923"/>
            </a:xfrm>
            <a:prstGeom prst="rect">
              <a:avLst/>
            </a:prstGeom>
          </p:spPr>
          <p:txBody>
            <a:bodyPr lIns="50800" tIns="50800" rIns="50800" bIns="50800" rtlCol="0" anchor="ctr"/>
            <a:lstStyle/>
            <a:p>
              <a:pPr algn="ctr">
                <a:lnSpc>
                  <a:spcPts val="2659"/>
                </a:lnSpc>
              </a:pPr>
              <a:endParaRPr/>
            </a:p>
          </p:txBody>
        </p:sp>
      </p:grpSp>
      <p:graphicFrame>
        <p:nvGraphicFramePr>
          <p:cNvPr id="17" name="Table 17"/>
          <p:cNvGraphicFramePr>
            <a:graphicFrameLocks noGrp="1"/>
          </p:cNvGraphicFramePr>
          <p:nvPr>
            <p:extLst>
              <p:ext uri="{D42A27DB-BD31-4B8C-83A1-F6EECF244321}">
                <p14:modId xmlns:p14="http://schemas.microsoft.com/office/powerpoint/2010/main" val="3265661242"/>
              </p:ext>
            </p:extLst>
          </p:nvPr>
        </p:nvGraphicFramePr>
        <p:xfrm>
          <a:off x="605558" y="2277881"/>
          <a:ext cx="16977282" cy="5059680"/>
        </p:xfrm>
        <a:graphic>
          <a:graphicData uri="http://schemas.openxmlformats.org/drawingml/2006/table">
            <a:tbl>
              <a:tblPr/>
              <a:tblGrid>
                <a:gridCol w="5396441">
                  <a:extLst>
                    <a:ext uri="{9D8B030D-6E8A-4147-A177-3AD203B41FA5}">
                      <a16:colId xmlns:a16="http://schemas.microsoft.com/office/drawing/2014/main" val="20000"/>
                    </a:ext>
                  </a:extLst>
                </a:gridCol>
                <a:gridCol w="11580841">
                  <a:extLst>
                    <a:ext uri="{9D8B030D-6E8A-4147-A177-3AD203B41FA5}">
                      <a16:colId xmlns:a16="http://schemas.microsoft.com/office/drawing/2014/main" val="20001"/>
                    </a:ext>
                  </a:extLst>
                </a:gridCol>
              </a:tblGrid>
              <a:tr h="0">
                <a:tc>
                  <a:txBody>
                    <a:bodyPr/>
                    <a:lstStyle/>
                    <a:p>
                      <a:pPr algn="l">
                        <a:lnSpc>
                          <a:spcPct val="100000"/>
                        </a:lnSpc>
                        <a:defRPr/>
                      </a:pPr>
                      <a:r>
                        <a:rPr lang="en-US" sz="2600" b="1">
                          <a:solidFill>
                            <a:srgbClr val="FFFFFF"/>
                          </a:solidFill>
                          <a:latin typeface="DM Sans" pitchFamily="2" charset="0"/>
                          <a:ea typeface="Canva Sans Bold"/>
                          <a:cs typeface="Canva Sans Bold"/>
                          <a:sym typeface="Canva Sans Bold"/>
                        </a:rPr>
                        <a:t>What This Does</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ct val="100000"/>
                        </a:lnSpc>
                        <a:defRPr/>
                      </a:pPr>
                      <a:r>
                        <a:rPr lang="en-US" sz="2600">
                          <a:solidFill>
                            <a:srgbClr val="FFFFFF"/>
                          </a:solidFill>
                          <a:latin typeface="DM Sans" pitchFamily="2" charset="0"/>
                          <a:ea typeface="Canva Sans"/>
                          <a:cs typeface="Canva Sans"/>
                          <a:sym typeface="Canva Sans"/>
                        </a:rPr>
                        <a:t>Shortens review timelines, provides clear rules so housing can be approved faster</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gn="l">
                        <a:lnSpc>
                          <a:spcPct val="100000"/>
                        </a:lnSpc>
                        <a:defRPr/>
                      </a:pPr>
                      <a:r>
                        <a:rPr lang="en-US" sz="2600" b="1">
                          <a:solidFill>
                            <a:srgbClr val="FFFFFF"/>
                          </a:solidFill>
                          <a:latin typeface="DM Sans" pitchFamily="2" charset="0"/>
                          <a:ea typeface="Canva Sans Bold"/>
                          <a:cs typeface="Canva Sans Bold"/>
                          <a:sym typeface="Canva Sans Bold"/>
                        </a:rPr>
                        <a:t>Who It Helps</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ct val="100000"/>
                        </a:lnSpc>
                        <a:defRPr/>
                      </a:pPr>
                      <a:r>
                        <a:rPr lang="en-US" sz="2600">
                          <a:solidFill>
                            <a:srgbClr val="FFFFFF"/>
                          </a:solidFill>
                          <a:latin typeface="DM Sans" pitchFamily="2" charset="0"/>
                          <a:ea typeface="Canva Sans"/>
                          <a:cs typeface="Canva Sans"/>
                          <a:sym typeface="Canva Sans"/>
                        </a:rPr>
                        <a:t>All households</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l">
                        <a:lnSpc>
                          <a:spcPct val="100000"/>
                        </a:lnSpc>
                        <a:defRPr/>
                      </a:pPr>
                      <a:r>
                        <a:rPr lang="en-US" sz="2600" b="1">
                          <a:solidFill>
                            <a:srgbClr val="FFFFFF"/>
                          </a:solidFill>
                          <a:latin typeface="DM Sans" pitchFamily="2" charset="0"/>
                          <a:ea typeface="Canva Sans Bold"/>
                          <a:cs typeface="Canva Sans Bold"/>
                          <a:sym typeface="Canva Sans Bold"/>
                        </a:rPr>
                        <a:t>Housing Types Encouraged  </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ct val="100000"/>
                        </a:lnSpc>
                        <a:defRPr/>
                      </a:pPr>
                      <a:r>
                        <a:rPr lang="en-US" sz="2600">
                          <a:solidFill>
                            <a:srgbClr val="FFFFFF"/>
                          </a:solidFill>
                          <a:latin typeface="DM Sans" pitchFamily="2" charset="0"/>
                          <a:ea typeface="Canva Sans"/>
                          <a:cs typeface="Canva Sans"/>
                          <a:sym typeface="Canva Sans"/>
                        </a:rPr>
                        <a:t>Small and mid-scale projects</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gn="l">
                        <a:lnSpc>
                          <a:spcPct val="100000"/>
                        </a:lnSpc>
                        <a:defRPr/>
                      </a:pPr>
                      <a:r>
                        <a:rPr lang="en-US" sz="2600" b="1">
                          <a:solidFill>
                            <a:srgbClr val="FFFFFF"/>
                          </a:solidFill>
                          <a:latin typeface="DM Sans" pitchFamily="2" charset="0"/>
                          <a:ea typeface="Canva Sans Bold"/>
                          <a:cs typeface="Canva Sans Bold"/>
                          <a:sym typeface="Canva Sans Bold"/>
                        </a:rPr>
                        <a:t>Where It Makes Sense</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ct val="100000"/>
                        </a:lnSpc>
                        <a:defRPr/>
                      </a:pPr>
                      <a:r>
                        <a:rPr lang="en-US" sz="2600">
                          <a:solidFill>
                            <a:srgbClr val="FFFFFF"/>
                          </a:solidFill>
                          <a:latin typeface="DM Sans" pitchFamily="2" charset="0"/>
                          <a:ea typeface="Canva Sans"/>
                          <a:cs typeface="Canva Sans"/>
                          <a:sym typeface="Canva Sans"/>
                        </a:rPr>
                        <a:t>Citywide</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gn="l">
                        <a:lnSpc>
                          <a:spcPct val="100000"/>
                        </a:lnSpc>
                        <a:defRPr/>
                      </a:pPr>
                      <a:r>
                        <a:rPr lang="en-US" sz="2600" b="1">
                          <a:solidFill>
                            <a:srgbClr val="FFFFFF"/>
                          </a:solidFill>
                          <a:latin typeface="DM Sans" pitchFamily="2" charset="0"/>
                          <a:ea typeface="Canva Sans Bold"/>
                          <a:cs typeface="Canva Sans Bold"/>
                          <a:sym typeface="Canva Sans Bold"/>
                        </a:rPr>
                        <a:t>Implementation Timeframe</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ct val="100000"/>
                        </a:lnSpc>
                        <a:defRPr/>
                      </a:pPr>
                      <a:r>
                        <a:rPr lang="en-US" sz="2600">
                          <a:solidFill>
                            <a:srgbClr val="FFFFFF"/>
                          </a:solidFill>
                          <a:latin typeface="DM Sans" pitchFamily="2" charset="0"/>
                          <a:ea typeface="Canva Sans"/>
                          <a:cs typeface="Canva Sans"/>
                          <a:sym typeface="Canva Sans"/>
                        </a:rPr>
                        <a:t>Mid - 2027</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algn="l">
                        <a:lnSpc>
                          <a:spcPct val="100000"/>
                        </a:lnSpc>
                        <a:defRPr/>
                      </a:pPr>
                      <a:r>
                        <a:rPr lang="en-US" sz="2600" b="1">
                          <a:solidFill>
                            <a:srgbClr val="FFFFFF"/>
                          </a:solidFill>
                          <a:latin typeface="DM Sans" pitchFamily="2" charset="0"/>
                          <a:ea typeface="Canva Sans Bold"/>
                          <a:cs typeface="Canva Sans Bold"/>
                          <a:sym typeface="Canva Sans Bold"/>
                        </a:rPr>
                        <a:t>Staff Effort</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ct val="100000"/>
                        </a:lnSpc>
                        <a:defRPr/>
                      </a:pPr>
                      <a:r>
                        <a:rPr lang="en-US" sz="2600" dirty="0">
                          <a:solidFill>
                            <a:srgbClr val="FFFFFF"/>
                          </a:solidFill>
                          <a:latin typeface="DM Sans" pitchFamily="2" charset="0"/>
                          <a:ea typeface="Canva Sans"/>
                          <a:cs typeface="Canva Sans"/>
                          <a:sym typeface="Canva Sans"/>
                        </a:rPr>
                        <a:t>High</a:t>
                      </a:r>
                      <a:endParaRPr lang="en-US" sz="1100" dirty="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C3F60"/>
        </a:solidFill>
        <a:effectLst/>
      </p:bgPr>
    </p:bg>
    <p:spTree>
      <p:nvGrpSpPr>
        <p:cNvPr id="1" name=""/>
        <p:cNvGrpSpPr/>
        <p:nvPr/>
      </p:nvGrpSpPr>
      <p:grpSpPr>
        <a:xfrm>
          <a:off x="0" y="0"/>
          <a:ext cx="0" cy="0"/>
          <a:chOff x="0" y="0"/>
          <a:chExt cx="0" cy="0"/>
        </a:xfrm>
      </p:grpSpPr>
      <p:grpSp>
        <p:nvGrpSpPr>
          <p:cNvPr id="2" name="Group 2"/>
          <p:cNvGrpSpPr/>
          <p:nvPr/>
        </p:nvGrpSpPr>
        <p:grpSpPr>
          <a:xfrm>
            <a:off x="-228601" y="-126157"/>
            <a:ext cx="13886077" cy="1013736"/>
            <a:chOff x="0" y="0"/>
            <a:chExt cx="3817480" cy="812800"/>
          </a:xfrm>
        </p:grpSpPr>
        <p:sp>
          <p:nvSpPr>
            <p:cNvPr id="3" name="Freeform 3"/>
            <p:cNvSpPr/>
            <p:nvPr/>
          </p:nvSpPr>
          <p:spPr>
            <a:xfrm>
              <a:off x="0" y="0"/>
              <a:ext cx="3817480" cy="812800"/>
            </a:xfrm>
            <a:custGeom>
              <a:avLst/>
              <a:gdLst/>
              <a:ahLst/>
              <a:cxnLst/>
              <a:rect l="l" t="t" r="r" b="b"/>
              <a:pathLst>
                <a:path w="3817480" h="812800">
                  <a:moveTo>
                    <a:pt x="0" y="0"/>
                  </a:moveTo>
                  <a:lnTo>
                    <a:pt x="3817480" y="0"/>
                  </a:lnTo>
                  <a:lnTo>
                    <a:pt x="3817480" y="812800"/>
                  </a:lnTo>
                  <a:lnTo>
                    <a:pt x="0" y="812800"/>
                  </a:lnTo>
                  <a:close/>
                </a:path>
              </a:pathLst>
            </a:custGeom>
            <a:ln w="38100" cap="sq">
              <a:solidFill>
                <a:srgbClr val="F0F0F0"/>
              </a:solidFill>
              <a:prstDash val="solid"/>
              <a:miter/>
            </a:ln>
          </p:spPr>
          <p:txBody>
            <a:bodyPr/>
            <a:lstStyle/>
            <a:p>
              <a:endParaRPr lang="en-US"/>
            </a:p>
          </p:txBody>
        </p:sp>
        <p:sp>
          <p:nvSpPr>
            <p:cNvPr id="4" name="TextBox 4"/>
            <p:cNvSpPr txBox="1"/>
            <p:nvPr/>
          </p:nvSpPr>
          <p:spPr>
            <a:xfrm>
              <a:off x="0" y="-38100"/>
              <a:ext cx="3817480" cy="850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687736" y="601431"/>
            <a:ext cx="14138871" cy="1213297"/>
            <a:chOff x="0" y="0"/>
            <a:chExt cx="3723818" cy="319551"/>
          </a:xfrm>
        </p:grpSpPr>
        <p:sp>
          <p:nvSpPr>
            <p:cNvPr id="6" name="Freeform 6"/>
            <p:cNvSpPr/>
            <p:nvPr/>
          </p:nvSpPr>
          <p:spPr>
            <a:xfrm>
              <a:off x="0" y="0"/>
              <a:ext cx="3723818" cy="319551"/>
            </a:xfrm>
            <a:custGeom>
              <a:avLst/>
              <a:gdLst/>
              <a:ahLst/>
              <a:cxnLst/>
              <a:rect l="l" t="t" r="r" b="b"/>
              <a:pathLst>
                <a:path w="3723818" h="319551">
                  <a:moveTo>
                    <a:pt x="5476" y="0"/>
                  </a:moveTo>
                  <a:lnTo>
                    <a:pt x="3718342" y="0"/>
                  </a:lnTo>
                  <a:cubicBezTo>
                    <a:pt x="3719795" y="0"/>
                    <a:pt x="3721188" y="577"/>
                    <a:pt x="3722214" y="1604"/>
                  </a:cubicBezTo>
                  <a:cubicBezTo>
                    <a:pt x="3723241" y="2631"/>
                    <a:pt x="3723818" y="4023"/>
                    <a:pt x="3723818" y="5476"/>
                  </a:cubicBezTo>
                  <a:lnTo>
                    <a:pt x="3723818" y="314076"/>
                  </a:lnTo>
                  <a:cubicBezTo>
                    <a:pt x="3723818" y="315528"/>
                    <a:pt x="3723241" y="316921"/>
                    <a:pt x="3722214" y="317948"/>
                  </a:cubicBezTo>
                  <a:cubicBezTo>
                    <a:pt x="3721188" y="318974"/>
                    <a:pt x="3719795" y="319551"/>
                    <a:pt x="3718342" y="319551"/>
                  </a:cubicBezTo>
                  <a:lnTo>
                    <a:pt x="5476" y="319551"/>
                  </a:lnTo>
                  <a:cubicBezTo>
                    <a:pt x="4023" y="319551"/>
                    <a:pt x="2631" y="318974"/>
                    <a:pt x="1604" y="317948"/>
                  </a:cubicBezTo>
                  <a:cubicBezTo>
                    <a:pt x="577" y="316921"/>
                    <a:pt x="0" y="315528"/>
                    <a:pt x="0" y="314076"/>
                  </a:cubicBezTo>
                  <a:lnTo>
                    <a:pt x="0" y="5476"/>
                  </a:lnTo>
                  <a:cubicBezTo>
                    <a:pt x="0" y="4023"/>
                    <a:pt x="577" y="2631"/>
                    <a:pt x="1604" y="1604"/>
                  </a:cubicBezTo>
                  <a:cubicBezTo>
                    <a:pt x="2631" y="577"/>
                    <a:pt x="4023" y="0"/>
                    <a:pt x="5476" y="0"/>
                  </a:cubicBezTo>
                  <a:close/>
                </a:path>
              </a:pathLst>
            </a:custGeom>
            <a:solidFill>
              <a:srgbClr val="D9D9D9"/>
            </a:solidFill>
          </p:spPr>
          <p:txBody>
            <a:bodyPr/>
            <a:lstStyle/>
            <a:p>
              <a:endParaRPr lang="en-US"/>
            </a:p>
          </p:txBody>
        </p:sp>
        <p:sp>
          <p:nvSpPr>
            <p:cNvPr id="7" name="TextBox 7"/>
            <p:cNvSpPr txBox="1"/>
            <p:nvPr/>
          </p:nvSpPr>
          <p:spPr>
            <a:xfrm>
              <a:off x="0" y="-38100"/>
              <a:ext cx="3723818" cy="357651"/>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916858" y="941380"/>
            <a:ext cx="13680627" cy="609600"/>
          </a:xfrm>
          <a:prstGeom prst="rect">
            <a:avLst/>
          </a:prstGeom>
        </p:spPr>
        <p:txBody>
          <a:bodyPr lIns="0" tIns="0" rIns="0" bIns="0" rtlCol="0" anchor="t">
            <a:spAutoFit/>
          </a:bodyPr>
          <a:lstStyle/>
          <a:p>
            <a:pPr algn="ctr">
              <a:lnSpc>
                <a:spcPts val="4500"/>
              </a:lnSpc>
            </a:pPr>
            <a:r>
              <a:rPr lang="en-US" sz="4500" b="1">
                <a:solidFill>
                  <a:srgbClr val="0B1320"/>
                </a:solidFill>
                <a:latin typeface="DM Sans Bold"/>
                <a:ea typeface="DM Sans Bold"/>
                <a:cs typeface="DM Sans Bold"/>
                <a:sym typeface="DM Sans Bold"/>
              </a:rPr>
              <a:t>EXPEDITED PERMITTING &amp; BY-RIGHT APPROVALS</a:t>
            </a:r>
          </a:p>
        </p:txBody>
      </p:sp>
      <p:grpSp>
        <p:nvGrpSpPr>
          <p:cNvPr id="9" name="Group 9"/>
          <p:cNvGrpSpPr/>
          <p:nvPr/>
        </p:nvGrpSpPr>
        <p:grpSpPr>
          <a:xfrm>
            <a:off x="-33803" y="9402028"/>
            <a:ext cx="18321803" cy="884972"/>
            <a:chOff x="0" y="0"/>
            <a:chExt cx="5678908" cy="274300"/>
          </a:xfrm>
        </p:grpSpPr>
        <p:sp>
          <p:nvSpPr>
            <p:cNvPr id="10" name="Freeform 10"/>
            <p:cNvSpPr/>
            <p:nvPr/>
          </p:nvSpPr>
          <p:spPr>
            <a:xfrm>
              <a:off x="0" y="0"/>
              <a:ext cx="5678908" cy="274300"/>
            </a:xfrm>
            <a:custGeom>
              <a:avLst/>
              <a:gdLst/>
              <a:ahLst/>
              <a:cxnLst/>
              <a:rect l="l" t="t" r="r" b="b"/>
              <a:pathLst>
                <a:path w="5678908" h="274300">
                  <a:moveTo>
                    <a:pt x="0" y="0"/>
                  </a:moveTo>
                  <a:lnTo>
                    <a:pt x="5678908" y="0"/>
                  </a:lnTo>
                  <a:lnTo>
                    <a:pt x="5678908" y="274300"/>
                  </a:lnTo>
                  <a:lnTo>
                    <a:pt x="0" y="274300"/>
                  </a:lnTo>
                  <a:close/>
                </a:path>
              </a:pathLst>
            </a:custGeom>
            <a:solidFill>
              <a:srgbClr val="AFC1D0">
                <a:alpha val="40000"/>
              </a:srgbClr>
            </a:solidFill>
          </p:spPr>
          <p:txBody>
            <a:bodyPr/>
            <a:lstStyle/>
            <a:p>
              <a:endParaRPr lang="en-US"/>
            </a:p>
          </p:txBody>
        </p:sp>
        <p:sp>
          <p:nvSpPr>
            <p:cNvPr id="11" name="TextBox 11"/>
            <p:cNvSpPr txBox="1"/>
            <p:nvPr/>
          </p:nvSpPr>
          <p:spPr>
            <a:xfrm>
              <a:off x="0" y="-38100"/>
              <a:ext cx="5678908" cy="312400"/>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901649" y="2245968"/>
            <a:ext cx="15936912" cy="5893921"/>
          </a:xfrm>
          <a:prstGeom prst="rect">
            <a:avLst/>
          </a:prstGeom>
        </p:spPr>
        <p:txBody>
          <a:bodyPr lIns="0" tIns="0" rIns="0" bIns="0" rtlCol="0" anchor="t">
            <a:spAutoFit/>
          </a:bodyPr>
          <a:lstStyle/>
          <a:p>
            <a:pPr algn="just">
              <a:spcBef>
                <a:spcPts val="1000"/>
              </a:spcBef>
              <a:spcAft>
                <a:spcPts val="800"/>
              </a:spcAft>
            </a:pPr>
            <a:r>
              <a:rPr lang="en-US" sz="2800" b="1" dirty="0">
                <a:solidFill>
                  <a:srgbClr val="FFFFFF"/>
                </a:solidFill>
                <a:latin typeface="DM Sans" pitchFamily="2" charset="0"/>
                <a:ea typeface="Canva Sans Bold"/>
                <a:cs typeface="Canva Sans Bold"/>
                <a:sym typeface="Canva Sans Bold"/>
              </a:rPr>
              <a:t>Trade-Offs: </a:t>
            </a:r>
          </a:p>
          <a:p>
            <a:pPr marL="582925" lvl="1" indent="-291463" algn="just">
              <a:spcBef>
                <a:spcPts val="1000"/>
              </a:spcBef>
              <a:spcAft>
                <a:spcPts val="800"/>
              </a:spcAft>
              <a:buFont typeface="Arial"/>
              <a:buChar char="•"/>
            </a:pPr>
            <a:r>
              <a:rPr lang="en-US" sz="2800" i="1" dirty="0">
                <a:solidFill>
                  <a:srgbClr val="FFFFFF"/>
                </a:solidFill>
                <a:latin typeface="DM Sans" pitchFamily="2" charset="0"/>
                <a:ea typeface="Canva Sans Italics"/>
                <a:cs typeface="Canva Sans Italics"/>
                <a:sym typeface="Canva Sans Italics"/>
              </a:rPr>
              <a:t>Staff Capacity and Workload:</a:t>
            </a:r>
            <a:r>
              <a:rPr lang="en-US" sz="2800" dirty="0">
                <a:solidFill>
                  <a:srgbClr val="FFFFFF"/>
                </a:solidFill>
                <a:latin typeface="DM Sans" pitchFamily="2" charset="0"/>
                <a:ea typeface="Canva Sans"/>
                <a:cs typeface="Canva Sans"/>
                <a:sym typeface="Canva Sans"/>
              </a:rPr>
              <a:t> Faster review timelines can strain staff resources and may require phasing or eligibility limits.</a:t>
            </a:r>
          </a:p>
          <a:p>
            <a:pPr marL="582925" lvl="1" indent="-291463" algn="just">
              <a:spcBef>
                <a:spcPts val="1000"/>
              </a:spcBef>
              <a:spcAft>
                <a:spcPts val="800"/>
              </a:spcAft>
              <a:buFont typeface="Arial"/>
              <a:buChar char="•"/>
            </a:pPr>
            <a:r>
              <a:rPr lang="en-US" sz="2800" i="1" dirty="0">
                <a:solidFill>
                  <a:srgbClr val="FFFFFF"/>
                </a:solidFill>
                <a:latin typeface="DM Sans" pitchFamily="2" charset="0"/>
                <a:ea typeface="Canva Sans Italics"/>
                <a:cs typeface="Canva Sans Italics"/>
                <a:sym typeface="Canva Sans Italics"/>
              </a:rPr>
              <a:t>Reduced Discretionary Review:</a:t>
            </a:r>
            <a:r>
              <a:rPr lang="en-US" sz="2800" dirty="0">
                <a:solidFill>
                  <a:srgbClr val="FFFFFF"/>
                </a:solidFill>
                <a:latin typeface="DM Sans" pitchFamily="2" charset="0"/>
                <a:ea typeface="Canva Sans"/>
                <a:cs typeface="Canva Sans"/>
                <a:sym typeface="Canva Sans"/>
              </a:rPr>
              <a:t> By-right approvals limit case-by-case judgment, which can raise concerns about flexibility or site-specific issues if standards are not well drafted.</a:t>
            </a:r>
          </a:p>
          <a:p>
            <a:pPr marL="582925" lvl="1" indent="-291463" algn="just">
              <a:spcBef>
                <a:spcPts val="1000"/>
              </a:spcBef>
              <a:spcAft>
                <a:spcPts val="800"/>
              </a:spcAft>
              <a:buFont typeface="Arial"/>
              <a:buChar char="•"/>
            </a:pPr>
            <a:r>
              <a:rPr lang="en-US" sz="2800" i="1" dirty="0">
                <a:solidFill>
                  <a:srgbClr val="FFFFFF"/>
                </a:solidFill>
                <a:latin typeface="DM Sans" pitchFamily="2" charset="0"/>
                <a:ea typeface="Canva Sans Italics"/>
                <a:cs typeface="Canva Sans Italics"/>
                <a:sym typeface="Canva Sans Italics"/>
              </a:rPr>
              <a:t>Upfront Code Clarity Required:</a:t>
            </a:r>
            <a:r>
              <a:rPr lang="en-US" sz="2800" dirty="0">
                <a:solidFill>
                  <a:srgbClr val="FFFFFF"/>
                </a:solidFill>
                <a:latin typeface="DM Sans" pitchFamily="2" charset="0"/>
                <a:ea typeface="Canva Sans"/>
                <a:cs typeface="Canva Sans"/>
                <a:sym typeface="Canva Sans"/>
              </a:rPr>
              <a:t> Expedited processes rely on clear, objective standards; poorly defined codes can lead to disputes or inconsistent outcomes.</a:t>
            </a:r>
          </a:p>
          <a:p>
            <a:pPr marL="582925" lvl="1" indent="-291463" algn="just">
              <a:spcBef>
                <a:spcPts val="1000"/>
              </a:spcBef>
              <a:spcAft>
                <a:spcPts val="800"/>
              </a:spcAft>
              <a:buFont typeface="Arial"/>
              <a:buChar char="•"/>
            </a:pPr>
            <a:r>
              <a:rPr lang="en-US" sz="2800" i="1" dirty="0">
                <a:solidFill>
                  <a:srgbClr val="FFFFFF"/>
                </a:solidFill>
                <a:latin typeface="DM Sans" pitchFamily="2" charset="0"/>
                <a:ea typeface="Canva Sans Italics"/>
                <a:cs typeface="Canva Sans Italics"/>
                <a:sym typeface="Canva Sans Italics"/>
              </a:rPr>
              <a:t>Equity and Expectations:</a:t>
            </a:r>
            <a:r>
              <a:rPr lang="en-US" sz="2800" dirty="0">
                <a:solidFill>
                  <a:srgbClr val="FFFFFF"/>
                </a:solidFill>
                <a:latin typeface="DM Sans" pitchFamily="2" charset="0"/>
                <a:ea typeface="Canva Sans"/>
                <a:cs typeface="Canva Sans"/>
                <a:sym typeface="Canva Sans"/>
              </a:rPr>
              <a:t> Offering faster processing to certain projects may be perceived as preferential unless eligibility criteria are transparent and consistent.</a:t>
            </a:r>
          </a:p>
          <a:p>
            <a:pPr marL="582925" lvl="1" indent="-291463" algn="just">
              <a:spcBef>
                <a:spcPts val="1000"/>
              </a:spcBef>
              <a:spcAft>
                <a:spcPts val="800"/>
              </a:spcAft>
              <a:buFont typeface="Arial"/>
              <a:buChar char="•"/>
            </a:pPr>
            <a:r>
              <a:rPr lang="en-US" sz="2800" i="1" dirty="0">
                <a:solidFill>
                  <a:srgbClr val="FFFFFF"/>
                </a:solidFill>
                <a:latin typeface="DM Sans" pitchFamily="2" charset="0"/>
                <a:ea typeface="Canva Sans Italics"/>
                <a:cs typeface="Canva Sans Italics"/>
                <a:sym typeface="Canva Sans Italics"/>
              </a:rPr>
              <a:t>Quality Control: </a:t>
            </a:r>
            <a:r>
              <a:rPr lang="en-US" sz="2800" dirty="0">
                <a:solidFill>
                  <a:srgbClr val="FFFFFF"/>
                </a:solidFill>
                <a:latin typeface="DM Sans" pitchFamily="2" charset="0"/>
                <a:ea typeface="Canva Sans"/>
                <a:cs typeface="Canva Sans"/>
                <a:sym typeface="Canva Sans"/>
              </a:rPr>
              <a:t>Compressed timelines require strong internal coordination to ensure technical review, safety, and compliance are not compromised</a:t>
            </a:r>
            <a:r>
              <a:rPr lang="en-US" sz="2700" dirty="0">
                <a:solidFill>
                  <a:srgbClr val="FFFFFF"/>
                </a:solidFill>
                <a:latin typeface="DM Sans" pitchFamily="2" charset="0"/>
                <a:ea typeface="Canva Sans"/>
                <a:cs typeface="Canva Sans"/>
                <a:sym typeface="Canva Sans"/>
              </a:rPr>
              <a: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C3F60"/>
        </a:solidFill>
        <a:effectLst/>
      </p:bgPr>
    </p:bg>
    <p:spTree>
      <p:nvGrpSpPr>
        <p:cNvPr id="1" name=""/>
        <p:cNvGrpSpPr/>
        <p:nvPr/>
      </p:nvGrpSpPr>
      <p:grpSpPr>
        <a:xfrm>
          <a:off x="0" y="0"/>
          <a:ext cx="0" cy="0"/>
          <a:chOff x="0" y="0"/>
          <a:chExt cx="0" cy="0"/>
        </a:xfrm>
      </p:grpSpPr>
      <p:sp>
        <p:nvSpPr>
          <p:cNvPr id="2" name="Freeform 2"/>
          <p:cNvSpPr/>
          <p:nvPr/>
        </p:nvSpPr>
        <p:spPr>
          <a:xfrm>
            <a:off x="-33803" y="9016413"/>
            <a:ext cx="3698338" cy="3698338"/>
          </a:xfrm>
          <a:custGeom>
            <a:avLst/>
            <a:gdLst/>
            <a:ahLst/>
            <a:cxnLst/>
            <a:rect l="l" t="t" r="r" b="b"/>
            <a:pathLst>
              <a:path w="3698338" h="3698338">
                <a:moveTo>
                  <a:pt x="0" y="0"/>
                </a:moveTo>
                <a:lnTo>
                  <a:pt x="3698338" y="0"/>
                </a:lnTo>
                <a:lnTo>
                  <a:pt x="3698338"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3664535" y="9016413"/>
            <a:ext cx="3698338" cy="3698338"/>
          </a:xfrm>
          <a:custGeom>
            <a:avLst/>
            <a:gdLst/>
            <a:ahLst/>
            <a:cxnLst/>
            <a:rect l="l" t="t" r="r" b="b"/>
            <a:pathLst>
              <a:path w="3698338" h="3698338">
                <a:moveTo>
                  <a:pt x="0" y="0"/>
                </a:moveTo>
                <a:lnTo>
                  <a:pt x="3698337" y="0"/>
                </a:lnTo>
                <a:lnTo>
                  <a:pt x="3698337"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4" name="Freeform 4"/>
          <p:cNvSpPr/>
          <p:nvPr/>
        </p:nvSpPr>
        <p:spPr>
          <a:xfrm>
            <a:off x="7362872" y="9016413"/>
            <a:ext cx="3698338" cy="3698338"/>
          </a:xfrm>
          <a:custGeom>
            <a:avLst/>
            <a:gdLst/>
            <a:ahLst/>
            <a:cxnLst/>
            <a:rect l="l" t="t" r="r" b="b"/>
            <a:pathLst>
              <a:path w="3698338" h="3698338">
                <a:moveTo>
                  <a:pt x="0" y="0"/>
                </a:moveTo>
                <a:lnTo>
                  <a:pt x="3698338" y="0"/>
                </a:lnTo>
                <a:lnTo>
                  <a:pt x="3698338"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5" name="Freeform 5"/>
          <p:cNvSpPr/>
          <p:nvPr/>
        </p:nvSpPr>
        <p:spPr>
          <a:xfrm>
            <a:off x="11061210" y="9016413"/>
            <a:ext cx="3698338" cy="3698338"/>
          </a:xfrm>
          <a:custGeom>
            <a:avLst/>
            <a:gdLst/>
            <a:ahLst/>
            <a:cxnLst/>
            <a:rect l="l" t="t" r="r" b="b"/>
            <a:pathLst>
              <a:path w="3698338" h="3698338">
                <a:moveTo>
                  <a:pt x="0" y="0"/>
                </a:moveTo>
                <a:lnTo>
                  <a:pt x="3698338" y="0"/>
                </a:lnTo>
                <a:lnTo>
                  <a:pt x="3698338"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6" name="Freeform 6"/>
          <p:cNvSpPr/>
          <p:nvPr/>
        </p:nvSpPr>
        <p:spPr>
          <a:xfrm>
            <a:off x="14759548" y="9016413"/>
            <a:ext cx="3698338" cy="3698338"/>
          </a:xfrm>
          <a:custGeom>
            <a:avLst/>
            <a:gdLst/>
            <a:ahLst/>
            <a:cxnLst/>
            <a:rect l="l" t="t" r="r" b="b"/>
            <a:pathLst>
              <a:path w="3698338" h="3698338">
                <a:moveTo>
                  <a:pt x="0" y="0"/>
                </a:moveTo>
                <a:lnTo>
                  <a:pt x="3698337" y="0"/>
                </a:lnTo>
                <a:lnTo>
                  <a:pt x="3698337"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grpSp>
        <p:nvGrpSpPr>
          <p:cNvPr id="7" name="Group 7"/>
          <p:cNvGrpSpPr/>
          <p:nvPr/>
        </p:nvGrpSpPr>
        <p:grpSpPr>
          <a:xfrm>
            <a:off x="-228601" y="-325719"/>
            <a:ext cx="13886077" cy="1213297"/>
            <a:chOff x="0" y="0"/>
            <a:chExt cx="3817480" cy="812800"/>
          </a:xfrm>
        </p:grpSpPr>
        <p:sp>
          <p:nvSpPr>
            <p:cNvPr id="8" name="Freeform 8"/>
            <p:cNvSpPr/>
            <p:nvPr/>
          </p:nvSpPr>
          <p:spPr>
            <a:xfrm>
              <a:off x="0" y="0"/>
              <a:ext cx="3817480" cy="812800"/>
            </a:xfrm>
            <a:custGeom>
              <a:avLst/>
              <a:gdLst/>
              <a:ahLst/>
              <a:cxnLst/>
              <a:rect l="l" t="t" r="r" b="b"/>
              <a:pathLst>
                <a:path w="3817480" h="812800">
                  <a:moveTo>
                    <a:pt x="0" y="0"/>
                  </a:moveTo>
                  <a:lnTo>
                    <a:pt x="3817480" y="0"/>
                  </a:lnTo>
                  <a:lnTo>
                    <a:pt x="3817480" y="812800"/>
                  </a:lnTo>
                  <a:lnTo>
                    <a:pt x="0" y="812800"/>
                  </a:lnTo>
                  <a:close/>
                </a:path>
              </a:pathLst>
            </a:custGeom>
            <a:ln w="38100" cap="sq">
              <a:solidFill>
                <a:srgbClr val="F0F0F0"/>
              </a:solidFill>
              <a:prstDash val="solid"/>
              <a:miter/>
            </a:ln>
          </p:spPr>
          <p:txBody>
            <a:bodyPr/>
            <a:lstStyle/>
            <a:p>
              <a:endParaRPr lang="en-US"/>
            </a:p>
          </p:txBody>
        </p:sp>
        <p:sp>
          <p:nvSpPr>
            <p:cNvPr id="9" name="TextBox 9"/>
            <p:cNvSpPr txBox="1"/>
            <p:nvPr/>
          </p:nvSpPr>
          <p:spPr>
            <a:xfrm>
              <a:off x="0" y="-38100"/>
              <a:ext cx="3817480" cy="8509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4011725" y="-253603"/>
            <a:ext cx="4733475" cy="1141181"/>
            <a:chOff x="0" y="0"/>
            <a:chExt cx="1787883" cy="1089287"/>
          </a:xfrm>
        </p:grpSpPr>
        <p:sp>
          <p:nvSpPr>
            <p:cNvPr id="11" name="Freeform 11"/>
            <p:cNvSpPr/>
            <p:nvPr/>
          </p:nvSpPr>
          <p:spPr>
            <a:xfrm>
              <a:off x="0" y="0"/>
              <a:ext cx="1787883" cy="1089287"/>
            </a:xfrm>
            <a:custGeom>
              <a:avLst/>
              <a:gdLst/>
              <a:ahLst/>
              <a:cxnLst/>
              <a:rect l="l" t="t" r="r" b="b"/>
              <a:pathLst>
                <a:path w="1787883" h="1089287">
                  <a:moveTo>
                    <a:pt x="0" y="0"/>
                  </a:moveTo>
                  <a:lnTo>
                    <a:pt x="1787883" y="0"/>
                  </a:lnTo>
                  <a:lnTo>
                    <a:pt x="1787883" y="1089287"/>
                  </a:lnTo>
                  <a:lnTo>
                    <a:pt x="0" y="1089287"/>
                  </a:lnTo>
                  <a:close/>
                </a:path>
              </a:pathLst>
            </a:custGeom>
            <a:solidFill>
              <a:srgbClr val="F3F6FA"/>
            </a:solidFill>
            <a:ln w="95250" cap="sq">
              <a:solidFill>
                <a:srgbClr val="FFFFFF"/>
              </a:solidFill>
              <a:prstDash val="solid"/>
              <a:miter/>
            </a:ln>
          </p:spPr>
          <p:txBody>
            <a:bodyPr/>
            <a:lstStyle/>
            <a:p>
              <a:endParaRPr lang="en-US"/>
            </a:p>
          </p:txBody>
        </p:sp>
        <p:sp>
          <p:nvSpPr>
            <p:cNvPr id="12" name="TextBox 12"/>
            <p:cNvSpPr txBox="1"/>
            <p:nvPr/>
          </p:nvSpPr>
          <p:spPr>
            <a:xfrm>
              <a:off x="0" y="-38100"/>
              <a:ext cx="1787883" cy="1127387"/>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3" name="Group 13"/>
          <p:cNvGrpSpPr/>
          <p:nvPr/>
        </p:nvGrpSpPr>
        <p:grpSpPr>
          <a:xfrm>
            <a:off x="462661" y="422052"/>
            <a:ext cx="12447718" cy="1213297"/>
            <a:chOff x="0" y="0"/>
            <a:chExt cx="3278411" cy="319551"/>
          </a:xfrm>
        </p:grpSpPr>
        <p:sp>
          <p:nvSpPr>
            <p:cNvPr id="14" name="Freeform 14"/>
            <p:cNvSpPr/>
            <p:nvPr/>
          </p:nvSpPr>
          <p:spPr>
            <a:xfrm>
              <a:off x="0" y="0"/>
              <a:ext cx="3278412" cy="319551"/>
            </a:xfrm>
            <a:custGeom>
              <a:avLst/>
              <a:gdLst/>
              <a:ahLst/>
              <a:cxnLst/>
              <a:rect l="l" t="t" r="r" b="b"/>
              <a:pathLst>
                <a:path w="3278412" h="319551">
                  <a:moveTo>
                    <a:pt x="6220" y="0"/>
                  </a:moveTo>
                  <a:lnTo>
                    <a:pt x="3272192" y="0"/>
                  </a:lnTo>
                  <a:cubicBezTo>
                    <a:pt x="3275627" y="0"/>
                    <a:pt x="3278412" y="2785"/>
                    <a:pt x="3278412" y="6220"/>
                  </a:cubicBezTo>
                  <a:lnTo>
                    <a:pt x="3278412" y="313332"/>
                  </a:lnTo>
                  <a:cubicBezTo>
                    <a:pt x="3278412" y="316767"/>
                    <a:pt x="3275627" y="319551"/>
                    <a:pt x="3272192" y="319551"/>
                  </a:cubicBezTo>
                  <a:lnTo>
                    <a:pt x="6220" y="319551"/>
                  </a:lnTo>
                  <a:cubicBezTo>
                    <a:pt x="2785" y="319551"/>
                    <a:pt x="0" y="316767"/>
                    <a:pt x="0" y="313332"/>
                  </a:cubicBezTo>
                  <a:lnTo>
                    <a:pt x="0" y="6220"/>
                  </a:lnTo>
                  <a:cubicBezTo>
                    <a:pt x="0" y="2785"/>
                    <a:pt x="2785" y="0"/>
                    <a:pt x="6220" y="0"/>
                  </a:cubicBezTo>
                  <a:close/>
                </a:path>
              </a:pathLst>
            </a:custGeom>
            <a:solidFill>
              <a:srgbClr val="D9D9D9"/>
            </a:solidFill>
          </p:spPr>
          <p:txBody>
            <a:bodyPr/>
            <a:lstStyle/>
            <a:p>
              <a:endParaRPr lang="en-US"/>
            </a:p>
          </p:txBody>
        </p:sp>
        <p:sp>
          <p:nvSpPr>
            <p:cNvPr id="15" name="TextBox 15"/>
            <p:cNvSpPr txBox="1"/>
            <p:nvPr/>
          </p:nvSpPr>
          <p:spPr>
            <a:xfrm>
              <a:off x="0" y="-38100"/>
              <a:ext cx="3278411" cy="357651"/>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331098" y="762000"/>
            <a:ext cx="12579281" cy="609600"/>
          </a:xfrm>
          <a:prstGeom prst="rect">
            <a:avLst/>
          </a:prstGeom>
        </p:spPr>
        <p:txBody>
          <a:bodyPr lIns="0" tIns="0" rIns="0" bIns="0" rtlCol="0" anchor="t">
            <a:spAutoFit/>
          </a:bodyPr>
          <a:lstStyle/>
          <a:p>
            <a:pPr algn="ctr">
              <a:lnSpc>
                <a:spcPts val="4500"/>
              </a:lnSpc>
            </a:pPr>
            <a:r>
              <a:rPr lang="en-US" sz="4400" b="1" dirty="0">
                <a:solidFill>
                  <a:srgbClr val="0B1320"/>
                </a:solidFill>
                <a:latin typeface="DM Sans" pitchFamily="2" charset="0"/>
                <a:ea typeface="DM Sans Bold"/>
                <a:cs typeface="DM Sans Bold"/>
                <a:sym typeface="DM Sans Bold"/>
              </a:rPr>
              <a:t>FRONTAGE &amp; INFRASTRUCTURE FLEXIBILITY</a:t>
            </a:r>
          </a:p>
        </p:txBody>
      </p:sp>
      <p:grpSp>
        <p:nvGrpSpPr>
          <p:cNvPr id="17" name="Group 17"/>
          <p:cNvGrpSpPr/>
          <p:nvPr/>
        </p:nvGrpSpPr>
        <p:grpSpPr>
          <a:xfrm>
            <a:off x="-33803" y="9016413"/>
            <a:ext cx="18321803" cy="1270587"/>
            <a:chOff x="0" y="0"/>
            <a:chExt cx="5678908" cy="393823"/>
          </a:xfrm>
        </p:grpSpPr>
        <p:sp>
          <p:nvSpPr>
            <p:cNvPr id="18" name="Freeform 18"/>
            <p:cNvSpPr/>
            <p:nvPr/>
          </p:nvSpPr>
          <p:spPr>
            <a:xfrm>
              <a:off x="0" y="0"/>
              <a:ext cx="5678908" cy="393823"/>
            </a:xfrm>
            <a:custGeom>
              <a:avLst/>
              <a:gdLst/>
              <a:ahLst/>
              <a:cxnLst/>
              <a:rect l="l" t="t" r="r" b="b"/>
              <a:pathLst>
                <a:path w="5678908" h="393823">
                  <a:moveTo>
                    <a:pt x="0" y="0"/>
                  </a:moveTo>
                  <a:lnTo>
                    <a:pt x="5678908" y="0"/>
                  </a:lnTo>
                  <a:lnTo>
                    <a:pt x="5678908" y="393823"/>
                  </a:lnTo>
                  <a:lnTo>
                    <a:pt x="0" y="393823"/>
                  </a:lnTo>
                  <a:close/>
                </a:path>
              </a:pathLst>
            </a:custGeom>
            <a:solidFill>
              <a:srgbClr val="AFC1D0">
                <a:alpha val="40000"/>
              </a:srgbClr>
            </a:solidFill>
          </p:spPr>
          <p:txBody>
            <a:bodyPr/>
            <a:lstStyle/>
            <a:p>
              <a:endParaRPr lang="en-US"/>
            </a:p>
          </p:txBody>
        </p:sp>
        <p:sp>
          <p:nvSpPr>
            <p:cNvPr id="19" name="TextBox 19"/>
            <p:cNvSpPr txBox="1"/>
            <p:nvPr/>
          </p:nvSpPr>
          <p:spPr>
            <a:xfrm>
              <a:off x="0" y="-38100"/>
              <a:ext cx="5678908" cy="431923"/>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640522" y="2174149"/>
            <a:ext cx="16318103" cy="1723549"/>
          </a:xfrm>
          <a:prstGeom prst="rect">
            <a:avLst/>
          </a:prstGeom>
        </p:spPr>
        <p:txBody>
          <a:bodyPr lIns="0" tIns="0" rIns="0" bIns="0" rtlCol="0" anchor="t">
            <a:spAutoFit/>
          </a:bodyPr>
          <a:lstStyle/>
          <a:p>
            <a:pPr algn="just"/>
            <a:r>
              <a:rPr lang="en-US" sz="2800" u="none" strike="noStrike" dirty="0">
                <a:solidFill>
                  <a:srgbClr val="FFFFFF"/>
                </a:solidFill>
                <a:latin typeface="DM Sans" pitchFamily="2" charset="0"/>
                <a:ea typeface="Canva Sans"/>
                <a:cs typeface="Canva Sans"/>
                <a:sym typeface="Canva Sans"/>
              </a:rPr>
              <a:t>Adjustments to required off-site and on-site public improvements so that infrastructure obligations are proportional to the scale and impact of a housing project. This flexibility focuses on how and when infrastructure is built, not eliminating it, but right-sizing it to support housing feasibility while maintaining public safety and long-term system goals.</a:t>
            </a:r>
          </a:p>
        </p:txBody>
      </p:sp>
      <p:grpSp>
        <p:nvGrpSpPr>
          <p:cNvPr id="21" name="Group 21"/>
          <p:cNvGrpSpPr/>
          <p:nvPr/>
        </p:nvGrpSpPr>
        <p:grpSpPr>
          <a:xfrm>
            <a:off x="12726456" y="7332447"/>
            <a:ext cx="5086994" cy="2511044"/>
            <a:chOff x="0" y="0"/>
            <a:chExt cx="1096254" cy="541133"/>
          </a:xfrm>
        </p:grpSpPr>
        <p:sp>
          <p:nvSpPr>
            <p:cNvPr id="22" name="Freeform 22"/>
            <p:cNvSpPr/>
            <p:nvPr/>
          </p:nvSpPr>
          <p:spPr>
            <a:xfrm>
              <a:off x="0" y="0"/>
              <a:ext cx="1096254" cy="541133"/>
            </a:xfrm>
            <a:custGeom>
              <a:avLst/>
              <a:gdLst/>
              <a:ahLst/>
              <a:cxnLst/>
              <a:rect l="l" t="t" r="r" b="b"/>
              <a:pathLst>
                <a:path w="1096254" h="541133">
                  <a:moveTo>
                    <a:pt x="0" y="0"/>
                  </a:moveTo>
                  <a:lnTo>
                    <a:pt x="1096254" y="0"/>
                  </a:lnTo>
                  <a:lnTo>
                    <a:pt x="1096254" y="541133"/>
                  </a:lnTo>
                  <a:lnTo>
                    <a:pt x="0" y="541133"/>
                  </a:lnTo>
                  <a:close/>
                </a:path>
              </a:pathLst>
            </a:custGeom>
            <a:blipFill>
              <a:blip r:embed="rId4"/>
              <a:stretch>
                <a:fillRect t="-25799" b="-25799"/>
              </a:stretch>
            </a:blipFill>
            <a:ln w="95250" cap="sq">
              <a:solidFill>
                <a:srgbClr val="FFFFFF"/>
              </a:solidFill>
              <a:prstDash val="solid"/>
              <a:miter/>
            </a:ln>
          </p:spPr>
          <p:txBody>
            <a:bodyPr/>
            <a:lstStyle/>
            <a:p>
              <a:endParaRPr lang="en-US"/>
            </a:p>
          </p:txBody>
        </p:sp>
      </p:grpSp>
      <p:sp>
        <p:nvSpPr>
          <p:cNvPr id="23" name="TextBox 23"/>
          <p:cNvSpPr txBox="1"/>
          <p:nvPr/>
        </p:nvSpPr>
        <p:spPr>
          <a:xfrm>
            <a:off x="640522" y="4313149"/>
            <a:ext cx="17072989" cy="4171270"/>
          </a:xfrm>
          <a:prstGeom prst="rect">
            <a:avLst/>
          </a:prstGeom>
        </p:spPr>
        <p:txBody>
          <a:bodyPr lIns="0" tIns="0" rIns="0" bIns="0" rtlCol="0" anchor="t">
            <a:spAutoFit/>
          </a:bodyPr>
          <a:lstStyle/>
          <a:p>
            <a:pPr algn="l">
              <a:spcBef>
                <a:spcPts val="300"/>
              </a:spcBef>
            </a:pPr>
            <a:r>
              <a:rPr lang="en-US" sz="2800" b="1" dirty="0">
                <a:solidFill>
                  <a:srgbClr val="FFFFFF"/>
                </a:solidFill>
                <a:latin typeface="DM Sans" pitchFamily="2" charset="0"/>
                <a:ea typeface="Canva Sans Bold"/>
                <a:cs typeface="Canva Sans Bold"/>
                <a:sym typeface="Canva Sans Bold"/>
              </a:rPr>
              <a:t>Options to Consider</a:t>
            </a:r>
          </a:p>
          <a:p>
            <a:pPr marL="582930" lvl="1" indent="-291465" algn="l">
              <a:spcBef>
                <a:spcPts val="300"/>
              </a:spcBef>
              <a:buFont typeface="Arial"/>
              <a:buChar char="•"/>
            </a:pPr>
            <a:r>
              <a:rPr lang="en-US" sz="2800" dirty="0">
                <a:solidFill>
                  <a:srgbClr val="FFFFFF"/>
                </a:solidFill>
                <a:latin typeface="DM Sans" pitchFamily="2" charset="0"/>
                <a:ea typeface="Canva Sans"/>
                <a:cs typeface="Canva Sans"/>
                <a:sym typeface="Canva Sans"/>
              </a:rPr>
              <a:t>Proportional frontage standards tied to unit count or trip generation</a:t>
            </a:r>
          </a:p>
          <a:p>
            <a:pPr marL="582930" lvl="1" indent="-291465" algn="l">
              <a:spcBef>
                <a:spcPts val="300"/>
              </a:spcBef>
              <a:buFont typeface="Arial"/>
              <a:buChar char="•"/>
            </a:pPr>
            <a:r>
              <a:rPr lang="en-US" sz="2800" dirty="0">
                <a:solidFill>
                  <a:srgbClr val="FFFFFF"/>
                </a:solidFill>
                <a:latin typeface="DM Sans" pitchFamily="2" charset="0"/>
                <a:ea typeface="Canva Sans"/>
                <a:cs typeface="Canva Sans"/>
                <a:sym typeface="Canva Sans"/>
              </a:rPr>
              <a:t>Alternative sidewalk/path standards for small sites (where ADA compliance can still be met)</a:t>
            </a:r>
          </a:p>
          <a:p>
            <a:pPr marL="582930" lvl="1" indent="-291465" algn="l">
              <a:spcBef>
                <a:spcPts val="300"/>
              </a:spcBef>
              <a:buFont typeface="Arial"/>
              <a:buChar char="•"/>
            </a:pPr>
            <a:r>
              <a:rPr lang="en-US" sz="2800" dirty="0">
                <a:solidFill>
                  <a:srgbClr val="FFFFFF"/>
                </a:solidFill>
                <a:latin typeface="DM Sans" pitchFamily="2" charset="0"/>
                <a:ea typeface="Canva Sans"/>
                <a:cs typeface="Canva Sans"/>
                <a:sym typeface="Canva Sans"/>
              </a:rPr>
              <a:t>Stormwater flexibility using LID for infill projects (consistent with the Ecology Stormwater Manual)</a:t>
            </a:r>
          </a:p>
          <a:p>
            <a:pPr marL="582930" lvl="1" indent="-291465" algn="l">
              <a:spcBef>
                <a:spcPts val="300"/>
              </a:spcBef>
              <a:buFont typeface="Arial"/>
              <a:buChar char="•"/>
            </a:pPr>
            <a:r>
              <a:rPr lang="en-US" sz="2800" dirty="0">
                <a:solidFill>
                  <a:srgbClr val="FFFFFF"/>
                </a:solidFill>
                <a:latin typeface="DM Sans" pitchFamily="2" charset="0"/>
                <a:ea typeface="Canva Sans"/>
                <a:cs typeface="Canva Sans"/>
                <a:sym typeface="Canva Sans"/>
              </a:rPr>
              <a:t>Utility connection deferrals where appropriate (without eliminating required connections)</a:t>
            </a:r>
          </a:p>
          <a:p>
            <a:pPr marL="582930" lvl="1" indent="-291465" algn="l">
              <a:spcBef>
                <a:spcPts val="300"/>
              </a:spcBef>
              <a:buFont typeface="Arial"/>
              <a:buChar char="•"/>
            </a:pPr>
            <a:r>
              <a:rPr lang="en-US" sz="2800" dirty="0">
                <a:solidFill>
                  <a:srgbClr val="FFFFFF"/>
                </a:solidFill>
                <a:latin typeface="DM Sans" pitchFamily="2" charset="0"/>
                <a:ea typeface="Canva Sans"/>
                <a:cs typeface="Canva Sans"/>
                <a:sym typeface="Canva Sans"/>
              </a:rPr>
              <a:t>Reduced open space requirements for small sites</a:t>
            </a:r>
          </a:p>
          <a:p>
            <a:pPr marL="582930" lvl="1" indent="-291465" algn="l">
              <a:spcBef>
                <a:spcPts val="300"/>
              </a:spcBef>
              <a:buFont typeface="Arial"/>
              <a:buChar char="•"/>
            </a:pPr>
            <a:r>
              <a:rPr lang="en-US" sz="2800" dirty="0">
                <a:solidFill>
                  <a:srgbClr val="FFFFFF"/>
                </a:solidFill>
                <a:latin typeface="DM Sans" pitchFamily="2" charset="0"/>
                <a:ea typeface="Canva Sans"/>
                <a:cs typeface="Canva Sans"/>
                <a:sym typeface="Canva Sans"/>
              </a:rPr>
              <a:t>Open space credits for proximity to public parks</a:t>
            </a:r>
          </a:p>
          <a:p>
            <a:pPr marL="582930" lvl="1" indent="-291465" algn="l">
              <a:spcBef>
                <a:spcPts val="300"/>
              </a:spcBef>
              <a:buFont typeface="Arial"/>
              <a:buChar char="•"/>
            </a:pPr>
            <a:r>
              <a:rPr lang="en-US" sz="2800" dirty="0">
                <a:solidFill>
                  <a:srgbClr val="FFFFFF"/>
                </a:solidFill>
                <a:latin typeface="DM Sans" pitchFamily="2" charset="0"/>
                <a:ea typeface="Canva Sans"/>
                <a:cs typeface="Canva Sans"/>
                <a:sym typeface="Canva Sans"/>
              </a:rPr>
              <a:t>Clear administrative criteria for when flexibility applies</a:t>
            </a:r>
          </a:p>
          <a:p>
            <a:pPr algn="l">
              <a:lnSpc>
                <a:spcPts val="3779"/>
              </a:lnSpc>
              <a:spcBef>
                <a:spcPct val="0"/>
              </a:spcBef>
            </a:pPr>
            <a:endParaRPr lang="en-US" sz="2700" dirty="0">
              <a:solidFill>
                <a:srgbClr val="FFFFFF"/>
              </a:solidFill>
              <a:latin typeface="Canva Sans"/>
              <a:ea typeface="Canva Sans"/>
              <a:cs typeface="Canva Sans"/>
              <a:sym typeface="Canva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C3F60"/>
        </a:solidFill>
        <a:effectLst/>
      </p:bgPr>
    </p:bg>
    <p:spTree>
      <p:nvGrpSpPr>
        <p:cNvPr id="1" name=""/>
        <p:cNvGrpSpPr/>
        <p:nvPr/>
      </p:nvGrpSpPr>
      <p:grpSpPr>
        <a:xfrm>
          <a:off x="0" y="0"/>
          <a:ext cx="0" cy="0"/>
          <a:chOff x="0" y="0"/>
          <a:chExt cx="0" cy="0"/>
        </a:xfrm>
      </p:grpSpPr>
      <p:sp>
        <p:nvSpPr>
          <p:cNvPr id="2" name="Freeform 2"/>
          <p:cNvSpPr/>
          <p:nvPr/>
        </p:nvSpPr>
        <p:spPr>
          <a:xfrm>
            <a:off x="-33803" y="9016413"/>
            <a:ext cx="3698338" cy="3698338"/>
          </a:xfrm>
          <a:custGeom>
            <a:avLst/>
            <a:gdLst/>
            <a:ahLst/>
            <a:cxnLst/>
            <a:rect l="l" t="t" r="r" b="b"/>
            <a:pathLst>
              <a:path w="3698338" h="3698338">
                <a:moveTo>
                  <a:pt x="0" y="0"/>
                </a:moveTo>
                <a:lnTo>
                  <a:pt x="3698338" y="0"/>
                </a:lnTo>
                <a:lnTo>
                  <a:pt x="3698338"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3664535" y="9016413"/>
            <a:ext cx="3698338" cy="3698338"/>
          </a:xfrm>
          <a:custGeom>
            <a:avLst/>
            <a:gdLst/>
            <a:ahLst/>
            <a:cxnLst/>
            <a:rect l="l" t="t" r="r" b="b"/>
            <a:pathLst>
              <a:path w="3698338" h="3698338">
                <a:moveTo>
                  <a:pt x="0" y="0"/>
                </a:moveTo>
                <a:lnTo>
                  <a:pt x="3698337" y="0"/>
                </a:lnTo>
                <a:lnTo>
                  <a:pt x="3698337"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4" name="Freeform 4"/>
          <p:cNvSpPr/>
          <p:nvPr/>
        </p:nvSpPr>
        <p:spPr>
          <a:xfrm>
            <a:off x="7362872" y="9016413"/>
            <a:ext cx="3698338" cy="3698338"/>
          </a:xfrm>
          <a:custGeom>
            <a:avLst/>
            <a:gdLst/>
            <a:ahLst/>
            <a:cxnLst/>
            <a:rect l="l" t="t" r="r" b="b"/>
            <a:pathLst>
              <a:path w="3698338" h="3698338">
                <a:moveTo>
                  <a:pt x="0" y="0"/>
                </a:moveTo>
                <a:lnTo>
                  <a:pt x="3698338" y="0"/>
                </a:lnTo>
                <a:lnTo>
                  <a:pt x="3698338"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5" name="Freeform 5"/>
          <p:cNvSpPr/>
          <p:nvPr/>
        </p:nvSpPr>
        <p:spPr>
          <a:xfrm>
            <a:off x="11061210" y="9016413"/>
            <a:ext cx="3698338" cy="3698338"/>
          </a:xfrm>
          <a:custGeom>
            <a:avLst/>
            <a:gdLst/>
            <a:ahLst/>
            <a:cxnLst/>
            <a:rect l="l" t="t" r="r" b="b"/>
            <a:pathLst>
              <a:path w="3698338" h="3698338">
                <a:moveTo>
                  <a:pt x="0" y="0"/>
                </a:moveTo>
                <a:lnTo>
                  <a:pt x="3698338" y="0"/>
                </a:lnTo>
                <a:lnTo>
                  <a:pt x="3698338"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6" name="Freeform 6"/>
          <p:cNvSpPr/>
          <p:nvPr/>
        </p:nvSpPr>
        <p:spPr>
          <a:xfrm>
            <a:off x="14759548" y="9016413"/>
            <a:ext cx="3698338" cy="3698338"/>
          </a:xfrm>
          <a:custGeom>
            <a:avLst/>
            <a:gdLst/>
            <a:ahLst/>
            <a:cxnLst/>
            <a:rect l="l" t="t" r="r" b="b"/>
            <a:pathLst>
              <a:path w="3698338" h="3698338">
                <a:moveTo>
                  <a:pt x="0" y="0"/>
                </a:moveTo>
                <a:lnTo>
                  <a:pt x="3698337" y="0"/>
                </a:lnTo>
                <a:lnTo>
                  <a:pt x="3698337"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grpSp>
        <p:nvGrpSpPr>
          <p:cNvPr id="7" name="Group 7"/>
          <p:cNvGrpSpPr/>
          <p:nvPr/>
        </p:nvGrpSpPr>
        <p:grpSpPr>
          <a:xfrm>
            <a:off x="-304800" y="-266699"/>
            <a:ext cx="13716000" cy="1154278"/>
            <a:chOff x="0" y="0"/>
            <a:chExt cx="3817480" cy="812800"/>
          </a:xfrm>
        </p:grpSpPr>
        <p:sp>
          <p:nvSpPr>
            <p:cNvPr id="8" name="Freeform 8"/>
            <p:cNvSpPr/>
            <p:nvPr/>
          </p:nvSpPr>
          <p:spPr>
            <a:xfrm>
              <a:off x="0" y="0"/>
              <a:ext cx="3817480" cy="812800"/>
            </a:xfrm>
            <a:custGeom>
              <a:avLst/>
              <a:gdLst/>
              <a:ahLst/>
              <a:cxnLst/>
              <a:rect l="l" t="t" r="r" b="b"/>
              <a:pathLst>
                <a:path w="3817480" h="812800">
                  <a:moveTo>
                    <a:pt x="0" y="0"/>
                  </a:moveTo>
                  <a:lnTo>
                    <a:pt x="3817480" y="0"/>
                  </a:lnTo>
                  <a:lnTo>
                    <a:pt x="3817480" y="812800"/>
                  </a:lnTo>
                  <a:lnTo>
                    <a:pt x="0" y="812800"/>
                  </a:lnTo>
                  <a:close/>
                </a:path>
              </a:pathLst>
            </a:custGeom>
            <a:ln w="38100" cap="sq">
              <a:solidFill>
                <a:srgbClr val="F0F0F0"/>
              </a:solidFill>
              <a:prstDash val="solid"/>
              <a:miter/>
            </a:ln>
          </p:spPr>
          <p:txBody>
            <a:bodyPr/>
            <a:lstStyle/>
            <a:p>
              <a:endParaRPr lang="en-US"/>
            </a:p>
          </p:txBody>
        </p:sp>
        <p:sp>
          <p:nvSpPr>
            <p:cNvPr id="9" name="TextBox 9"/>
            <p:cNvSpPr txBox="1"/>
            <p:nvPr/>
          </p:nvSpPr>
          <p:spPr>
            <a:xfrm>
              <a:off x="0" y="-38100"/>
              <a:ext cx="3817480" cy="8509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3716001" y="-266699"/>
            <a:ext cx="4571999" cy="1154278"/>
            <a:chOff x="0" y="0"/>
            <a:chExt cx="1787883" cy="1089287"/>
          </a:xfrm>
        </p:grpSpPr>
        <p:sp>
          <p:nvSpPr>
            <p:cNvPr id="11" name="Freeform 11"/>
            <p:cNvSpPr/>
            <p:nvPr/>
          </p:nvSpPr>
          <p:spPr>
            <a:xfrm>
              <a:off x="0" y="0"/>
              <a:ext cx="1787883" cy="1089287"/>
            </a:xfrm>
            <a:custGeom>
              <a:avLst/>
              <a:gdLst/>
              <a:ahLst/>
              <a:cxnLst/>
              <a:rect l="l" t="t" r="r" b="b"/>
              <a:pathLst>
                <a:path w="1787883" h="1089287">
                  <a:moveTo>
                    <a:pt x="0" y="0"/>
                  </a:moveTo>
                  <a:lnTo>
                    <a:pt x="1787883" y="0"/>
                  </a:lnTo>
                  <a:lnTo>
                    <a:pt x="1787883" y="1089287"/>
                  </a:lnTo>
                  <a:lnTo>
                    <a:pt x="0" y="1089287"/>
                  </a:lnTo>
                  <a:close/>
                </a:path>
              </a:pathLst>
            </a:custGeom>
            <a:solidFill>
              <a:srgbClr val="F3F6FA"/>
            </a:solidFill>
            <a:ln w="95250" cap="sq">
              <a:solidFill>
                <a:srgbClr val="FFFFFF"/>
              </a:solidFill>
              <a:prstDash val="solid"/>
              <a:miter/>
            </a:ln>
          </p:spPr>
          <p:txBody>
            <a:bodyPr/>
            <a:lstStyle/>
            <a:p>
              <a:endParaRPr lang="en-US"/>
            </a:p>
          </p:txBody>
        </p:sp>
        <p:sp>
          <p:nvSpPr>
            <p:cNvPr id="12" name="TextBox 12"/>
            <p:cNvSpPr txBox="1"/>
            <p:nvPr/>
          </p:nvSpPr>
          <p:spPr>
            <a:xfrm>
              <a:off x="0" y="-38100"/>
              <a:ext cx="1787883" cy="1127387"/>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3" name="Group 13"/>
          <p:cNvGrpSpPr/>
          <p:nvPr/>
        </p:nvGrpSpPr>
        <p:grpSpPr>
          <a:xfrm>
            <a:off x="462661" y="422052"/>
            <a:ext cx="12447718" cy="1213297"/>
            <a:chOff x="0" y="0"/>
            <a:chExt cx="3278411" cy="319551"/>
          </a:xfrm>
        </p:grpSpPr>
        <p:sp>
          <p:nvSpPr>
            <p:cNvPr id="14" name="Freeform 14"/>
            <p:cNvSpPr/>
            <p:nvPr/>
          </p:nvSpPr>
          <p:spPr>
            <a:xfrm>
              <a:off x="0" y="0"/>
              <a:ext cx="3278412" cy="319551"/>
            </a:xfrm>
            <a:custGeom>
              <a:avLst/>
              <a:gdLst/>
              <a:ahLst/>
              <a:cxnLst/>
              <a:rect l="l" t="t" r="r" b="b"/>
              <a:pathLst>
                <a:path w="3278412" h="319551">
                  <a:moveTo>
                    <a:pt x="6220" y="0"/>
                  </a:moveTo>
                  <a:lnTo>
                    <a:pt x="3272192" y="0"/>
                  </a:lnTo>
                  <a:cubicBezTo>
                    <a:pt x="3275627" y="0"/>
                    <a:pt x="3278412" y="2785"/>
                    <a:pt x="3278412" y="6220"/>
                  </a:cubicBezTo>
                  <a:lnTo>
                    <a:pt x="3278412" y="313332"/>
                  </a:lnTo>
                  <a:cubicBezTo>
                    <a:pt x="3278412" y="316767"/>
                    <a:pt x="3275627" y="319551"/>
                    <a:pt x="3272192" y="319551"/>
                  </a:cubicBezTo>
                  <a:lnTo>
                    <a:pt x="6220" y="319551"/>
                  </a:lnTo>
                  <a:cubicBezTo>
                    <a:pt x="2785" y="319551"/>
                    <a:pt x="0" y="316767"/>
                    <a:pt x="0" y="313332"/>
                  </a:cubicBezTo>
                  <a:lnTo>
                    <a:pt x="0" y="6220"/>
                  </a:lnTo>
                  <a:cubicBezTo>
                    <a:pt x="0" y="2785"/>
                    <a:pt x="2785" y="0"/>
                    <a:pt x="6220" y="0"/>
                  </a:cubicBezTo>
                  <a:close/>
                </a:path>
              </a:pathLst>
            </a:custGeom>
            <a:solidFill>
              <a:srgbClr val="D9D9D9"/>
            </a:solidFill>
          </p:spPr>
          <p:txBody>
            <a:bodyPr/>
            <a:lstStyle/>
            <a:p>
              <a:endParaRPr lang="en-US"/>
            </a:p>
          </p:txBody>
        </p:sp>
        <p:sp>
          <p:nvSpPr>
            <p:cNvPr id="15" name="TextBox 15"/>
            <p:cNvSpPr txBox="1"/>
            <p:nvPr/>
          </p:nvSpPr>
          <p:spPr>
            <a:xfrm>
              <a:off x="0" y="-38100"/>
              <a:ext cx="3278411" cy="357651"/>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331098" y="762000"/>
            <a:ext cx="12579281" cy="609600"/>
          </a:xfrm>
          <a:prstGeom prst="rect">
            <a:avLst/>
          </a:prstGeom>
        </p:spPr>
        <p:txBody>
          <a:bodyPr lIns="0" tIns="0" rIns="0" bIns="0" rtlCol="0" anchor="t">
            <a:spAutoFit/>
          </a:bodyPr>
          <a:lstStyle/>
          <a:p>
            <a:pPr algn="ctr">
              <a:lnSpc>
                <a:spcPts val="4500"/>
              </a:lnSpc>
            </a:pPr>
            <a:r>
              <a:rPr lang="en-US" sz="4400" b="1" dirty="0">
                <a:solidFill>
                  <a:srgbClr val="0B1320"/>
                </a:solidFill>
                <a:latin typeface="DM Sans" pitchFamily="2" charset="0"/>
                <a:ea typeface="DM Sans Bold"/>
                <a:cs typeface="DM Sans Bold"/>
                <a:sym typeface="DM Sans Bold"/>
              </a:rPr>
              <a:t>FRONTAGE &amp; INFRASTRUCTURE FLEXIBILITY</a:t>
            </a:r>
          </a:p>
        </p:txBody>
      </p:sp>
      <p:grpSp>
        <p:nvGrpSpPr>
          <p:cNvPr id="17" name="Group 17"/>
          <p:cNvGrpSpPr/>
          <p:nvPr/>
        </p:nvGrpSpPr>
        <p:grpSpPr>
          <a:xfrm>
            <a:off x="-33803" y="9016413"/>
            <a:ext cx="18321803" cy="1270587"/>
            <a:chOff x="0" y="0"/>
            <a:chExt cx="5678908" cy="393823"/>
          </a:xfrm>
        </p:grpSpPr>
        <p:sp>
          <p:nvSpPr>
            <p:cNvPr id="18" name="Freeform 18"/>
            <p:cNvSpPr/>
            <p:nvPr/>
          </p:nvSpPr>
          <p:spPr>
            <a:xfrm>
              <a:off x="0" y="0"/>
              <a:ext cx="5678908" cy="393823"/>
            </a:xfrm>
            <a:custGeom>
              <a:avLst/>
              <a:gdLst/>
              <a:ahLst/>
              <a:cxnLst/>
              <a:rect l="l" t="t" r="r" b="b"/>
              <a:pathLst>
                <a:path w="5678908" h="393823">
                  <a:moveTo>
                    <a:pt x="0" y="0"/>
                  </a:moveTo>
                  <a:lnTo>
                    <a:pt x="5678908" y="0"/>
                  </a:lnTo>
                  <a:lnTo>
                    <a:pt x="5678908" y="393823"/>
                  </a:lnTo>
                  <a:lnTo>
                    <a:pt x="0" y="393823"/>
                  </a:lnTo>
                  <a:close/>
                </a:path>
              </a:pathLst>
            </a:custGeom>
            <a:solidFill>
              <a:srgbClr val="AFC1D0">
                <a:alpha val="40000"/>
              </a:srgbClr>
            </a:solidFill>
          </p:spPr>
          <p:txBody>
            <a:bodyPr/>
            <a:lstStyle/>
            <a:p>
              <a:endParaRPr lang="en-US"/>
            </a:p>
          </p:txBody>
        </p:sp>
        <p:sp>
          <p:nvSpPr>
            <p:cNvPr id="19" name="TextBox 19"/>
            <p:cNvSpPr txBox="1"/>
            <p:nvPr/>
          </p:nvSpPr>
          <p:spPr>
            <a:xfrm>
              <a:off x="0" y="-38100"/>
              <a:ext cx="5678908" cy="431923"/>
            </a:xfrm>
            <a:prstGeom prst="rect">
              <a:avLst/>
            </a:prstGeom>
          </p:spPr>
          <p:txBody>
            <a:bodyPr lIns="50800" tIns="50800" rIns="50800" bIns="50800" rtlCol="0" anchor="ctr"/>
            <a:lstStyle/>
            <a:p>
              <a:pPr algn="ctr">
                <a:lnSpc>
                  <a:spcPts val="2659"/>
                </a:lnSpc>
              </a:pPr>
              <a:endParaRPr/>
            </a:p>
          </p:txBody>
        </p:sp>
      </p:grpSp>
      <p:graphicFrame>
        <p:nvGraphicFramePr>
          <p:cNvPr id="20" name="Table 20"/>
          <p:cNvGraphicFramePr>
            <a:graphicFrameLocks noGrp="1"/>
          </p:cNvGraphicFramePr>
          <p:nvPr>
            <p:extLst>
              <p:ext uri="{D42A27DB-BD31-4B8C-83A1-F6EECF244321}">
                <p14:modId xmlns:p14="http://schemas.microsoft.com/office/powerpoint/2010/main" val="3439942302"/>
              </p:ext>
            </p:extLst>
          </p:nvPr>
        </p:nvGraphicFramePr>
        <p:xfrm>
          <a:off x="735968" y="2324100"/>
          <a:ext cx="16146331" cy="5366766"/>
        </p:xfrm>
        <a:graphic>
          <a:graphicData uri="http://schemas.openxmlformats.org/drawingml/2006/table">
            <a:tbl>
              <a:tblPr/>
              <a:tblGrid>
                <a:gridCol w="5397066">
                  <a:extLst>
                    <a:ext uri="{9D8B030D-6E8A-4147-A177-3AD203B41FA5}">
                      <a16:colId xmlns:a16="http://schemas.microsoft.com/office/drawing/2014/main" val="20000"/>
                    </a:ext>
                  </a:extLst>
                </a:gridCol>
                <a:gridCol w="10749265">
                  <a:extLst>
                    <a:ext uri="{9D8B030D-6E8A-4147-A177-3AD203B41FA5}">
                      <a16:colId xmlns:a16="http://schemas.microsoft.com/office/drawing/2014/main" val="20001"/>
                    </a:ext>
                  </a:extLst>
                </a:gridCol>
              </a:tblGrid>
              <a:tr h="0">
                <a:tc>
                  <a:txBody>
                    <a:bodyPr/>
                    <a:lstStyle/>
                    <a:p>
                      <a:pPr algn="l">
                        <a:lnSpc>
                          <a:spcPts val="3640"/>
                        </a:lnSpc>
                        <a:defRPr/>
                      </a:pPr>
                      <a:r>
                        <a:rPr lang="en-US" sz="2600" b="1">
                          <a:solidFill>
                            <a:srgbClr val="FFFFFF"/>
                          </a:solidFill>
                          <a:latin typeface="DM Sans" pitchFamily="2" charset="0"/>
                          <a:ea typeface="Canva Sans Bold"/>
                          <a:cs typeface="Canva Sans Bold"/>
                          <a:sym typeface="Canva Sans Bold"/>
                        </a:rPr>
                        <a:t>What This Does</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ts val="3640"/>
                        </a:lnSpc>
                        <a:defRPr/>
                      </a:pPr>
                      <a:r>
                        <a:rPr lang="en-US" sz="2600" dirty="0">
                          <a:solidFill>
                            <a:srgbClr val="FFFFFF"/>
                          </a:solidFill>
                          <a:latin typeface="DM Sans" pitchFamily="2" charset="0"/>
                          <a:ea typeface="Canva Sans"/>
                          <a:cs typeface="Canva Sans"/>
                          <a:sym typeface="Canva Sans"/>
                        </a:rPr>
                        <a:t>Flexible frontage improvement requirements</a:t>
                      </a:r>
                      <a:endParaRPr lang="en-US" sz="1100" dirty="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gn="l">
                        <a:lnSpc>
                          <a:spcPts val="3640"/>
                        </a:lnSpc>
                        <a:defRPr/>
                      </a:pPr>
                      <a:r>
                        <a:rPr lang="en-US" sz="2600" b="1">
                          <a:solidFill>
                            <a:srgbClr val="FFFFFF"/>
                          </a:solidFill>
                          <a:latin typeface="DM Sans" pitchFamily="2" charset="0"/>
                          <a:ea typeface="Canva Sans Bold"/>
                          <a:cs typeface="Canva Sans Bold"/>
                          <a:sym typeface="Canva Sans Bold"/>
                        </a:rPr>
                        <a:t>Who It Helps</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ts val="3640"/>
                        </a:lnSpc>
                        <a:defRPr/>
                      </a:pPr>
                      <a:r>
                        <a:rPr lang="en-US" sz="2600" dirty="0">
                          <a:solidFill>
                            <a:srgbClr val="FFFFFF"/>
                          </a:solidFill>
                          <a:latin typeface="DM Sans" pitchFamily="2" charset="0"/>
                          <a:ea typeface="Canva Sans"/>
                          <a:cs typeface="Canva Sans"/>
                          <a:sym typeface="Canva Sans"/>
                        </a:rPr>
                        <a:t>Lower/moderate-income households (&lt;80%–120% AMI)</a:t>
                      </a:r>
                      <a:endParaRPr lang="en-US" sz="1100" dirty="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l">
                        <a:lnSpc>
                          <a:spcPts val="3640"/>
                        </a:lnSpc>
                        <a:defRPr/>
                      </a:pPr>
                      <a:r>
                        <a:rPr lang="en-US" sz="2600" b="1">
                          <a:solidFill>
                            <a:srgbClr val="FFFFFF"/>
                          </a:solidFill>
                          <a:latin typeface="DM Sans" pitchFamily="2" charset="0"/>
                          <a:ea typeface="Canva Sans Bold"/>
                          <a:cs typeface="Canva Sans Bold"/>
                          <a:sym typeface="Canva Sans Bold"/>
                        </a:rPr>
                        <a:t>Housing Types Encouraged  </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ts val="3640"/>
                        </a:lnSpc>
                        <a:defRPr/>
                      </a:pPr>
                      <a:r>
                        <a:rPr lang="en-US" sz="2600" dirty="0">
                          <a:solidFill>
                            <a:srgbClr val="FFFFFF"/>
                          </a:solidFill>
                          <a:latin typeface="DM Sans" pitchFamily="2" charset="0"/>
                          <a:ea typeface="Canva Sans"/>
                          <a:cs typeface="Canva Sans"/>
                          <a:sym typeface="Canva Sans"/>
                        </a:rPr>
                        <a:t>Infill single-family, duplexes, townhomes, small multi-family</a:t>
                      </a:r>
                      <a:endParaRPr lang="en-US" sz="1100" dirty="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gn="l">
                        <a:lnSpc>
                          <a:spcPts val="3640"/>
                        </a:lnSpc>
                        <a:defRPr/>
                      </a:pPr>
                      <a:r>
                        <a:rPr lang="en-US" sz="2600" b="1">
                          <a:solidFill>
                            <a:srgbClr val="FFFFFF"/>
                          </a:solidFill>
                          <a:latin typeface="DM Sans" pitchFamily="2" charset="0"/>
                          <a:ea typeface="Canva Sans Bold"/>
                          <a:cs typeface="Canva Sans Bold"/>
                          <a:sym typeface="Canva Sans Bold"/>
                        </a:rPr>
                        <a:t>Where It Makes Sense</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ts val="3640"/>
                        </a:lnSpc>
                        <a:defRPr/>
                      </a:pPr>
                      <a:r>
                        <a:rPr lang="en-US" sz="2600">
                          <a:solidFill>
                            <a:srgbClr val="FFFFFF"/>
                          </a:solidFill>
                          <a:latin typeface="DM Sans" pitchFamily="2" charset="0"/>
                          <a:ea typeface="Canva Sans"/>
                          <a:cs typeface="Canva Sans"/>
                          <a:sym typeface="Canva Sans"/>
                        </a:rPr>
                        <a:t>Citywide for Affordable, Smaller Units and, Missing-Middle Housing Types</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gn="l">
                        <a:lnSpc>
                          <a:spcPts val="3640"/>
                        </a:lnSpc>
                        <a:defRPr/>
                      </a:pPr>
                      <a:r>
                        <a:rPr lang="en-US" sz="2600" b="1">
                          <a:solidFill>
                            <a:srgbClr val="FFFFFF"/>
                          </a:solidFill>
                          <a:latin typeface="DM Sans" pitchFamily="2" charset="0"/>
                          <a:ea typeface="Canva Sans Bold"/>
                          <a:cs typeface="Canva Sans Bold"/>
                          <a:sym typeface="Canva Sans Bold"/>
                        </a:rPr>
                        <a:t>Implementation Timeframe</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ts val="3640"/>
                        </a:lnSpc>
                        <a:defRPr/>
                      </a:pPr>
                      <a:r>
                        <a:rPr lang="en-US" sz="2600">
                          <a:solidFill>
                            <a:srgbClr val="FFFFFF"/>
                          </a:solidFill>
                          <a:latin typeface="DM Sans" pitchFamily="2" charset="0"/>
                          <a:ea typeface="Canva Sans"/>
                          <a:cs typeface="Canva Sans"/>
                          <a:sym typeface="Canva Sans"/>
                        </a:rPr>
                        <a:t>Long - 2029</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algn="l">
                        <a:lnSpc>
                          <a:spcPts val="3640"/>
                        </a:lnSpc>
                        <a:defRPr/>
                      </a:pPr>
                      <a:r>
                        <a:rPr lang="en-US" sz="2600" b="1">
                          <a:solidFill>
                            <a:srgbClr val="FFFFFF"/>
                          </a:solidFill>
                          <a:latin typeface="DM Sans" pitchFamily="2" charset="0"/>
                          <a:ea typeface="Canva Sans Bold"/>
                          <a:cs typeface="Canva Sans Bold"/>
                          <a:sym typeface="Canva Sans Bold"/>
                        </a:rPr>
                        <a:t>Staff Effort</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ts val="3640"/>
                        </a:lnSpc>
                        <a:defRPr/>
                      </a:pPr>
                      <a:r>
                        <a:rPr lang="en-US" sz="2600" dirty="0">
                          <a:solidFill>
                            <a:srgbClr val="FFFFFF"/>
                          </a:solidFill>
                          <a:latin typeface="DM Sans" pitchFamily="2" charset="0"/>
                          <a:ea typeface="Canva Sans"/>
                          <a:cs typeface="Canva Sans"/>
                          <a:sym typeface="Canva Sans"/>
                        </a:rPr>
                        <a:t>High</a:t>
                      </a:r>
                      <a:endParaRPr lang="en-US" sz="1100" dirty="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C3F60"/>
        </a:solidFill>
        <a:effectLst/>
      </p:bgPr>
    </p:bg>
    <p:spTree>
      <p:nvGrpSpPr>
        <p:cNvPr id="1" name=""/>
        <p:cNvGrpSpPr/>
        <p:nvPr/>
      </p:nvGrpSpPr>
      <p:grpSpPr>
        <a:xfrm>
          <a:off x="0" y="0"/>
          <a:ext cx="0" cy="0"/>
          <a:chOff x="0" y="0"/>
          <a:chExt cx="0" cy="0"/>
        </a:xfrm>
      </p:grpSpPr>
      <p:grpSp>
        <p:nvGrpSpPr>
          <p:cNvPr id="2" name="Group 2"/>
          <p:cNvGrpSpPr/>
          <p:nvPr/>
        </p:nvGrpSpPr>
        <p:grpSpPr>
          <a:xfrm>
            <a:off x="-193227" y="-333229"/>
            <a:ext cx="13680627" cy="1220807"/>
            <a:chOff x="0" y="0"/>
            <a:chExt cx="3817480" cy="812800"/>
          </a:xfrm>
        </p:grpSpPr>
        <p:sp>
          <p:nvSpPr>
            <p:cNvPr id="3" name="Freeform 3"/>
            <p:cNvSpPr/>
            <p:nvPr/>
          </p:nvSpPr>
          <p:spPr>
            <a:xfrm>
              <a:off x="0" y="0"/>
              <a:ext cx="3817480" cy="812800"/>
            </a:xfrm>
            <a:custGeom>
              <a:avLst/>
              <a:gdLst/>
              <a:ahLst/>
              <a:cxnLst/>
              <a:rect l="l" t="t" r="r" b="b"/>
              <a:pathLst>
                <a:path w="3817480" h="812800">
                  <a:moveTo>
                    <a:pt x="0" y="0"/>
                  </a:moveTo>
                  <a:lnTo>
                    <a:pt x="3817480" y="0"/>
                  </a:lnTo>
                  <a:lnTo>
                    <a:pt x="3817480" y="812800"/>
                  </a:lnTo>
                  <a:lnTo>
                    <a:pt x="0" y="812800"/>
                  </a:lnTo>
                  <a:close/>
                </a:path>
              </a:pathLst>
            </a:custGeom>
            <a:ln w="38100" cap="sq">
              <a:solidFill>
                <a:srgbClr val="F0F0F0"/>
              </a:solidFill>
              <a:prstDash val="solid"/>
              <a:miter/>
            </a:ln>
          </p:spPr>
          <p:txBody>
            <a:bodyPr/>
            <a:lstStyle/>
            <a:p>
              <a:endParaRPr lang="en-US"/>
            </a:p>
          </p:txBody>
        </p:sp>
        <p:sp>
          <p:nvSpPr>
            <p:cNvPr id="4" name="TextBox 4"/>
            <p:cNvSpPr txBox="1"/>
            <p:nvPr/>
          </p:nvSpPr>
          <p:spPr>
            <a:xfrm>
              <a:off x="0" y="-38100"/>
              <a:ext cx="3817480" cy="850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688544" y="422052"/>
            <a:ext cx="13639663" cy="1213297"/>
            <a:chOff x="0" y="0"/>
            <a:chExt cx="3592339" cy="319551"/>
          </a:xfrm>
        </p:grpSpPr>
        <p:sp>
          <p:nvSpPr>
            <p:cNvPr id="6" name="Freeform 6"/>
            <p:cNvSpPr/>
            <p:nvPr/>
          </p:nvSpPr>
          <p:spPr>
            <a:xfrm>
              <a:off x="0" y="0"/>
              <a:ext cx="3592339" cy="319551"/>
            </a:xfrm>
            <a:custGeom>
              <a:avLst/>
              <a:gdLst/>
              <a:ahLst/>
              <a:cxnLst/>
              <a:rect l="l" t="t" r="r" b="b"/>
              <a:pathLst>
                <a:path w="3592339" h="319551">
                  <a:moveTo>
                    <a:pt x="5676" y="0"/>
                  </a:moveTo>
                  <a:lnTo>
                    <a:pt x="3586663" y="0"/>
                  </a:lnTo>
                  <a:cubicBezTo>
                    <a:pt x="3589798" y="0"/>
                    <a:pt x="3592339" y="2541"/>
                    <a:pt x="3592339" y="5676"/>
                  </a:cubicBezTo>
                  <a:lnTo>
                    <a:pt x="3592339" y="313875"/>
                  </a:lnTo>
                  <a:cubicBezTo>
                    <a:pt x="3592339" y="315381"/>
                    <a:pt x="3591741" y="316824"/>
                    <a:pt x="3590677" y="317889"/>
                  </a:cubicBezTo>
                  <a:cubicBezTo>
                    <a:pt x="3589612" y="318953"/>
                    <a:pt x="3588169" y="319551"/>
                    <a:pt x="3586663" y="319551"/>
                  </a:cubicBezTo>
                  <a:lnTo>
                    <a:pt x="5676" y="319551"/>
                  </a:lnTo>
                  <a:cubicBezTo>
                    <a:pt x="4171" y="319551"/>
                    <a:pt x="2727" y="318953"/>
                    <a:pt x="1662" y="317889"/>
                  </a:cubicBezTo>
                  <a:cubicBezTo>
                    <a:pt x="598" y="316824"/>
                    <a:pt x="0" y="315381"/>
                    <a:pt x="0" y="313875"/>
                  </a:cubicBezTo>
                  <a:lnTo>
                    <a:pt x="0" y="5676"/>
                  </a:lnTo>
                  <a:cubicBezTo>
                    <a:pt x="0" y="4171"/>
                    <a:pt x="598" y="2727"/>
                    <a:pt x="1662" y="1662"/>
                  </a:cubicBezTo>
                  <a:cubicBezTo>
                    <a:pt x="2727" y="598"/>
                    <a:pt x="4171" y="0"/>
                    <a:pt x="5676" y="0"/>
                  </a:cubicBezTo>
                  <a:close/>
                </a:path>
              </a:pathLst>
            </a:custGeom>
            <a:solidFill>
              <a:srgbClr val="D9D9D9"/>
            </a:solidFill>
          </p:spPr>
          <p:txBody>
            <a:bodyPr/>
            <a:lstStyle/>
            <a:p>
              <a:endParaRPr lang="en-US"/>
            </a:p>
          </p:txBody>
        </p:sp>
        <p:sp>
          <p:nvSpPr>
            <p:cNvPr id="7" name="TextBox 7"/>
            <p:cNvSpPr txBox="1"/>
            <p:nvPr/>
          </p:nvSpPr>
          <p:spPr>
            <a:xfrm>
              <a:off x="0" y="-38100"/>
              <a:ext cx="3592339" cy="357651"/>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418458" y="762000"/>
            <a:ext cx="13680627" cy="609600"/>
          </a:xfrm>
          <a:prstGeom prst="rect">
            <a:avLst/>
          </a:prstGeom>
        </p:spPr>
        <p:txBody>
          <a:bodyPr lIns="0" tIns="0" rIns="0" bIns="0" rtlCol="0" anchor="t">
            <a:spAutoFit/>
          </a:bodyPr>
          <a:lstStyle/>
          <a:p>
            <a:pPr algn="ctr">
              <a:lnSpc>
                <a:spcPts val="4500"/>
              </a:lnSpc>
            </a:pPr>
            <a:r>
              <a:rPr lang="en-US" sz="4500" b="1" dirty="0">
                <a:solidFill>
                  <a:srgbClr val="0B1320"/>
                </a:solidFill>
                <a:latin typeface="DM Sans" pitchFamily="2" charset="0"/>
                <a:ea typeface="DM Sans Bold"/>
                <a:cs typeface="DM Sans Bold"/>
                <a:sym typeface="DM Sans Bold"/>
              </a:rPr>
              <a:t>FRONTAGE &amp; INFRASTRUCTURE FLEXIBILITY</a:t>
            </a:r>
          </a:p>
        </p:txBody>
      </p:sp>
      <p:grpSp>
        <p:nvGrpSpPr>
          <p:cNvPr id="9" name="Group 9"/>
          <p:cNvGrpSpPr/>
          <p:nvPr/>
        </p:nvGrpSpPr>
        <p:grpSpPr>
          <a:xfrm>
            <a:off x="-33803" y="9402028"/>
            <a:ext cx="18321803" cy="884972"/>
            <a:chOff x="0" y="0"/>
            <a:chExt cx="5678908" cy="274300"/>
          </a:xfrm>
        </p:grpSpPr>
        <p:sp>
          <p:nvSpPr>
            <p:cNvPr id="10" name="Freeform 10"/>
            <p:cNvSpPr/>
            <p:nvPr/>
          </p:nvSpPr>
          <p:spPr>
            <a:xfrm>
              <a:off x="0" y="0"/>
              <a:ext cx="5678908" cy="274300"/>
            </a:xfrm>
            <a:custGeom>
              <a:avLst/>
              <a:gdLst/>
              <a:ahLst/>
              <a:cxnLst/>
              <a:rect l="l" t="t" r="r" b="b"/>
              <a:pathLst>
                <a:path w="5678908" h="274300">
                  <a:moveTo>
                    <a:pt x="0" y="0"/>
                  </a:moveTo>
                  <a:lnTo>
                    <a:pt x="5678908" y="0"/>
                  </a:lnTo>
                  <a:lnTo>
                    <a:pt x="5678908" y="274300"/>
                  </a:lnTo>
                  <a:lnTo>
                    <a:pt x="0" y="274300"/>
                  </a:lnTo>
                  <a:close/>
                </a:path>
              </a:pathLst>
            </a:custGeom>
            <a:solidFill>
              <a:srgbClr val="AFC1D0">
                <a:alpha val="40000"/>
              </a:srgbClr>
            </a:solidFill>
          </p:spPr>
          <p:txBody>
            <a:bodyPr/>
            <a:lstStyle/>
            <a:p>
              <a:endParaRPr lang="en-US"/>
            </a:p>
          </p:txBody>
        </p:sp>
        <p:sp>
          <p:nvSpPr>
            <p:cNvPr id="11" name="TextBox 11"/>
            <p:cNvSpPr txBox="1"/>
            <p:nvPr/>
          </p:nvSpPr>
          <p:spPr>
            <a:xfrm>
              <a:off x="0" y="-38100"/>
              <a:ext cx="5678908" cy="312400"/>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901649" y="2245968"/>
            <a:ext cx="16496901" cy="6305550"/>
          </a:xfrm>
          <a:prstGeom prst="rect">
            <a:avLst/>
          </a:prstGeom>
        </p:spPr>
        <p:txBody>
          <a:bodyPr lIns="0" tIns="0" rIns="0" bIns="0" rtlCol="0" anchor="t">
            <a:spAutoFit/>
          </a:bodyPr>
          <a:lstStyle/>
          <a:p>
            <a:pPr algn="just">
              <a:lnSpc>
                <a:spcPts val="3239"/>
              </a:lnSpc>
            </a:pPr>
            <a:r>
              <a:rPr lang="en-US" sz="2699" b="1" dirty="0">
                <a:solidFill>
                  <a:srgbClr val="FFFFFF"/>
                </a:solidFill>
                <a:latin typeface="DM Sans" pitchFamily="2" charset="0"/>
                <a:ea typeface="Canva Sans Bold"/>
                <a:cs typeface="Canva Sans Bold"/>
                <a:sym typeface="Canva Sans Bold"/>
              </a:rPr>
              <a:t>Trade-Offs: </a:t>
            </a:r>
          </a:p>
          <a:p>
            <a:pPr algn="just">
              <a:lnSpc>
                <a:spcPts val="1200"/>
              </a:lnSpc>
            </a:pPr>
            <a:endParaRPr lang="en-US" sz="2699" b="1" dirty="0">
              <a:solidFill>
                <a:srgbClr val="FFFFFF"/>
              </a:solidFill>
              <a:latin typeface="DM Sans" pitchFamily="2" charset="0"/>
              <a:ea typeface="Canva Sans Bold"/>
              <a:cs typeface="Canva Sans Bold"/>
              <a:sym typeface="Canva Sans Bold"/>
            </a:endParaRPr>
          </a:p>
          <a:p>
            <a:pPr marL="582925" lvl="1" indent="-291463" algn="just">
              <a:lnSpc>
                <a:spcPts val="3239"/>
              </a:lnSpc>
              <a:buFont typeface="Arial"/>
              <a:buChar char="•"/>
            </a:pPr>
            <a:r>
              <a:rPr lang="en-US" sz="2699" i="1" dirty="0">
                <a:solidFill>
                  <a:srgbClr val="FFFFFF"/>
                </a:solidFill>
                <a:latin typeface="DM Sans" pitchFamily="2" charset="0"/>
                <a:ea typeface="Canva Sans Italics"/>
                <a:cs typeface="Canva Sans Italics"/>
                <a:sym typeface="Canva Sans Italics"/>
              </a:rPr>
              <a:t>Timing of Infrastructure Delivery: </a:t>
            </a:r>
            <a:r>
              <a:rPr lang="en-US" sz="2699" dirty="0">
                <a:solidFill>
                  <a:srgbClr val="FFFFFF"/>
                </a:solidFill>
                <a:latin typeface="DM Sans" pitchFamily="2" charset="0"/>
                <a:ea typeface="Canva Sans"/>
                <a:cs typeface="Canva Sans"/>
                <a:sym typeface="Canva Sans"/>
              </a:rPr>
              <a:t>Deferring or scaling improvements can shift construction to a later City-led project, requiring careful capital planning.</a:t>
            </a:r>
          </a:p>
          <a:p>
            <a:pPr algn="just">
              <a:lnSpc>
                <a:spcPts val="3239"/>
              </a:lnSpc>
            </a:pPr>
            <a:endParaRPr lang="en-US" sz="2699" dirty="0">
              <a:solidFill>
                <a:srgbClr val="FFFFFF"/>
              </a:solidFill>
              <a:latin typeface="DM Sans" pitchFamily="2" charset="0"/>
              <a:ea typeface="Canva Sans"/>
              <a:cs typeface="Canva Sans"/>
              <a:sym typeface="Canva Sans"/>
            </a:endParaRPr>
          </a:p>
          <a:p>
            <a:pPr marL="582925" lvl="1" indent="-291463" algn="just">
              <a:lnSpc>
                <a:spcPts val="3239"/>
              </a:lnSpc>
              <a:buFont typeface="Arial"/>
              <a:buChar char="•"/>
            </a:pPr>
            <a:r>
              <a:rPr lang="en-US" sz="2699" i="1" dirty="0">
                <a:solidFill>
                  <a:srgbClr val="FFFFFF"/>
                </a:solidFill>
                <a:latin typeface="DM Sans" pitchFamily="2" charset="0"/>
                <a:ea typeface="Canva Sans Italics"/>
                <a:cs typeface="Canva Sans Italics"/>
                <a:sym typeface="Canva Sans Italics"/>
              </a:rPr>
              <a:t>Equity and Proportionality: </a:t>
            </a:r>
            <a:r>
              <a:rPr lang="en-US" sz="2699" dirty="0">
                <a:solidFill>
                  <a:srgbClr val="FFFFFF"/>
                </a:solidFill>
                <a:latin typeface="DM Sans" pitchFamily="2" charset="0"/>
                <a:ea typeface="Canva Sans"/>
                <a:cs typeface="Canva Sans"/>
                <a:sym typeface="Canva Sans"/>
              </a:rPr>
              <a:t>Flexible requirements must still ensure projects pay their fair share to avoid perceptions of unequal treatment.</a:t>
            </a:r>
          </a:p>
          <a:p>
            <a:pPr algn="just">
              <a:lnSpc>
                <a:spcPts val="3239"/>
              </a:lnSpc>
            </a:pPr>
            <a:endParaRPr lang="en-US" sz="2699" dirty="0">
              <a:solidFill>
                <a:srgbClr val="FFFFFF"/>
              </a:solidFill>
              <a:latin typeface="DM Sans" pitchFamily="2" charset="0"/>
              <a:ea typeface="Canva Sans"/>
              <a:cs typeface="Canva Sans"/>
              <a:sym typeface="Canva Sans"/>
            </a:endParaRPr>
          </a:p>
          <a:p>
            <a:pPr marL="582925" lvl="1" indent="-291463" algn="just">
              <a:lnSpc>
                <a:spcPts val="3239"/>
              </a:lnSpc>
              <a:buFont typeface="Arial"/>
              <a:buChar char="•"/>
            </a:pPr>
            <a:r>
              <a:rPr lang="en-US" sz="2699" i="1" dirty="0">
                <a:solidFill>
                  <a:srgbClr val="FFFFFF"/>
                </a:solidFill>
                <a:latin typeface="DM Sans" pitchFamily="2" charset="0"/>
                <a:ea typeface="Canva Sans Italics"/>
                <a:cs typeface="Canva Sans Italics"/>
                <a:sym typeface="Canva Sans Italics"/>
              </a:rPr>
              <a:t>Coordination Across Departments:</a:t>
            </a:r>
            <a:r>
              <a:rPr lang="en-US" sz="2699" dirty="0">
                <a:solidFill>
                  <a:srgbClr val="FFFFFF"/>
                </a:solidFill>
                <a:latin typeface="DM Sans" pitchFamily="2" charset="0"/>
                <a:ea typeface="Canva Sans"/>
                <a:cs typeface="Canva Sans"/>
                <a:sym typeface="Canva Sans"/>
              </a:rPr>
              <a:t> Implementing flexibility requires close alignment between Planning, Engineering, and Public Works to maintain safety and system integrity.</a:t>
            </a:r>
          </a:p>
          <a:p>
            <a:pPr algn="just">
              <a:lnSpc>
                <a:spcPts val="3239"/>
              </a:lnSpc>
            </a:pPr>
            <a:endParaRPr lang="en-US" sz="2699" dirty="0">
              <a:solidFill>
                <a:srgbClr val="FFFFFF"/>
              </a:solidFill>
              <a:latin typeface="DM Sans" pitchFamily="2" charset="0"/>
              <a:ea typeface="Canva Sans"/>
              <a:cs typeface="Canva Sans"/>
              <a:sym typeface="Canva Sans"/>
            </a:endParaRPr>
          </a:p>
          <a:p>
            <a:pPr marL="582925" lvl="1" indent="-291463" algn="just">
              <a:lnSpc>
                <a:spcPts val="3239"/>
              </a:lnSpc>
              <a:buFont typeface="Arial"/>
              <a:buChar char="•"/>
            </a:pPr>
            <a:r>
              <a:rPr lang="en-US" sz="2699" i="1" dirty="0">
                <a:solidFill>
                  <a:srgbClr val="FFFFFF"/>
                </a:solidFill>
                <a:latin typeface="DM Sans" pitchFamily="2" charset="0"/>
                <a:ea typeface="Canva Sans Italics"/>
                <a:cs typeface="Canva Sans Italics"/>
                <a:sym typeface="Canva Sans Italics"/>
              </a:rPr>
              <a:t>Interim Conditions: </a:t>
            </a:r>
            <a:r>
              <a:rPr lang="en-US" sz="2699" dirty="0">
                <a:solidFill>
                  <a:srgbClr val="FFFFFF"/>
                </a:solidFill>
                <a:latin typeface="DM Sans" pitchFamily="2" charset="0"/>
                <a:ea typeface="Canva Sans"/>
                <a:cs typeface="Canva Sans"/>
                <a:sym typeface="Canva Sans"/>
              </a:rPr>
              <a:t>Partial or interim improvements must be designed so they do not create safety issues or conflict with ADA, fire access, or future full build-out.</a:t>
            </a:r>
          </a:p>
          <a:p>
            <a:pPr algn="just">
              <a:lnSpc>
                <a:spcPts val="3239"/>
              </a:lnSpc>
            </a:pPr>
            <a:endParaRPr lang="en-US" sz="2699" dirty="0">
              <a:solidFill>
                <a:srgbClr val="FFFFFF"/>
              </a:solidFill>
              <a:latin typeface="DM Sans" pitchFamily="2" charset="0"/>
              <a:ea typeface="Canva Sans"/>
              <a:cs typeface="Canva Sans"/>
              <a:sym typeface="Canva Sans"/>
            </a:endParaRPr>
          </a:p>
          <a:p>
            <a:pPr marL="582925" lvl="1" indent="-291463" algn="just">
              <a:lnSpc>
                <a:spcPts val="3239"/>
              </a:lnSpc>
              <a:buFont typeface="Arial"/>
              <a:buChar char="•"/>
            </a:pPr>
            <a:r>
              <a:rPr lang="en-US" sz="2699" i="1" dirty="0">
                <a:solidFill>
                  <a:srgbClr val="FFFFFF"/>
                </a:solidFill>
                <a:latin typeface="DM Sans" pitchFamily="2" charset="0"/>
                <a:ea typeface="Canva Sans Italics"/>
                <a:cs typeface="Canva Sans Italics"/>
                <a:sym typeface="Canva Sans Italics"/>
              </a:rPr>
              <a:t>Public Perception: </a:t>
            </a:r>
            <a:r>
              <a:rPr lang="en-US" sz="2699" dirty="0">
                <a:solidFill>
                  <a:srgbClr val="FFFFFF"/>
                </a:solidFill>
                <a:latin typeface="DM Sans" pitchFamily="2" charset="0"/>
                <a:ea typeface="Canva Sans"/>
                <a:cs typeface="Canva Sans"/>
                <a:sym typeface="Canva Sans"/>
              </a:rPr>
              <a:t>Reduced or alternative frontage improvements can be misunderstood as lowering standards, requiring clear communication about long-term plans and outcomes</a:t>
            </a:r>
            <a:r>
              <a:rPr lang="en-US" sz="2699" dirty="0">
                <a:solidFill>
                  <a:srgbClr val="FFFFFF"/>
                </a:solidFill>
                <a:latin typeface="Canva Sans"/>
                <a:ea typeface="Canva Sans"/>
                <a:cs typeface="Canva Sans"/>
                <a:sym typeface="Canva Sans"/>
              </a:rPr>
              <a: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C3F60"/>
        </a:solidFill>
        <a:effectLst/>
      </p:bgPr>
    </p:bg>
    <p:spTree>
      <p:nvGrpSpPr>
        <p:cNvPr id="1" name=""/>
        <p:cNvGrpSpPr/>
        <p:nvPr/>
      </p:nvGrpSpPr>
      <p:grpSpPr>
        <a:xfrm>
          <a:off x="0" y="0"/>
          <a:ext cx="0" cy="0"/>
          <a:chOff x="0" y="0"/>
          <a:chExt cx="0" cy="0"/>
        </a:xfrm>
      </p:grpSpPr>
      <p:sp>
        <p:nvSpPr>
          <p:cNvPr id="2" name="AutoShape 2"/>
          <p:cNvSpPr/>
          <p:nvPr/>
        </p:nvSpPr>
        <p:spPr>
          <a:xfrm>
            <a:off x="8351002" y="1529420"/>
            <a:ext cx="9213750" cy="6876124"/>
          </a:xfrm>
          <a:prstGeom prst="rect">
            <a:avLst/>
          </a:prstGeom>
          <a:solidFill>
            <a:srgbClr val="61615F"/>
          </a:solidFill>
        </p:spPr>
        <p:txBody>
          <a:bodyPr/>
          <a:lstStyle/>
          <a:p>
            <a:endParaRPr lang="en-US"/>
          </a:p>
        </p:txBody>
      </p:sp>
      <p:grpSp>
        <p:nvGrpSpPr>
          <p:cNvPr id="3" name="Group 3"/>
          <p:cNvGrpSpPr/>
          <p:nvPr/>
        </p:nvGrpSpPr>
        <p:grpSpPr>
          <a:xfrm>
            <a:off x="8544088" y="1748381"/>
            <a:ext cx="8827578" cy="6438201"/>
            <a:chOff x="0" y="0"/>
            <a:chExt cx="1114450" cy="812800"/>
          </a:xfrm>
        </p:grpSpPr>
        <p:sp>
          <p:nvSpPr>
            <p:cNvPr id="4" name="Freeform 4"/>
            <p:cNvSpPr/>
            <p:nvPr/>
          </p:nvSpPr>
          <p:spPr>
            <a:xfrm>
              <a:off x="0" y="0"/>
              <a:ext cx="1114450" cy="812800"/>
            </a:xfrm>
            <a:custGeom>
              <a:avLst/>
              <a:gdLst/>
              <a:ahLst/>
              <a:cxnLst/>
              <a:rect l="l" t="t" r="r" b="b"/>
              <a:pathLst>
                <a:path w="1114450" h="812800">
                  <a:moveTo>
                    <a:pt x="0" y="0"/>
                  </a:moveTo>
                  <a:lnTo>
                    <a:pt x="1114450" y="0"/>
                  </a:lnTo>
                  <a:lnTo>
                    <a:pt x="1114450" y="812800"/>
                  </a:lnTo>
                  <a:lnTo>
                    <a:pt x="0" y="812800"/>
                  </a:lnTo>
                  <a:close/>
                </a:path>
              </a:pathLst>
            </a:custGeom>
            <a:blipFill>
              <a:blip r:embed="rId2"/>
              <a:stretch>
                <a:fillRect l="-4733" r="-4733"/>
              </a:stretch>
            </a:blipFill>
          </p:spPr>
          <p:txBody>
            <a:bodyPr/>
            <a:lstStyle/>
            <a:p>
              <a:endParaRPr lang="en-US"/>
            </a:p>
          </p:txBody>
        </p:sp>
      </p:grpSp>
      <p:sp>
        <p:nvSpPr>
          <p:cNvPr id="5" name="AutoShape 5"/>
          <p:cNvSpPr/>
          <p:nvPr/>
        </p:nvSpPr>
        <p:spPr>
          <a:xfrm>
            <a:off x="1028700" y="2432300"/>
            <a:ext cx="6757519" cy="5128870"/>
          </a:xfrm>
          <a:prstGeom prst="rect">
            <a:avLst/>
          </a:prstGeom>
          <a:solidFill>
            <a:srgbClr val="D9D9D9"/>
          </a:solidFill>
        </p:spPr>
        <p:txBody>
          <a:bodyPr/>
          <a:lstStyle/>
          <a:p>
            <a:endParaRPr lang="en-US"/>
          </a:p>
        </p:txBody>
      </p:sp>
      <p:sp>
        <p:nvSpPr>
          <p:cNvPr id="6" name="Freeform 6"/>
          <p:cNvSpPr/>
          <p:nvPr/>
        </p:nvSpPr>
        <p:spPr>
          <a:xfrm>
            <a:off x="1956436" y="2660299"/>
            <a:ext cx="4672871" cy="4672871"/>
          </a:xfrm>
          <a:custGeom>
            <a:avLst/>
            <a:gdLst/>
            <a:ahLst/>
            <a:cxnLst/>
            <a:rect l="l" t="t" r="r" b="b"/>
            <a:pathLst>
              <a:path w="4672871" h="4672871">
                <a:moveTo>
                  <a:pt x="0" y="0"/>
                </a:moveTo>
                <a:lnTo>
                  <a:pt x="4672871" y="0"/>
                </a:lnTo>
                <a:lnTo>
                  <a:pt x="4672871" y="4672871"/>
                </a:lnTo>
                <a:lnTo>
                  <a:pt x="0" y="4672871"/>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C3F60"/>
        </a:solidFill>
        <a:effectLst/>
      </p:bgPr>
    </p:bg>
    <p:spTree>
      <p:nvGrpSpPr>
        <p:cNvPr id="1" name=""/>
        <p:cNvGrpSpPr/>
        <p:nvPr/>
      </p:nvGrpSpPr>
      <p:grpSpPr>
        <a:xfrm>
          <a:off x="0" y="0"/>
          <a:ext cx="0" cy="0"/>
          <a:chOff x="0" y="0"/>
          <a:chExt cx="0" cy="0"/>
        </a:xfrm>
      </p:grpSpPr>
      <p:grpSp>
        <p:nvGrpSpPr>
          <p:cNvPr id="2" name="Group 2"/>
          <p:cNvGrpSpPr/>
          <p:nvPr/>
        </p:nvGrpSpPr>
        <p:grpSpPr>
          <a:xfrm>
            <a:off x="-457201" y="-342901"/>
            <a:ext cx="14114677" cy="1230479"/>
            <a:chOff x="0" y="0"/>
            <a:chExt cx="3817480" cy="812800"/>
          </a:xfrm>
        </p:grpSpPr>
        <p:sp>
          <p:nvSpPr>
            <p:cNvPr id="3" name="Freeform 3"/>
            <p:cNvSpPr/>
            <p:nvPr/>
          </p:nvSpPr>
          <p:spPr>
            <a:xfrm>
              <a:off x="0" y="0"/>
              <a:ext cx="3817480" cy="812800"/>
            </a:xfrm>
            <a:custGeom>
              <a:avLst/>
              <a:gdLst/>
              <a:ahLst/>
              <a:cxnLst/>
              <a:rect l="l" t="t" r="r" b="b"/>
              <a:pathLst>
                <a:path w="3817480" h="812800">
                  <a:moveTo>
                    <a:pt x="0" y="0"/>
                  </a:moveTo>
                  <a:lnTo>
                    <a:pt x="3817480" y="0"/>
                  </a:lnTo>
                  <a:lnTo>
                    <a:pt x="3817480" y="812800"/>
                  </a:lnTo>
                  <a:lnTo>
                    <a:pt x="0" y="812800"/>
                  </a:lnTo>
                  <a:close/>
                </a:path>
              </a:pathLst>
            </a:custGeom>
            <a:ln w="38100" cap="sq">
              <a:solidFill>
                <a:srgbClr val="F0F0F0"/>
              </a:solidFill>
              <a:prstDash val="solid"/>
              <a:miter/>
            </a:ln>
          </p:spPr>
          <p:txBody>
            <a:bodyPr/>
            <a:lstStyle/>
            <a:p>
              <a:endParaRPr lang="en-US"/>
            </a:p>
          </p:txBody>
        </p:sp>
        <p:sp>
          <p:nvSpPr>
            <p:cNvPr id="4" name="TextBox 4"/>
            <p:cNvSpPr txBox="1"/>
            <p:nvPr/>
          </p:nvSpPr>
          <p:spPr>
            <a:xfrm>
              <a:off x="0" y="-38100"/>
              <a:ext cx="3817480" cy="85090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18597" y="9168813"/>
            <a:ext cx="3698338" cy="3698338"/>
          </a:xfrm>
          <a:custGeom>
            <a:avLst/>
            <a:gdLst/>
            <a:ahLst/>
            <a:cxnLst/>
            <a:rect l="l" t="t" r="r" b="b"/>
            <a:pathLst>
              <a:path w="3698338" h="3698338">
                <a:moveTo>
                  <a:pt x="0" y="0"/>
                </a:moveTo>
                <a:lnTo>
                  <a:pt x="3698338" y="0"/>
                </a:lnTo>
                <a:lnTo>
                  <a:pt x="3698338"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3816934" y="9168813"/>
            <a:ext cx="3698338" cy="3698338"/>
          </a:xfrm>
          <a:custGeom>
            <a:avLst/>
            <a:gdLst/>
            <a:ahLst/>
            <a:cxnLst/>
            <a:rect l="l" t="t" r="r" b="b"/>
            <a:pathLst>
              <a:path w="3698338" h="3698338">
                <a:moveTo>
                  <a:pt x="0" y="0"/>
                </a:moveTo>
                <a:lnTo>
                  <a:pt x="3698337" y="0"/>
                </a:lnTo>
                <a:lnTo>
                  <a:pt x="3698337"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7" name="Freeform 7"/>
          <p:cNvSpPr/>
          <p:nvPr/>
        </p:nvSpPr>
        <p:spPr>
          <a:xfrm>
            <a:off x="7515272" y="9168813"/>
            <a:ext cx="3698338" cy="3698338"/>
          </a:xfrm>
          <a:custGeom>
            <a:avLst/>
            <a:gdLst/>
            <a:ahLst/>
            <a:cxnLst/>
            <a:rect l="l" t="t" r="r" b="b"/>
            <a:pathLst>
              <a:path w="3698338" h="3698338">
                <a:moveTo>
                  <a:pt x="0" y="0"/>
                </a:moveTo>
                <a:lnTo>
                  <a:pt x="3698338" y="0"/>
                </a:lnTo>
                <a:lnTo>
                  <a:pt x="3698338"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8" name="Freeform 8"/>
          <p:cNvSpPr/>
          <p:nvPr/>
        </p:nvSpPr>
        <p:spPr>
          <a:xfrm>
            <a:off x="11213610" y="9168813"/>
            <a:ext cx="3698338" cy="3698338"/>
          </a:xfrm>
          <a:custGeom>
            <a:avLst/>
            <a:gdLst/>
            <a:ahLst/>
            <a:cxnLst/>
            <a:rect l="l" t="t" r="r" b="b"/>
            <a:pathLst>
              <a:path w="3698338" h="3698338">
                <a:moveTo>
                  <a:pt x="0" y="0"/>
                </a:moveTo>
                <a:lnTo>
                  <a:pt x="3698338" y="0"/>
                </a:lnTo>
                <a:lnTo>
                  <a:pt x="3698338"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9" name="Freeform 9"/>
          <p:cNvSpPr/>
          <p:nvPr/>
        </p:nvSpPr>
        <p:spPr>
          <a:xfrm>
            <a:off x="14911948" y="9168813"/>
            <a:ext cx="3698338" cy="3698338"/>
          </a:xfrm>
          <a:custGeom>
            <a:avLst/>
            <a:gdLst/>
            <a:ahLst/>
            <a:cxnLst/>
            <a:rect l="l" t="t" r="r" b="b"/>
            <a:pathLst>
              <a:path w="3698338" h="3698338">
                <a:moveTo>
                  <a:pt x="0" y="0"/>
                </a:moveTo>
                <a:lnTo>
                  <a:pt x="3698337" y="0"/>
                </a:lnTo>
                <a:lnTo>
                  <a:pt x="3698337"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grpSp>
        <p:nvGrpSpPr>
          <p:cNvPr id="10" name="Group 10"/>
          <p:cNvGrpSpPr/>
          <p:nvPr/>
        </p:nvGrpSpPr>
        <p:grpSpPr>
          <a:xfrm>
            <a:off x="13052371" y="-342900"/>
            <a:ext cx="5997630" cy="1493368"/>
            <a:chOff x="0" y="0"/>
            <a:chExt cx="1984650" cy="1135873"/>
          </a:xfrm>
        </p:grpSpPr>
        <p:sp>
          <p:nvSpPr>
            <p:cNvPr id="11" name="Freeform 11"/>
            <p:cNvSpPr/>
            <p:nvPr/>
          </p:nvSpPr>
          <p:spPr>
            <a:xfrm>
              <a:off x="0" y="0"/>
              <a:ext cx="1984650" cy="1135873"/>
            </a:xfrm>
            <a:custGeom>
              <a:avLst/>
              <a:gdLst/>
              <a:ahLst/>
              <a:cxnLst/>
              <a:rect l="l" t="t" r="r" b="b"/>
              <a:pathLst>
                <a:path w="1984650" h="1135873">
                  <a:moveTo>
                    <a:pt x="0" y="0"/>
                  </a:moveTo>
                  <a:lnTo>
                    <a:pt x="1984650" y="0"/>
                  </a:lnTo>
                  <a:lnTo>
                    <a:pt x="1984650" y="1135873"/>
                  </a:lnTo>
                  <a:lnTo>
                    <a:pt x="0" y="1135873"/>
                  </a:lnTo>
                  <a:close/>
                </a:path>
              </a:pathLst>
            </a:custGeom>
            <a:solidFill>
              <a:srgbClr val="F3F6FA"/>
            </a:solidFill>
            <a:ln w="95250" cap="sq">
              <a:solidFill>
                <a:srgbClr val="FFFFFF"/>
              </a:solidFill>
              <a:prstDash val="solid"/>
              <a:miter/>
            </a:ln>
          </p:spPr>
          <p:txBody>
            <a:bodyPr/>
            <a:lstStyle/>
            <a:p>
              <a:endParaRPr lang="en-US"/>
            </a:p>
          </p:txBody>
        </p:sp>
        <p:sp>
          <p:nvSpPr>
            <p:cNvPr id="12" name="TextBox 12"/>
            <p:cNvSpPr txBox="1"/>
            <p:nvPr/>
          </p:nvSpPr>
          <p:spPr>
            <a:xfrm>
              <a:off x="0" y="-38100"/>
              <a:ext cx="1984650" cy="1173973"/>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3" name="TextBox 13"/>
          <p:cNvSpPr txBox="1"/>
          <p:nvPr/>
        </p:nvSpPr>
        <p:spPr>
          <a:xfrm>
            <a:off x="1012491" y="1507353"/>
            <a:ext cx="16703900" cy="849976"/>
          </a:xfrm>
          <a:prstGeom prst="rect">
            <a:avLst/>
          </a:prstGeom>
        </p:spPr>
        <p:txBody>
          <a:bodyPr lIns="0" tIns="0" rIns="0" bIns="0" rtlCol="0" anchor="t">
            <a:spAutoFit/>
          </a:bodyPr>
          <a:lstStyle/>
          <a:p>
            <a:pPr algn="just">
              <a:lnSpc>
                <a:spcPts val="6399"/>
              </a:lnSpc>
            </a:pPr>
            <a:r>
              <a:rPr lang="en-US" sz="6399" b="1" dirty="0">
                <a:solidFill>
                  <a:srgbClr val="F3F6FA"/>
                </a:solidFill>
                <a:latin typeface="DM Sans" pitchFamily="2" charset="0"/>
                <a:ea typeface="Agrandir Bold"/>
                <a:cs typeface="Agrandir Bold"/>
                <a:sym typeface="Agrandir Bold"/>
              </a:rPr>
              <a:t>PROGRAMS</a:t>
            </a:r>
          </a:p>
        </p:txBody>
      </p:sp>
      <p:grpSp>
        <p:nvGrpSpPr>
          <p:cNvPr id="14" name="Group 14"/>
          <p:cNvGrpSpPr/>
          <p:nvPr/>
        </p:nvGrpSpPr>
        <p:grpSpPr>
          <a:xfrm>
            <a:off x="1028700" y="3108188"/>
            <a:ext cx="5089781" cy="1213297"/>
            <a:chOff x="0" y="0"/>
            <a:chExt cx="1340518" cy="319551"/>
          </a:xfrm>
        </p:grpSpPr>
        <p:sp>
          <p:nvSpPr>
            <p:cNvPr id="15" name="Freeform 15"/>
            <p:cNvSpPr/>
            <p:nvPr/>
          </p:nvSpPr>
          <p:spPr>
            <a:xfrm>
              <a:off x="0" y="0"/>
              <a:ext cx="1340518" cy="319551"/>
            </a:xfrm>
            <a:custGeom>
              <a:avLst/>
              <a:gdLst/>
              <a:ahLst/>
              <a:cxnLst/>
              <a:rect l="l" t="t" r="r" b="b"/>
              <a:pathLst>
                <a:path w="1340518" h="319551">
                  <a:moveTo>
                    <a:pt x="0" y="0"/>
                  </a:moveTo>
                  <a:lnTo>
                    <a:pt x="1340518" y="0"/>
                  </a:lnTo>
                  <a:lnTo>
                    <a:pt x="1340518" y="319551"/>
                  </a:lnTo>
                  <a:lnTo>
                    <a:pt x="0" y="319551"/>
                  </a:lnTo>
                  <a:close/>
                </a:path>
              </a:pathLst>
            </a:custGeom>
            <a:solidFill>
              <a:srgbClr val="F3F6FA"/>
            </a:solidFill>
          </p:spPr>
          <p:txBody>
            <a:bodyPr/>
            <a:lstStyle/>
            <a:p>
              <a:endParaRPr lang="en-US">
                <a:latin typeface="DM Sans" pitchFamily="2" charset="0"/>
              </a:endParaRPr>
            </a:p>
          </p:txBody>
        </p:sp>
        <p:sp>
          <p:nvSpPr>
            <p:cNvPr id="16" name="TextBox 16"/>
            <p:cNvSpPr txBox="1"/>
            <p:nvPr/>
          </p:nvSpPr>
          <p:spPr>
            <a:xfrm>
              <a:off x="0" y="-38100"/>
              <a:ext cx="1340518" cy="357651"/>
            </a:xfrm>
            <a:prstGeom prst="rect">
              <a:avLst/>
            </a:prstGeom>
          </p:spPr>
          <p:txBody>
            <a:bodyPr lIns="50800" tIns="50800" rIns="50800" bIns="50800" rtlCol="0" anchor="ctr"/>
            <a:lstStyle/>
            <a:p>
              <a:pPr algn="ctr">
                <a:lnSpc>
                  <a:spcPts val="2659"/>
                </a:lnSpc>
              </a:pPr>
              <a:endParaRPr>
                <a:latin typeface="DM Sans" pitchFamily="2" charset="0"/>
              </a:endParaRPr>
            </a:p>
          </p:txBody>
        </p:sp>
      </p:grpSp>
      <p:sp>
        <p:nvSpPr>
          <p:cNvPr id="17" name="TextBox 17"/>
          <p:cNvSpPr txBox="1"/>
          <p:nvPr/>
        </p:nvSpPr>
        <p:spPr>
          <a:xfrm>
            <a:off x="1213957" y="3384001"/>
            <a:ext cx="4737453" cy="730906"/>
          </a:xfrm>
          <a:prstGeom prst="rect">
            <a:avLst/>
          </a:prstGeom>
        </p:spPr>
        <p:txBody>
          <a:bodyPr lIns="0" tIns="0" rIns="0" bIns="0" rtlCol="0" anchor="t">
            <a:spAutoFit/>
          </a:bodyPr>
          <a:lstStyle/>
          <a:p>
            <a:pPr algn="ctr">
              <a:lnSpc>
                <a:spcPts val="2799"/>
              </a:lnSpc>
            </a:pPr>
            <a:r>
              <a:rPr lang="en-US" sz="2800" b="1">
                <a:solidFill>
                  <a:srgbClr val="0B1320"/>
                </a:solidFill>
                <a:latin typeface="DM Sans" pitchFamily="2" charset="0"/>
                <a:ea typeface="DM Sans Bold"/>
                <a:cs typeface="DM Sans Bold"/>
                <a:sym typeface="DM Sans Bold"/>
              </a:rPr>
              <a:t>MULTI-FAMILY TAX EXEMPTION (MFTE)</a:t>
            </a:r>
          </a:p>
        </p:txBody>
      </p:sp>
      <p:grpSp>
        <p:nvGrpSpPr>
          <p:cNvPr id="18" name="Group 18"/>
          <p:cNvGrpSpPr/>
          <p:nvPr/>
        </p:nvGrpSpPr>
        <p:grpSpPr>
          <a:xfrm>
            <a:off x="1028700" y="4910117"/>
            <a:ext cx="5089781" cy="1213297"/>
            <a:chOff x="0" y="0"/>
            <a:chExt cx="1340518" cy="319551"/>
          </a:xfrm>
        </p:grpSpPr>
        <p:sp>
          <p:nvSpPr>
            <p:cNvPr id="19" name="Freeform 19"/>
            <p:cNvSpPr/>
            <p:nvPr/>
          </p:nvSpPr>
          <p:spPr>
            <a:xfrm>
              <a:off x="0" y="0"/>
              <a:ext cx="1340518" cy="319551"/>
            </a:xfrm>
            <a:custGeom>
              <a:avLst/>
              <a:gdLst/>
              <a:ahLst/>
              <a:cxnLst/>
              <a:rect l="l" t="t" r="r" b="b"/>
              <a:pathLst>
                <a:path w="1340518" h="319551">
                  <a:moveTo>
                    <a:pt x="0" y="0"/>
                  </a:moveTo>
                  <a:lnTo>
                    <a:pt x="1340518" y="0"/>
                  </a:lnTo>
                  <a:lnTo>
                    <a:pt x="1340518" y="319551"/>
                  </a:lnTo>
                  <a:lnTo>
                    <a:pt x="0" y="319551"/>
                  </a:lnTo>
                  <a:close/>
                </a:path>
              </a:pathLst>
            </a:custGeom>
            <a:solidFill>
              <a:srgbClr val="F3F6FA"/>
            </a:solidFill>
          </p:spPr>
          <p:txBody>
            <a:bodyPr/>
            <a:lstStyle/>
            <a:p>
              <a:endParaRPr lang="en-US">
                <a:latin typeface="DM Sans" pitchFamily="2" charset="0"/>
              </a:endParaRPr>
            </a:p>
          </p:txBody>
        </p:sp>
        <p:sp>
          <p:nvSpPr>
            <p:cNvPr id="20" name="TextBox 20"/>
            <p:cNvSpPr txBox="1"/>
            <p:nvPr/>
          </p:nvSpPr>
          <p:spPr>
            <a:xfrm>
              <a:off x="0" y="-38100"/>
              <a:ext cx="1340518" cy="357651"/>
            </a:xfrm>
            <a:prstGeom prst="rect">
              <a:avLst/>
            </a:prstGeom>
          </p:spPr>
          <p:txBody>
            <a:bodyPr lIns="50800" tIns="50800" rIns="50800" bIns="50800" rtlCol="0" anchor="ctr"/>
            <a:lstStyle/>
            <a:p>
              <a:pPr algn="ctr">
                <a:lnSpc>
                  <a:spcPts val="2659"/>
                </a:lnSpc>
              </a:pPr>
              <a:endParaRPr>
                <a:latin typeface="DM Sans" pitchFamily="2" charset="0"/>
              </a:endParaRPr>
            </a:p>
          </p:txBody>
        </p:sp>
      </p:grpSp>
      <p:grpSp>
        <p:nvGrpSpPr>
          <p:cNvPr id="21" name="Group 21"/>
          <p:cNvGrpSpPr/>
          <p:nvPr/>
        </p:nvGrpSpPr>
        <p:grpSpPr>
          <a:xfrm>
            <a:off x="1028700" y="6685389"/>
            <a:ext cx="5089781" cy="1213297"/>
            <a:chOff x="0" y="0"/>
            <a:chExt cx="1340518" cy="319551"/>
          </a:xfrm>
        </p:grpSpPr>
        <p:sp>
          <p:nvSpPr>
            <p:cNvPr id="22" name="Freeform 22"/>
            <p:cNvSpPr/>
            <p:nvPr/>
          </p:nvSpPr>
          <p:spPr>
            <a:xfrm>
              <a:off x="0" y="0"/>
              <a:ext cx="1340518" cy="319551"/>
            </a:xfrm>
            <a:custGeom>
              <a:avLst/>
              <a:gdLst/>
              <a:ahLst/>
              <a:cxnLst/>
              <a:rect l="l" t="t" r="r" b="b"/>
              <a:pathLst>
                <a:path w="1340518" h="319551">
                  <a:moveTo>
                    <a:pt x="0" y="0"/>
                  </a:moveTo>
                  <a:lnTo>
                    <a:pt x="1340518" y="0"/>
                  </a:lnTo>
                  <a:lnTo>
                    <a:pt x="1340518" y="319551"/>
                  </a:lnTo>
                  <a:lnTo>
                    <a:pt x="0" y="319551"/>
                  </a:lnTo>
                  <a:close/>
                </a:path>
              </a:pathLst>
            </a:custGeom>
            <a:solidFill>
              <a:srgbClr val="F3F6FA"/>
            </a:solidFill>
          </p:spPr>
          <p:txBody>
            <a:bodyPr/>
            <a:lstStyle/>
            <a:p>
              <a:endParaRPr lang="en-US">
                <a:latin typeface="DM Sans" pitchFamily="2" charset="0"/>
              </a:endParaRPr>
            </a:p>
          </p:txBody>
        </p:sp>
        <p:sp>
          <p:nvSpPr>
            <p:cNvPr id="23" name="TextBox 23"/>
            <p:cNvSpPr txBox="1"/>
            <p:nvPr/>
          </p:nvSpPr>
          <p:spPr>
            <a:xfrm>
              <a:off x="0" y="-38100"/>
              <a:ext cx="1340518" cy="357651"/>
            </a:xfrm>
            <a:prstGeom prst="rect">
              <a:avLst/>
            </a:prstGeom>
          </p:spPr>
          <p:txBody>
            <a:bodyPr lIns="50800" tIns="50800" rIns="50800" bIns="50800" rtlCol="0" anchor="ctr"/>
            <a:lstStyle/>
            <a:p>
              <a:pPr algn="ctr">
                <a:lnSpc>
                  <a:spcPts val="2659"/>
                </a:lnSpc>
              </a:pPr>
              <a:endParaRPr>
                <a:latin typeface="DM Sans" pitchFamily="2" charset="0"/>
              </a:endParaRPr>
            </a:p>
          </p:txBody>
        </p:sp>
      </p:grpSp>
      <p:sp>
        <p:nvSpPr>
          <p:cNvPr id="24" name="TextBox 24"/>
          <p:cNvSpPr txBox="1"/>
          <p:nvPr/>
        </p:nvSpPr>
        <p:spPr>
          <a:xfrm>
            <a:off x="1028700" y="7137415"/>
            <a:ext cx="5089781" cy="371833"/>
          </a:xfrm>
          <a:prstGeom prst="rect">
            <a:avLst/>
          </a:prstGeom>
        </p:spPr>
        <p:txBody>
          <a:bodyPr lIns="0" tIns="0" rIns="0" bIns="0" rtlCol="0" anchor="t">
            <a:spAutoFit/>
          </a:bodyPr>
          <a:lstStyle/>
          <a:p>
            <a:pPr marL="0" lvl="0" indent="0" algn="ctr">
              <a:lnSpc>
                <a:spcPts val="2799"/>
              </a:lnSpc>
            </a:pPr>
            <a:r>
              <a:rPr lang="en-US" sz="2800" b="1">
                <a:solidFill>
                  <a:srgbClr val="0B1320"/>
                </a:solidFill>
                <a:latin typeface="DM Sans" pitchFamily="2" charset="0"/>
                <a:ea typeface="DM Sans Bold"/>
                <a:cs typeface="DM Sans Bold"/>
                <a:sym typeface="DM Sans Bold"/>
              </a:rPr>
              <a:t>L</a:t>
            </a:r>
            <a:r>
              <a:rPr lang="en-US" sz="2800" b="1" u="none" strike="noStrike">
                <a:solidFill>
                  <a:srgbClr val="0B1320"/>
                </a:solidFill>
                <a:latin typeface="DM Sans" pitchFamily="2" charset="0"/>
                <a:ea typeface="DM Sans Bold"/>
                <a:cs typeface="DM Sans Bold"/>
                <a:sym typeface="DM Sans Bold"/>
              </a:rPr>
              <a:t>OCAL HOUSING FUND</a:t>
            </a:r>
          </a:p>
        </p:txBody>
      </p:sp>
      <p:grpSp>
        <p:nvGrpSpPr>
          <p:cNvPr id="25" name="Group 25"/>
          <p:cNvGrpSpPr/>
          <p:nvPr/>
        </p:nvGrpSpPr>
        <p:grpSpPr>
          <a:xfrm>
            <a:off x="6539040" y="3108188"/>
            <a:ext cx="5089781" cy="1213297"/>
            <a:chOff x="0" y="0"/>
            <a:chExt cx="1340518" cy="319551"/>
          </a:xfrm>
        </p:grpSpPr>
        <p:sp>
          <p:nvSpPr>
            <p:cNvPr id="26" name="Freeform 26"/>
            <p:cNvSpPr/>
            <p:nvPr/>
          </p:nvSpPr>
          <p:spPr>
            <a:xfrm>
              <a:off x="0" y="0"/>
              <a:ext cx="1340518" cy="319551"/>
            </a:xfrm>
            <a:custGeom>
              <a:avLst/>
              <a:gdLst/>
              <a:ahLst/>
              <a:cxnLst/>
              <a:rect l="l" t="t" r="r" b="b"/>
              <a:pathLst>
                <a:path w="1340518" h="319551">
                  <a:moveTo>
                    <a:pt x="0" y="0"/>
                  </a:moveTo>
                  <a:lnTo>
                    <a:pt x="1340518" y="0"/>
                  </a:lnTo>
                  <a:lnTo>
                    <a:pt x="1340518" y="319551"/>
                  </a:lnTo>
                  <a:lnTo>
                    <a:pt x="0" y="319551"/>
                  </a:lnTo>
                  <a:close/>
                </a:path>
              </a:pathLst>
            </a:custGeom>
            <a:solidFill>
              <a:srgbClr val="F3F6FA"/>
            </a:solidFill>
          </p:spPr>
          <p:txBody>
            <a:bodyPr/>
            <a:lstStyle/>
            <a:p>
              <a:endParaRPr lang="en-US">
                <a:latin typeface="DM Sans" pitchFamily="2" charset="0"/>
              </a:endParaRPr>
            </a:p>
          </p:txBody>
        </p:sp>
        <p:sp>
          <p:nvSpPr>
            <p:cNvPr id="27" name="TextBox 27"/>
            <p:cNvSpPr txBox="1"/>
            <p:nvPr/>
          </p:nvSpPr>
          <p:spPr>
            <a:xfrm>
              <a:off x="0" y="-38100"/>
              <a:ext cx="1340518" cy="357651"/>
            </a:xfrm>
            <a:prstGeom prst="rect">
              <a:avLst/>
            </a:prstGeom>
          </p:spPr>
          <p:txBody>
            <a:bodyPr lIns="50800" tIns="50800" rIns="50800" bIns="50800" rtlCol="0" anchor="ctr"/>
            <a:lstStyle/>
            <a:p>
              <a:pPr algn="ctr">
                <a:lnSpc>
                  <a:spcPts val="2659"/>
                </a:lnSpc>
              </a:pPr>
              <a:endParaRPr>
                <a:latin typeface="DM Sans" pitchFamily="2" charset="0"/>
              </a:endParaRPr>
            </a:p>
          </p:txBody>
        </p:sp>
      </p:grpSp>
      <p:grpSp>
        <p:nvGrpSpPr>
          <p:cNvPr id="28" name="Group 28"/>
          <p:cNvGrpSpPr/>
          <p:nvPr/>
        </p:nvGrpSpPr>
        <p:grpSpPr>
          <a:xfrm>
            <a:off x="6539040" y="4910117"/>
            <a:ext cx="5089781" cy="1213297"/>
            <a:chOff x="0" y="0"/>
            <a:chExt cx="1340518" cy="319551"/>
          </a:xfrm>
        </p:grpSpPr>
        <p:sp>
          <p:nvSpPr>
            <p:cNvPr id="29" name="Freeform 29"/>
            <p:cNvSpPr/>
            <p:nvPr/>
          </p:nvSpPr>
          <p:spPr>
            <a:xfrm>
              <a:off x="0" y="0"/>
              <a:ext cx="1340518" cy="319551"/>
            </a:xfrm>
            <a:custGeom>
              <a:avLst/>
              <a:gdLst/>
              <a:ahLst/>
              <a:cxnLst/>
              <a:rect l="l" t="t" r="r" b="b"/>
              <a:pathLst>
                <a:path w="1340518" h="319551">
                  <a:moveTo>
                    <a:pt x="0" y="0"/>
                  </a:moveTo>
                  <a:lnTo>
                    <a:pt x="1340518" y="0"/>
                  </a:lnTo>
                  <a:lnTo>
                    <a:pt x="1340518" y="319551"/>
                  </a:lnTo>
                  <a:lnTo>
                    <a:pt x="0" y="319551"/>
                  </a:lnTo>
                  <a:close/>
                </a:path>
              </a:pathLst>
            </a:custGeom>
            <a:solidFill>
              <a:srgbClr val="F3F6FA"/>
            </a:solidFill>
          </p:spPr>
          <p:txBody>
            <a:bodyPr/>
            <a:lstStyle/>
            <a:p>
              <a:endParaRPr lang="en-US">
                <a:latin typeface="DM Sans" pitchFamily="2" charset="0"/>
              </a:endParaRPr>
            </a:p>
          </p:txBody>
        </p:sp>
        <p:sp>
          <p:nvSpPr>
            <p:cNvPr id="30" name="TextBox 30"/>
            <p:cNvSpPr txBox="1"/>
            <p:nvPr/>
          </p:nvSpPr>
          <p:spPr>
            <a:xfrm>
              <a:off x="0" y="-38100"/>
              <a:ext cx="1340518" cy="357651"/>
            </a:xfrm>
            <a:prstGeom prst="rect">
              <a:avLst/>
            </a:prstGeom>
          </p:spPr>
          <p:txBody>
            <a:bodyPr lIns="50800" tIns="50800" rIns="50800" bIns="50800" rtlCol="0" anchor="ctr"/>
            <a:lstStyle/>
            <a:p>
              <a:pPr algn="ctr">
                <a:lnSpc>
                  <a:spcPts val="2659"/>
                </a:lnSpc>
              </a:pPr>
              <a:endParaRPr>
                <a:latin typeface="DM Sans" pitchFamily="2" charset="0"/>
              </a:endParaRPr>
            </a:p>
          </p:txBody>
        </p:sp>
      </p:grpSp>
      <p:grpSp>
        <p:nvGrpSpPr>
          <p:cNvPr id="31" name="Group 31"/>
          <p:cNvGrpSpPr/>
          <p:nvPr/>
        </p:nvGrpSpPr>
        <p:grpSpPr>
          <a:xfrm>
            <a:off x="6539040" y="6707390"/>
            <a:ext cx="5089781" cy="1213297"/>
            <a:chOff x="0" y="0"/>
            <a:chExt cx="1340518" cy="319551"/>
          </a:xfrm>
        </p:grpSpPr>
        <p:sp>
          <p:nvSpPr>
            <p:cNvPr id="32" name="Freeform 32"/>
            <p:cNvSpPr/>
            <p:nvPr/>
          </p:nvSpPr>
          <p:spPr>
            <a:xfrm>
              <a:off x="0" y="0"/>
              <a:ext cx="1340518" cy="319551"/>
            </a:xfrm>
            <a:custGeom>
              <a:avLst/>
              <a:gdLst/>
              <a:ahLst/>
              <a:cxnLst/>
              <a:rect l="l" t="t" r="r" b="b"/>
              <a:pathLst>
                <a:path w="1340518" h="319551">
                  <a:moveTo>
                    <a:pt x="0" y="0"/>
                  </a:moveTo>
                  <a:lnTo>
                    <a:pt x="1340518" y="0"/>
                  </a:lnTo>
                  <a:lnTo>
                    <a:pt x="1340518" y="319551"/>
                  </a:lnTo>
                  <a:lnTo>
                    <a:pt x="0" y="319551"/>
                  </a:lnTo>
                  <a:close/>
                </a:path>
              </a:pathLst>
            </a:custGeom>
            <a:solidFill>
              <a:srgbClr val="F3F6FA"/>
            </a:solidFill>
          </p:spPr>
          <p:txBody>
            <a:bodyPr/>
            <a:lstStyle/>
            <a:p>
              <a:endParaRPr lang="en-US">
                <a:latin typeface="DM Sans" pitchFamily="2" charset="0"/>
              </a:endParaRPr>
            </a:p>
          </p:txBody>
        </p:sp>
        <p:sp>
          <p:nvSpPr>
            <p:cNvPr id="33" name="TextBox 33"/>
            <p:cNvSpPr txBox="1"/>
            <p:nvPr/>
          </p:nvSpPr>
          <p:spPr>
            <a:xfrm>
              <a:off x="0" y="-38100"/>
              <a:ext cx="1340518" cy="357651"/>
            </a:xfrm>
            <a:prstGeom prst="rect">
              <a:avLst/>
            </a:prstGeom>
          </p:spPr>
          <p:txBody>
            <a:bodyPr lIns="50800" tIns="50800" rIns="50800" bIns="50800" rtlCol="0" anchor="ctr"/>
            <a:lstStyle/>
            <a:p>
              <a:pPr algn="ctr">
                <a:lnSpc>
                  <a:spcPts val="2659"/>
                </a:lnSpc>
              </a:pPr>
              <a:endParaRPr>
                <a:latin typeface="DM Sans" pitchFamily="2" charset="0"/>
              </a:endParaRPr>
            </a:p>
          </p:txBody>
        </p:sp>
      </p:grpSp>
      <p:sp>
        <p:nvSpPr>
          <p:cNvPr id="34" name="TextBox 34"/>
          <p:cNvSpPr txBox="1"/>
          <p:nvPr/>
        </p:nvSpPr>
        <p:spPr>
          <a:xfrm>
            <a:off x="6705559" y="7056864"/>
            <a:ext cx="4737453" cy="429541"/>
          </a:xfrm>
          <a:prstGeom prst="rect">
            <a:avLst/>
          </a:prstGeom>
        </p:spPr>
        <p:txBody>
          <a:bodyPr lIns="0" tIns="0" rIns="0" bIns="0" rtlCol="0" anchor="t">
            <a:spAutoFit/>
          </a:bodyPr>
          <a:lstStyle/>
          <a:p>
            <a:pPr marL="0" lvl="0" indent="0" algn="ctr">
              <a:lnSpc>
                <a:spcPts val="3359"/>
              </a:lnSpc>
              <a:spcBef>
                <a:spcPct val="0"/>
              </a:spcBef>
            </a:pPr>
            <a:r>
              <a:rPr lang="en-US" sz="2800" b="1">
                <a:solidFill>
                  <a:srgbClr val="0B1320"/>
                </a:solidFill>
                <a:latin typeface="DM Sans" pitchFamily="2" charset="0"/>
                <a:ea typeface="DM Sans Bold"/>
                <a:cs typeface="DM Sans Bold"/>
                <a:sym typeface="DM Sans Bold"/>
              </a:rPr>
              <a:t>GRAN</a:t>
            </a:r>
            <a:r>
              <a:rPr lang="en-US" sz="2800" b="1" u="none" strike="noStrike">
                <a:solidFill>
                  <a:srgbClr val="0B1320"/>
                </a:solidFill>
                <a:latin typeface="DM Sans" pitchFamily="2" charset="0"/>
                <a:ea typeface="DM Sans Bold"/>
                <a:cs typeface="DM Sans Bold"/>
                <a:sym typeface="DM Sans Bold"/>
              </a:rPr>
              <a:t>T PARTNERSHIPS</a:t>
            </a:r>
          </a:p>
        </p:txBody>
      </p:sp>
      <p:grpSp>
        <p:nvGrpSpPr>
          <p:cNvPr id="35" name="Group 35"/>
          <p:cNvGrpSpPr/>
          <p:nvPr/>
        </p:nvGrpSpPr>
        <p:grpSpPr>
          <a:xfrm>
            <a:off x="12049379" y="3108188"/>
            <a:ext cx="5089781" cy="1213297"/>
            <a:chOff x="0" y="0"/>
            <a:chExt cx="1340518" cy="319551"/>
          </a:xfrm>
        </p:grpSpPr>
        <p:sp>
          <p:nvSpPr>
            <p:cNvPr id="36" name="Freeform 36"/>
            <p:cNvSpPr/>
            <p:nvPr/>
          </p:nvSpPr>
          <p:spPr>
            <a:xfrm>
              <a:off x="0" y="0"/>
              <a:ext cx="1340518" cy="319551"/>
            </a:xfrm>
            <a:custGeom>
              <a:avLst/>
              <a:gdLst/>
              <a:ahLst/>
              <a:cxnLst/>
              <a:rect l="l" t="t" r="r" b="b"/>
              <a:pathLst>
                <a:path w="1340518" h="319551">
                  <a:moveTo>
                    <a:pt x="0" y="0"/>
                  </a:moveTo>
                  <a:lnTo>
                    <a:pt x="1340518" y="0"/>
                  </a:lnTo>
                  <a:lnTo>
                    <a:pt x="1340518" y="319551"/>
                  </a:lnTo>
                  <a:lnTo>
                    <a:pt x="0" y="319551"/>
                  </a:lnTo>
                  <a:close/>
                </a:path>
              </a:pathLst>
            </a:custGeom>
            <a:solidFill>
              <a:srgbClr val="F3F6FA"/>
            </a:solidFill>
          </p:spPr>
          <p:txBody>
            <a:bodyPr/>
            <a:lstStyle/>
            <a:p>
              <a:endParaRPr lang="en-US">
                <a:latin typeface="DM Sans" pitchFamily="2" charset="0"/>
              </a:endParaRPr>
            </a:p>
          </p:txBody>
        </p:sp>
        <p:sp>
          <p:nvSpPr>
            <p:cNvPr id="37" name="TextBox 37"/>
            <p:cNvSpPr txBox="1"/>
            <p:nvPr/>
          </p:nvSpPr>
          <p:spPr>
            <a:xfrm>
              <a:off x="0" y="-38100"/>
              <a:ext cx="1340518" cy="357651"/>
            </a:xfrm>
            <a:prstGeom prst="rect">
              <a:avLst/>
            </a:prstGeom>
          </p:spPr>
          <p:txBody>
            <a:bodyPr lIns="50800" tIns="50800" rIns="50800" bIns="50800" rtlCol="0" anchor="ctr"/>
            <a:lstStyle/>
            <a:p>
              <a:pPr algn="ctr">
                <a:lnSpc>
                  <a:spcPts val="2659"/>
                </a:lnSpc>
              </a:pPr>
              <a:endParaRPr>
                <a:latin typeface="DM Sans" pitchFamily="2" charset="0"/>
              </a:endParaRPr>
            </a:p>
          </p:txBody>
        </p:sp>
      </p:grpSp>
      <p:sp>
        <p:nvSpPr>
          <p:cNvPr id="38" name="TextBox 38"/>
          <p:cNvSpPr txBox="1"/>
          <p:nvPr/>
        </p:nvSpPr>
        <p:spPr>
          <a:xfrm>
            <a:off x="6805309" y="3326851"/>
            <a:ext cx="4677383" cy="865558"/>
          </a:xfrm>
          <a:prstGeom prst="rect">
            <a:avLst/>
          </a:prstGeom>
        </p:spPr>
        <p:txBody>
          <a:bodyPr lIns="0" tIns="0" rIns="0" bIns="0" rtlCol="0" anchor="t">
            <a:spAutoFit/>
          </a:bodyPr>
          <a:lstStyle/>
          <a:p>
            <a:pPr marL="0" lvl="0" indent="0" algn="ctr">
              <a:lnSpc>
                <a:spcPts val="3359"/>
              </a:lnSpc>
              <a:spcBef>
                <a:spcPct val="0"/>
              </a:spcBef>
            </a:pPr>
            <a:r>
              <a:rPr lang="en-US" sz="2800" b="1">
                <a:solidFill>
                  <a:srgbClr val="0B1320"/>
                </a:solidFill>
                <a:latin typeface="DM Sans" pitchFamily="2" charset="0"/>
                <a:ea typeface="DM Sans Bold"/>
                <a:cs typeface="DM Sans Bold"/>
                <a:sym typeface="DM Sans Bold"/>
              </a:rPr>
              <a:t>VOL</a:t>
            </a:r>
            <a:r>
              <a:rPr lang="en-US" sz="2800" b="1" u="none" strike="noStrike">
                <a:solidFill>
                  <a:srgbClr val="0B1320"/>
                </a:solidFill>
                <a:latin typeface="DM Sans" pitchFamily="2" charset="0"/>
                <a:ea typeface="DM Sans Bold"/>
                <a:cs typeface="DM Sans Bold"/>
                <a:sym typeface="DM Sans Bold"/>
              </a:rPr>
              <a:t>UNTARY INCLUSIONARY HOUSING</a:t>
            </a:r>
          </a:p>
        </p:txBody>
      </p:sp>
      <p:grpSp>
        <p:nvGrpSpPr>
          <p:cNvPr id="39" name="Group 39"/>
          <p:cNvGrpSpPr/>
          <p:nvPr/>
        </p:nvGrpSpPr>
        <p:grpSpPr>
          <a:xfrm>
            <a:off x="12049379" y="4910117"/>
            <a:ext cx="5089781" cy="1213297"/>
            <a:chOff x="0" y="0"/>
            <a:chExt cx="1340518" cy="319551"/>
          </a:xfrm>
        </p:grpSpPr>
        <p:sp>
          <p:nvSpPr>
            <p:cNvPr id="40" name="Freeform 40"/>
            <p:cNvSpPr/>
            <p:nvPr/>
          </p:nvSpPr>
          <p:spPr>
            <a:xfrm>
              <a:off x="0" y="0"/>
              <a:ext cx="1340518" cy="319551"/>
            </a:xfrm>
            <a:custGeom>
              <a:avLst/>
              <a:gdLst/>
              <a:ahLst/>
              <a:cxnLst/>
              <a:rect l="l" t="t" r="r" b="b"/>
              <a:pathLst>
                <a:path w="1340518" h="319551">
                  <a:moveTo>
                    <a:pt x="0" y="0"/>
                  </a:moveTo>
                  <a:lnTo>
                    <a:pt x="1340518" y="0"/>
                  </a:lnTo>
                  <a:lnTo>
                    <a:pt x="1340518" y="319551"/>
                  </a:lnTo>
                  <a:lnTo>
                    <a:pt x="0" y="319551"/>
                  </a:lnTo>
                  <a:close/>
                </a:path>
              </a:pathLst>
            </a:custGeom>
            <a:solidFill>
              <a:srgbClr val="F3F6FA"/>
            </a:solidFill>
          </p:spPr>
          <p:txBody>
            <a:bodyPr/>
            <a:lstStyle/>
            <a:p>
              <a:endParaRPr lang="en-US">
                <a:latin typeface="DM Sans" pitchFamily="2" charset="0"/>
              </a:endParaRPr>
            </a:p>
          </p:txBody>
        </p:sp>
        <p:sp>
          <p:nvSpPr>
            <p:cNvPr id="41" name="TextBox 41"/>
            <p:cNvSpPr txBox="1"/>
            <p:nvPr/>
          </p:nvSpPr>
          <p:spPr>
            <a:xfrm>
              <a:off x="0" y="-38100"/>
              <a:ext cx="1340518" cy="357651"/>
            </a:xfrm>
            <a:prstGeom prst="rect">
              <a:avLst/>
            </a:prstGeom>
          </p:spPr>
          <p:txBody>
            <a:bodyPr lIns="50800" tIns="50800" rIns="50800" bIns="50800" rtlCol="0" anchor="ctr"/>
            <a:lstStyle/>
            <a:p>
              <a:pPr algn="ctr">
                <a:lnSpc>
                  <a:spcPts val="2659"/>
                </a:lnSpc>
              </a:pPr>
              <a:endParaRPr>
                <a:latin typeface="DM Sans" pitchFamily="2" charset="0"/>
              </a:endParaRPr>
            </a:p>
          </p:txBody>
        </p:sp>
      </p:grpSp>
      <p:sp>
        <p:nvSpPr>
          <p:cNvPr id="42" name="TextBox 42"/>
          <p:cNvSpPr txBox="1"/>
          <p:nvPr/>
        </p:nvSpPr>
        <p:spPr>
          <a:xfrm>
            <a:off x="12219371" y="5102534"/>
            <a:ext cx="4711221" cy="865558"/>
          </a:xfrm>
          <a:prstGeom prst="rect">
            <a:avLst/>
          </a:prstGeom>
        </p:spPr>
        <p:txBody>
          <a:bodyPr lIns="0" tIns="0" rIns="0" bIns="0" rtlCol="0" anchor="t">
            <a:spAutoFit/>
          </a:bodyPr>
          <a:lstStyle/>
          <a:p>
            <a:pPr marL="0" lvl="0" indent="0" algn="ctr">
              <a:lnSpc>
                <a:spcPts val="3359"/>
              </a:lnSpc>
              <a:spcBef>
                <a:spcPct val="0"/>
              </a:spcBef>
            </a:pPr>
            <a:r>
              <a:rPr lang="en-US" sz="2800" b="1">
                <a:solidFill>
                  <a:srgbClr val="0B1320"/>
                </a:solidFill>
                <a:latin typeface="DM Sans" pitchFamily="2" charset="0"/>
                <a:ea typeface="DM Sans Bold"/>
                <a:cs typeface="DM Sans Bold"/>
                <a:sym typeface="DM Sans Bold"/>
              </a:rPr>
              <a:t>LAND BANKING / LAND DONATION </a:t>
            </a:r>
            <a:r>
              <a:rPr lang="en-US" sz="2800" b="1" u="none" strike="noStrike">
                <a:solidFill>
                  <a:srgbClr val="0B1320"/>
                </a:solidFill>
                <a:latin typeface="DM Sans" pitchFamily="2" charset="0"/>
                <a:ea typeface="DM Sans Bold"/>
                <a:cs typeface="DM Sans Bold"/>
                <a:sym typeface="DM Sans Bold"/>
              </a:rPr>
              <a:t>PROGRAMS</a:t>
            </a:r>
          </a:p>
        </p:txBody>
      </p:sp>
      <p:sp>
        <p:nvSpPr>
          <p:cNvPr id="43" name="TextBox 43"/>
          <p:cNvSpPr txBox="1"/>
          <p:nvPr/>
        </p:nvSpPr>
        <p:spPr>
          <a:xfrm>
            <a:off x="6715204" y="5097665"/>
            <a:ext cx="4737453" cy="865558"/>
          </a:xfrm>
          <a:prstGeom prst="rect">
            <a:avLst/>
          </a:prstGeom>
        </p:spPr>
        <p:txBody>
          <a:bodyPr lIns="0" tIns="0" rIns="0" bIns="0" rtlCol="0" anchor="t">
            <a:spAutoFit/>
          </a:bodyPr>
          <a:lstStyle/>
          <a:p>
            <a:pPr marL="0" lvl="0" indent="0" algn="ctr">
              <a:lnSpc>
                <a:spcPts val="3359"/>
              </a:lnSpc>
              <a:spcBef>
                <a:spcPct val="0"/>
              </a:spcBef>
            </a:pPr>
            <a:r>
              <a:rPr lang="en-US" sz="2800" b="1">
                <a:solidFill>
                  <a:srgbClr val="0B1320"/>
                </a:solidFill>
                <a:latin typeface="DM Sans" pitchFamily="2" charset="0"/>
                <a:ea typeface="DM Sans Bold"/>
                <a:cs typeface="DM Sans Bold"/>
                <a:sym typeface="DM Sans Bold"/>
              </a:rPr>
              <a:t>MAND</a:t>
            </a:r>
            <a:r>
              <a:rPr lang="en-US" sz="2800" b="1" u="none" strike="noStrike">
                <a:solidFill>
                  <a:srgbClr val="0B1320"/>
                </a:solidFill>
                <a:latin typeface="DM Sans" pitchFamily="2" charset="0"/>
                <a:ea typeface="DM Sans Bold"/>
                <a:cs typeface="DM Sans Bold"/>
                <a:sym typeface="DM Sans Bold"/>
              </a:rPr>
              <a:t>ATORY INCLUSIONARY ZONING</a:t>
            </a:r>
          </a:p>
        </p:txBody>
      </p:sp>
      <p:sp>
        <p:nvSpPr>
          <p:cNvPr id="44" name="TextBox 44"/>
          <p:cNvSpPr txBox="1"/>
          <p:nvPr/>
        </p:nvSpPr>
        <p:spPr>
          <a:xfrm>
            <a:off x="12368436" y="3326851"/>
            <a:ext cx="4451668" cy="865558"/>
          </a:xfrm>
          <a:prstGeom prst="rect">
            <a:avLst/>
          </a:prstGeom>
        </p:spPr>
        <p:txBody>
          <a:bodyPr lIns="0" tIns="0" rIns="0" bIns="0" rtlCol="0" anchor="t">
            <a:spAutoFit/>
          </a:bodyPr>
          <a:lstStyle/>
          <a:p>
            <a:pPr marL="0" lvl="0" indent="0" algn="ctr">
              <a:lnSpc>
                <a:spcPts val="3359"/>
              </a:lnSpc>
              <a:spcBef>
                <a:spcPct val="0"/>
              </a:spcBef>
            </a:pPr>
            <a:r>
              <a:rPr lang="en-US" sz="2800" b="1">
                <a:solidFill>
                  <a:srgbClr val="0B1320"/>
                </a:solidFill>
                <a:latin typeface="DM Sans" pitchFamily="2" charset="0"/>
                <a:ea typeface="DM Sans Bold"/>
                <a:cs typeface="DM Sans Bold"/>
                <a:sym typeface="DM Sans Bold"/>
              </a:rPr>
              <a:t>PUBLI</a:t>
            </a:r>
            <a:r>
              <a:rPr lang="en-US" sz="2800" b="1" u="none" strike="noStrike">
                <a:solidFill>
                  <a:srgbClr val="0B1320"/>
                </a:solidFill>
                <a:latin typeface="DM Sans" pitchFamily="2" charset="0"/>
                <a:ea typeface="DM Sans Bold"/>
                <a:cs typeface="DM Sans Bold"/>
                <a:sym typeface="DM Sans Bold"/>
              </a:rPr>
              <a:t>C-PRIVATE HOUSING PARTNERSHIPS</a:t>
            </a:r>
          </a:p>
        </p:txBody>
      </p:sp>
      <p:sp>
        <p:nvSpPr>
          <p:cNvPr id="45" name="TextBox 45"/>
          <p:cNvSpPr txBox="1"/>
          <p:nvPr/>
        </p:nvSpPr>
        <p:spPr>
          <a:xfrm>
            <a:off x="1213957" y="5131109"/>
            <a:ext cx="4737453" cy="865558"/>
          </a:xfrm>
          <a:prstGeom prst="rect">
            <a:avLst/>
          </a:prstGeom>
        </p:spPr>
        <p:txBody>
          <a:bodyPr lIns="0" tIns="0" rIns="0" bIns="0" rtlCol="0" anchor="t">
            <a:spAutoFit/>
          </a:bodyPr>
          <a:lstStyle/>
          <a:p>
            <a:pPr marL="0" lvl="0" indent="0" algn="ctr">
              <a:lnSpc>
                <a:spcPts val="3359"/>
              </a:lnSpc>
              <a:spcBef>
                <a:spcPct val="0"/>
              </a:spcBef>
            </a:pPr>
            <a:r>
              <a:rPr lang="en-US" sz="2800" b="1">
                <a:solidFill>
                  <a:srgbClr val="0B1320"/>
                </a:solidFill>
                <a:latin typeface="DM Sans" pitchFamily="2" charset="0"/>
                <a:ea typeface="DM Sans Bold"/>
                <a:cs typeface="DM Sans Bold"/>
                <a:sym typeface="DM Sans Bold"/>
              </a:rPr>
              <a:t>AFF</a:t>
            </a:r>
            <a:r>
              <a:rPr lang="en-US" sz="2800" b="1" u="none" strike="noStrike">
                <a:solidFill>
                  <a:srgbClr val="0B1320"/>
                </a:solidFill>
                <a:latin typeface="DM Sans" pitchFamily="2" charset="0"/>
                <a:ea typeface="DM Sans Bold"/>
                <a:cs typeface="DM Sans Bold"/>
                <a:sym typeface="DM Sans Bold"/>
              </a:rPr>
              <a:t>ORDABLE HOUSING FEE-IN-LIEU</a:t>
            </a:r>
          </a:p>
        </p:txBody>
      </p:sp>
      <p:grpSp>
        <p:nvGrpSpPr>
          <p:cNvPr id="46" name="Group 46"/>
          <p:cNvGrpSpPr/>
          <p:nvPr/>
        </p:nvGrpSpPr>
        <p:grpSpPr>
          <a:xfrm>
            <a:off x="12030090" y="6685389"/>
            <a:ext cx="5089781" cy="1213297"/>
            <a:chOff x="0" y="0"/>
            <a:chExt cx="1340518" cy="319551"/>
          </a:xfrm>
        </p:grpSpPr>
        <p:sp>
          <p:nvSpPr>
            <p:cNvPr id="47" name="Freeform 47"/>
            <p:cNvSpPr/>
            <p:nvPr/>
          </p:nvSpPr>
          <p:spPr>
            <a:xfrm>
              <a:off x="0" y="0"/>
              <a:ext cx="1340518" cy="319551"/>
            </a:xfrm>
            <a:custGeom>
              <a:avLst/>
              <a:gdLst/>
              <a:ahLst/>
              <a:cxnLst/>
              <a:rect l="l" t="t" r="r" b="b"/>
              <a:pathLst>
                <a:path w="1340518" h="319551">
                  <a:moveTo>
                    <a:pt x="0" y="0"/>
                  </a:moveTo>
                  <a:lnTo>
                    <a:pt x="1340518" y="0"/>
                  </a:lnTo>
                  <a:lnTo>
                    <a:pt x="1340518" y="319551"/>
                  </a:lnTo>
                  <a:lnTo>
                    <a:pt x="0" y="319551"/>
                  </a:lnTo>
                  <a:close/>
                </a:path>
              </a:pathLst>
            </a:custGeom>
            <a:solidFill>
              <a:srgbClr val="F3F6FA"/>
            </a:solidFill>
          </p:spPr>
          <p:txBody>
            <a:bodyPr/>
            <a:lstStyle/>
            <a:p>
              <a:endParaRPr lang="en-US">
                <a:latin typeface="DM Sans" pitchFamily="2" charset="0"/>
              </a:endParaRPr>
            </a:p>
          </p:txBody>
        </p:sp>
        <p:sp>
          <p:nvSpPr>
            <p:cNvPr id="48" name="TextBox 48"/>
            <p:cNvSpPr txBox="1"/>
            <p:nvPr/>
          </p:nvSpPr>
          <p:spPr>
            <a:xfrm>
              <a:off x="0" y="-38100"/>
              <a:ext cx="1340518" cy="357651"/>
            </a:xfrm>
            <a:prstGeom prst="rect">
              <a:avLst/>
            </a:prstGeom>
          </p:spPr>
          <p:txBody>
            <a:bodyPr lIns="50800" tIns="50800" rIns="50800" bIns="50800" rtlCol="0" anchor="ctr"/>
            <a:lstStyle/>
            <a:p>
              <a:pPr algn="ctr">
                <a:lnSpc>
                  <a:spcPts val="2659"/>
                </a:lnSpc>
              </a:pPr>
              <a:endParaRPr>
                <a:latin typeface="DM Sans" pitchFamily="2" charset="0"/>
              </a:endParaRPr>
            </a:p>
          </p:txBody>
        </p:sp>
      </p:grpSp>
      <p:sp>
        <p:nvSpPr>
          <p:cNvPr id="49" name="TextBox 49"/>
          <p:cNvSpPr txBox="1"/>
          <p:nvPr/>
        </p:nvSpPr>
        <p:spPr>
          <a:xfrm>
            <a:off x="12200082" y="6877806"/>
            <a:ext cx="4711221" cy="865558"/>
          </a:xfrm>
          <a:prstGeom prst="rect">
            <a:avLst/>
          </a:prstGeom>
        </p:spPr>
        <p:txBody>
          <a:bodyPr lIns="0" tIns="0" rIns="0" bIns="0" rtlCol="0" anchor="t">
            <a:spAutoFit/>
          </a:bodyPr>
          <a:lstStyle/>
          <a:p>
            <a:pPr marL="0" lvl="0" indent="0" algn="ctr">
              <a:lnSpc>
                <a:spcPts val="3359"/>
              </a:lnSpc>
              <a:spcBef>
                <a:spcPct val="0"/>
              </a:spcBef>
            </a:pPr>
            <a:r>
              <a:rPr lang="en-US" sz="2800" b="1">
                <a:solidFill>
                  <a:srgbClr val="0B1320"/>
                </a:solidFill>
                <a:latin typeface="DM Sans" pitchFamily="2" charset="0"/>
                <a:ea typeface="DM Sans Bold"/>
                <a:cs typeface="DM Sans Bold"/>
                <a:sym typeface="DM Sans Bold"/>
              </a:rPr>
              <a:t>PRESERVATION / ACQUISITION </a:t>
            </a:r>
            <a:r>
              <a:rPr lang="en-US" sz="2800" b="1" u="none" strike="noStrike">
                <a:solidFill>
                  <a:srgbClr val="0B1320"/>
                </a:solidFill>
                <a:latin typeface="DM Sans" pitchFamily="2" charset="0"/>
                <a:ea typeface="DM Sans Bold"/>
                <a:cs typeface="DM Sans Bold"/>
                <a:sym typeface="DM Sans Bold"/>
              </a:rPr>
              <a:t>PROGRAMS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C3F60"/>
        </a:solidFill>
        <a:effectLst/>
      </p:bgPr>
    </p:bg>
    <p:spTree>
      <p:nvGrpSpPr>
        <p:cNvPr id="1" name=""/>
        <p:cNvGrpSpPr/>
        <p:nvPr/>
      </p:nvGrpSpPr>
      <p:grpSpPr>
        <a:xfrm>
          <a:off x="0" y="0"/>
          <a:ext cx="0" cy="0"/>
          <a:chOff x="0" y="0"/>
          <a:chExt cx="0" cy="0"/>
        </a:xfrm>
      </p:grpSpPr>
      <p:grpSp>
        <p:nvGrpSpPr>
          <p:cNvPr id="7" name="Group 7"/>
          <p:cNvGrpSpPr/>
          <p:nvPr/>
        </p:nvGrpSpPr>
        <p:grpSpPr>
          <a:xfrm>
            <a:off x="-228601" y="-203411"/>
            <a:ext cx="13886077" cy="1090990"/>
            <a:chOff x="0" y="0"/>
            <a:chExt cx="3817480" cy="812800"/>
          </a:xfrm>
        </p:grpSpPr>
        <p:sp>
          <p:nvSpPr>
            <p:cNvPr id="8" name="Freeform 8"/>
            <p:cNvSpPr/>
            <p:nvPr/>
          </p:nvSpPr>
          <p:spPr>
            <a:xfrm>
              <a:off x="0" y="0"/>
              <a:ext cx="3817480" cy="812800"/>
            </a:xfrm>
            <a:custGeom>
              <a:avLst/>
              <a:gdLst/>
              <a:ahLst/>
              <a:cxnLst/>
              <a:rect l="l" t="t" r="r" b="b"/>
              <a:pathLst>
                <a:path w="3817480" h="812800">
                  <a:moveTo>
                    <a:pt x="0" y="0"/>
                  </a:moveTo>
                  <a:lnTo>
                    <a:pt x="3817480" y="0"/>
                  </a:lnTo>
                  <a:lnTo>
                    <a:pt x="3817480" y="812800"/>
                  </a:lnTo>
                  <a:lnTo>
                    <a:pt x="0" y="812800"/>
                  </a:lnTo>
                  <a:close/>
                </a:path>
              </a:pathLst>
            </a:custGeom>
            <a:ln w="38100" cap="sq">
              <a:solidFill>
                <a:srgbClr val="F0F0F0"/>
              </a:solidFill>
              <a:prstDash val="solid"/>
              <a:miter/>
            </a:ln>
          </p:spPr>
          <p:txBody>
            <a:bodyPr/>
            <a:lstStyle/>
            <a:p>
              <a:endParaRPr lang="en-US"/>
            </a:p>
          </p:txBody>
        </p:sp>
        <p:sp>
          <p:nvSpPr>
            <p:cNvPr id="9" name="TextBox 9"/>
            <p:cNvSpPr txBox="1"/>
            <p:nvPr/>
          </p:nvSpPr>
          <p:spPr>
            <a:xfrm>
              <a:off x="0" y="-38100"/>
              <a:ext cx="3817480" cy="8509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4011725" y="-571500"/>
            <a:ext cx="4504875" cy="1459078"/>
            <a:chOff x="0" y="0"/>
            <a:chExt cx="1787883" cy="1089287"/>
          </a:xfrm>
        </p:grpSpPr>
        <p:sp>
          <p:nvSpPr>
            <p:cNvPr id="11" name="Freeform 11"/>
            <p:cNvSpPr/>
            <p:nvPr/>
          </p:nvSpPr>
          <p:spPr>
            <a:xfrm>
              <a:off x="0" y="0"/>
              <a:ext cx="1787883" cy="1089287"/>
            </a:xfrm>
            <a:custGeom>
              <a:avLst/>
              <a:gdLst/>
              <a:ahLst/>
              <a:cxnLst/>
              <a:rect l="l" t="t" r="r" b="b"/>
              <a:pathLst>
                <a:path w="1787883" h="1089287">
                  <a:moveTo>
                    <a:pt x="0" y="0"/>
                  </a:moveTo>
                  <a:lnTo>
                    <a:pt x="1787883" y="0"/>
                  </a:lnTo>
                  <a:lnTo>
                    <a:pt x="1787883" y="1089287"/>
                  </a:lnTo>
                  <a:lnTo>
                    <a:pt x="0" y="1089287"/>
                  </a:lnTo>
                  <a:close/>
                </a:path>
              </a:pathLst>
            </a:custGeom>
            <a:solidFill>
              <a:srgbClr val="F3F6FA"/>
            </a:solidFill>
            <a:ln w="95250" cap="sq">
              <a:solidFill>
                <a:srgbClr val="FFFFFF"/>
              </a:solidFill>
              <a:prstDash val="solid"/>
              <a:miter/>
            </a:ln>
          </p:spPr>
          <p:txBody>
            <a:bodyPr/>
            <a:lstStyle/>
            <a:p>
              <a:endParaRPr lang="en-US"/>
            </a:p>
          </p:txBody>
        </p:sp>
        <p:sp>
          <p:nvSpPr>
            <p:cNvPr id="12" name="TextBox 12"/>
            <p:cNvSpPr txBox="1"/>
            <p:nvPr/>
          </p:nvSpPr>
          <p:spPr>
            <a:xfrm>
              <a:off x="0" y="-38100"/>
              <a:ext cx="1787883" cy="1127387"/>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3" name="Group 13"/>
          <p:cNvGrpSpPr/>
          <p:nvPr/>
        </p:nvGrpSpPr>
        <p:grpSpPr>
          <a:xfrm>
            <a:off x="607924" y="422052"/>
            <a:ext cx="11255913" cy="1213297"/>
            <a:chOff x="0" y="0"/>
            <a:chExt cx="2964520" cy="319551"/>
          </a:xfrm>
        </p:grpSpPr>
        <p:sp>
          <p:nvSpPr>
            <p:cNvPr id="14" name="Freeform 14"/>
            <p:cNvSpPr/>
            <p:nvPr/>
          </p:nvSpPr>
          <p:spPr>
            <a:xfrm>
              <a:off x="0" y="0"/>
              <a:ext cx="2964520" cy="319551"/>
            </a:xfrm>
            <a:custGeom>
              <a:avLst/>
              <a:gdLst/>
              <a:ahLst/>
              <a:cxnLst/>
              <a:rect l="l" t="t" r="r" b="b"/>
              <a:pathLst>
                <a:path w="2964520" h="319551">
                  <a:moveTo>
                    <a:pt x="6878" y="0"/>
                  </a:moveTo>
                  <a:lnTo>
                    <a:pt x="2957642" y="0"/>
                  </a:lnTo>
                  <a:cubicBezTo>
                    <a:pt x="2961441" y="0"/>
                    <a:pt x="2964520" y="3079"/>
                    <a:pt x="2964520" y="6878"/>
                  </a:cubicBezTo>
                  <a:lnTo>
                    <a:pt x="2964520" y="312673"/>
                  </a:lnTo>
                  <a:cubicBezTo>
                    <a:pt x="2964520" y="316472"/>
                    <a:pt x="2961441" y="319551"/>
                    <a:pt x="2957642" y="319551"/>
                  </a:cubicBezTo>
                  <a:lnTo>
                    <a:pt x="6878" y="319551"/>
                  </a:lnTo>
                  <a:cubicBezTo>
                    <a:pt x="3079" y="319551"/>
                    <a:pt x="0" y="316472"/>
                    <a:pt x="0" y="312673"/>
                  </a:cubicBezTo>
                  <a:lnTo>
                    <a:pt x="0" y="6878"/>
                  </a:lnTo>
                  <a:cubicBezTo>
                    <a:pt x="0" y="3079"/>
                    <a:pt x="3079" y="0"/>
                    <a:pt x="6878" y="0"/>
                  </a:cubicBezTo>
                  <a:close/>
                </a:path>
              </a:pathLst>
            </a:custGeom>
            <a:solidFill>
              <a:srgbClr val="D9D9D9"/>
            </a:solidFill>
          </p:spPr>
          <p:txBody>
            <a:bodyPr/>
            <a:lstStyle/>
            <a:p>
              <a:endParaRPr lang="en-US"/>
            </a:p>
          </p:txBody>
        </p:sp>
        <p:sp>
          <p:nvSpPr>
            <p:cNvPr id="15" name="TextBox 15"/>
            <p:cNvSpPr txBox="1"/>
            <p:nvPr/>
          </p:nvSpPr>
          <p:spPr>
            <a:xfrm>
              <a:off x="0" y="-38100"/>
              <a:ext cx="2964520" cy="357651"/>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319111" y="762000"/>
            <a:ext cx="11833539" cy="609600"/>
          </a:xfrm>
          <a:prstGeom prst="rect">
            <a:avLst/>
          </a:prstGeom>
        </p:spPr>
        <p:txBody>
          <a:bodyPr lIns="0" tIns="0" rIns="0" bIns="0" rtlCol="0" anchor="t">
            <a:spAutoFit/>
          </a:bodyPr>
          <a:lstStyle/>
          <a:p>
            <a:pPr algn="ctr">
              <a:lnSpc>
                <a:spcPts val="4500"/>
              </a:lnSpc>
            </a:pPr>
            <a:r>
              <a:rPr lang="en-US" sz="4400" b="1" dirty="0">
                <a:solidFill>
                  <a:srgbClr val="0B1320"/>
                </a:solidFill>
                <a:latin typeface="DM Sans" pitchFamily="2" charset="0"/>
                <a:ea typeface="DM Sans Bold"/>
                <a:cs typeface="DM Sans Bold"/>
                <a:sym typeface="DM Sans Bold"/>
              </a:rPr>
              <a:t>MULTI-FAMILY TAX EXEMPTION (MFTE)</a:t>
            </a:r>
          </a:p>
        </p:txBody>
      </p:sp>
      <p:sp>
        <p:nvSpPr>
          <p:cNvPr id="17" name="TextBox 17"/>
          <p:cNvSpPr txBox="1"/>
          <p:nvPr/>
        </p:nvSpPr>
        <p:spPr>
          <a:xfrm>
            <a:off x="565567" y="2600760"/>
            <a:ext cx="15817433" cy="1292662"/>
          </a:xfrm>
          <a:prstGeom prst="rect">
            <a:avLst/>
          </a:prstGeom>
        </p:spPr>
        <p:txBody>
          <a:bodyPr wrap="square" lIns="0" tIns="0" rIns="0" bIns="0" rtlCol="0" anchor="t">
            <a:spAutoFit/>
          </a:bodyPr>
          <a:lstStyle/>
          <a:p>
            <a:pPr algn="just"/>
            <a:r>
              <a:rPr lang="en-US" sz="2800" dirty="0">
                <a:solidFill>
                  <a:srgbClr val="FFFFFF"/>
                </a:solidFill>
                <a:latin typeface="DM Sans" pitchFamily="2" charset="0"/>
                <a:ea typeface="Canva Sans"/>
                <a:cs typeface="Canva Sans"/>
                <a:sym typeface="Canva Sans"/>
              </a:rPr>
              <a:t>MFTE is a state-authorized property tax exemption program (RCW 84.14) that allows cities and counties to exempt the residential improvements of qualifying multifamily projects for a set period.</a:t>
            </a:r>
          </a:p>
        </p:txBody>
      </p:sp>
      <p:grpSp>
        <p:nvGrpSpPr>
          <p:cNvPr id="21" name="Group 21"/>
          <p:cNvGrpSpPr/>
          <p:nvPr/>
        </p:nvGrpSpPr>
        <p:grpSpPr>
          <a:xfrm>
            <a:off x="13118389" y="276017"/>
            <a:ext cx="3864380" cy="1907537"/>
            <a:chOff x="0" y="0"/>
            <a:chExt cx="1096254" cy="541133"/>
          </a:xfrm>
        </p:grpSpPr>
        <p:sp>
          <p:nvSpPr>
            <p:cNvPr id="22" name="Freeform 22"/>
            <p:cNvSpPr/>
            <p:nvPr/>
          </p:nvSpPr>
          <p:spPr>
            <a:xfrm>
              <a:off x="0" y="0"/>
              <a:ext cx="1096254" cy="541133"/>
            </a:xfrm>
            <a:custGeom>
              <a:avLst/>
              <a:gdLst/>
              <a:ahLst/>
              <a:cxnLst/>
              <a:rect l="l" t="t" r="r" b="b"/>
              <a:pathLst>
                <a:path w="1096254" h="541133">
                  <a:moveTo>
                    <a:pt x="0" y="0"/>
                  </a:moveTo>
                  <a:lnTo>
                    <a:pt x="1096254" y="0"/>
                  </a:lnTo>
                  <a:lnTo>
                    <a:pt x="1096254" y="541133"/>
                  </a:lnTo>
                  <a:lnTo>
                    <a:pt x="0" y="541133"/>
                  </a:lnTo>
                  <a:close/>
                </a:path>
              </a:pathLst>
            </a:custGeom>
            <a:blipFill>
              <a:blip r:embed="rId2"/>
              <a:stretch>
                <a:fillRect t="-3201" b="-53341"/>
              </a:stretch>
            </a:blipFill>
            <a:ln w="95250" cap="sq">
              <a:solidFill>
                <a:srgbClr val="FFFFFF"/>
              </a:solidFill>
              <a:prstDash val="solid"/>
              <a:miter/>
            </a:ln>
          </p:spPr>
          <p:txBody>
            <a:bodyPr/>
            <a:lstStyle/>
            <a:p>
              <a:endParaRPr lang="en-US"/>
            </a:p>
          </p:txBody>
        </p:sp>
      </p:grpSp>
      <p:sp>
        <p:nvSpPr>
          <p:cNvPr id="23" name="TextBox 23"/>
          <p:cNvSpPr txBox="1"/>
          <p:nvPr/>
        </p:nvSpPr>
        <p:spPr>
          <a:xfrm>
            <a:off x="572098" y="9168584"/>
            <a:ext cx="13128725" cy="372745"/>
          </a:xfrm>
          <a:prstGeom prst="rect">
            <a:avLst/>
          </a:prstGeom>
          <a:solidFill>
            <a:schemeClr val="bg2"/>
          </a:solidFill>
        </p:spPr>
        <p:txBody>
          <a:bodyPr wrap="square" lIns="0" tIns="0" rIns="0" bIns="0" rtlCol="0" anchor="t">
            <a:spAutoFit/>
          </a:bodyPr>
          <a:lstStyle/>
          <a:p>
            <a:pPr marL="0" lvl="0" indent="0" algn="ctr">
              <a:lnSpc>
                <a:spcPts val="3079"/>
              </a:lnSpc>
              <a:spcBef>
                <a:spcPct val="0"/>
              </a:spcBef>
            </a:pPr>
            <a:r>
              <a:rPr lang="en-US" sz="2199" u="none" strike="noStrike" dirty="0">
                <a:solidFill>
                  <a:schemeClr val="tx1">
                    <a:alpha val="90980"/>
                  </a:schemeClr>
                </a:solidFill>
                <a:latin typeface="Canva Sans"/>
                <a:ea typeface="Canva Sans"/>
                <a:cs typeface="Canva Sans"/>
                <a:sym typeface="Canva Sans"/>
              </a:rPr>
              <a:t>MFTE is a widely used tool with over 50 Washington communities participating.</a:t>
            </a:r>
          </a:p>
        </p:txBody>
      </p:sp>
      <p:sp>
        <p:nvSpPr>
          <p:cNvPr id="24" name="TextBox 24"/>
          <p:cNvSpPr txBox="1"/>
          <p:nvPr/>
        </p:nvSpPr>
        <p:spPr>
          <a:xfrm>
            <a:off x="613786" y="4249402"/>
            <a:ext cx="17205871" cy="4288353"/>
          </a:xfrm>
          <a:prstGeom prst="rect">
            <a:avLst/>
          </a:prstGeom>
        </p:spPr>
        <p:txBody>
          <a:bodyPr lIns="0" tIns="0" rIns="0" bIns="0" rtlCol="0" anchor="t">
            <a:spAutoFit/>
          </a:bodyPr>
          <a:lstStyle/>
          <a:p>
            <a:pPr algn="l">
              <a:spcBef>
                <a:spcPts val="200"/>
              </a:spcBef>
              <a:spcAft>
                <a:spcPts val="200"/>
              </a:spcAft>
            </a:pPr>
            <a:r>
              <a:rPr lang="en-US" sz="2800" b="1" dirty="0">
                <a:solidFill>
                  <a:srgbClr val="FFFFFF"/>
                </a:solidFill>
                <a:latin typeface="DM Sans" pitchFamily="2" charset="0"/>
                <a:ea typeface="Canva Sans Bold"/>
                <a:cs typeface="Canva Sans Bold"/>
                <a:sym typeface="Canva Sans Bold"/>
              </a:rPr>
              <a:t>Options to Consider:</a:t>
            </a:r>
          </a:p>
          <a:p>
            <a:pPr marL="582930" lvl="1" indent="-291465" algn="l">
              <a:spcBef>
                <a:spcPts val="200"/>
              </a:spcBef>
              <a:spcAft>
                <a:spcPts val="200"/>
              </a:spcAft>
              <a:buFont typeface="Arial"/>
              <a:buChar char="•"/>
            </a:pPr>
            <a:r>
              <a:rPr lang="en-US" sz="2800" dirty="0">
                <a:solidFill>
                  <a:srgbClr val="FFFFFF"/>
                </a:solidFill>
                <a:latin typeface="DM Sans" pitchFamily="2" charset="0"/>
                <a:ea typeface="Canva Sans"/>
                <a:cs typeface="Canva Sans"/>
                <a:sym typeface="Canva Sans"/>
              </a:rPr>
              <a:t>Program term options (8, 12 , or 20-year)</a:t>
            </a:r>
          </a:p>
          <a:p>
            <a:pPr marL="582930" lvl="1" indent="-291465" algn="l">
              <a:spcBef>
                <a:spcPts val="200"/>
              </a:spcBef>
              <a:spcAft>
                <a:spcPts val="200"/>
              </a:spcAft>
              <a:buFont typeface="Arial"/>
              <a:buChar char="•"/>
            </a:pPr>
            <a:r>
              <a:rPr lang="en-US" sz="2800" dirty="0">
                <a:solidFill>
                  <a:srgbClr val="FFFFFF"/>
                </a:solidFill>
                <a:latin typeface="DM Sans" pitchFamily="2" charset="0"/>
                <a:ea typeface="Canva Sans"/>
                <a:cs typeface="Canva Sans"/>
                <a:sym typeface="Canva Sans"/>
              </a:rPr>
              <a:t>Affordability targets (60% AMI, 80% AMI, or a mix)</a:t>
            </a:r>
          </a:p>
          <a:p>
            <a:pPr marL="582930" lvl="1" indent="-291465" algn="l">
              <a:spcBef>
                <a:spcPts val="200"/>
              </a:spcBef>
              <a:spcAft>
                <a:spcPts val="200"/>
              </a:spcAft>
              <a:buFont typeface="Arial"/>
              <a:buChar char="•"/>
            </a:pPr>
            <a:r>
              <a:rPr lang="en-US" sz="2800" dirty="0">
                <a:solidFill>
                  <a:srgbClr val="FFFFFF"/>
                </a:solidFill>
                <a:latin typeface="DM Sans" pitchFamily="2" charset="0"/>
                <a:ea typeface="Canva Sans"/>
                <a:cs typeface="Canva Sans"/>
                <a:sym typeface="Canva Sans"/>
              </a:rPr>
              <a:t>Apply MFTE citywide or limit it to specific areas.</a:t>
            </a:r>
          </a:p>
          <a:p>
            <a:pPr marL="582930" lvl="1" indent="-291465" algn="l">
              <a:spcBef>
                <a:spcPts val="200"/>
              </a:spcBef>
              <a:spcAft>
                <a:spcPts val="200"/>
              </a:spcAft>
              <a:buFont typeface="Arial"/>
              <a:buChar char="•"/>
            </a:pPr>
            <a:r>
              <a:rPr lang="en-US" sz="2800" dirty="0">
                <a:solidFill>
                  <a:srgbClr val="FFFFFF"/>
                </a:solidFill>
                <a:latin typeface="DM Sans" pitchFamily="2" charset="0"/>
                <a:ea typeface="Canva Sans"/>
                <a:cs typeface="Canva Sans"/>
                <a:sym typeface="Canva Sans"/>
              </a:rPr>
              <a:t>Minimum project size (e.g., 10+ or 20+ units).</a:t>
            </a:r>
          </a:p>
          <a:p>
            <a:pPr marL="582930" lvl="1" indent="-291465" algn="l">
              <a:spcBef>
                <a:spcPts val="200"/>
              </a:spcBef>
              <a:spcAft>
                <a:spcPts val="200"/>
              </a:spcAft>
              <a:buFont typeface="Arial"/>
              <a:buChar char="•"/>
            </a:pPr>
            <a:r>
              <a:rPr lang="en-US" sz="2800" dirty="0">
                <a:solidFill>
                  <a:srgbClr val="FFFFFF"/>
                </a:solidFill>
                <a:latin typeface="DM Sans" pitchFamily="2" charset="0"/>
                <a:ea typeface="Canva Sans"/>
                <a:cs typeface="Canva Sans"/>
                <a:sym typeface="Canva Sans"/>
              </a:rPr>
              <a:t>Require a mix of unit sizes to support families, seniors, and workforce households.</a:t>
            </a:r>
          </a:p>
          <a:p>
            <a:pPr marL="582930" lvl="1" indent="-291465" algn="l">
              <a:spcBef>
                <a:spcPts val="200"/>
              </a:spcBef>
              <a:spcAft>
                <a:spcPts val="200"/>
              </a:spcAft>
              <a:buFont typeface="Arial"/>
              <a:buChar char="•"/>
            </a:pPr>
            <a:r>
              <a:rPr lang="en-US" sz="2800" dirty="0">
                <a:solidFill>
                  <a:srgbClr val="FFFFFF"/>
                </a:solidFill>
                <a:latin typeface="DM Sans" pitchFamily="2" charset="0"/>
                <a:ea typeface="Canva Sans"/>
                <a:cs typeface="Canva Sans"/>
                <a:sym typeface="Canva Sans"/>
              </a:rPr>
              <a:t>Allow MFTE to be combined with density bonuses, or parking reduction to increase effectiveness.</a:t>
            </a:r>
          </a:p>
          <a:p>
            <a:pPr marL="582930" lvl="1" indent="-291465" algn="l">
              <a:spcBef>
                <a:spcPts val="200"/>
              </a:spcBef>
              <a:spcAft>
                <a:spcPts val="200"/>
              </a:spcAft>
              <a:buFont typeface="Arial"/>
              <a:buChar char="•"/>
            </a:pPr>
            <a:r>
              <a:rPr lang="en-US" sz="2800" dirty="0">
                <a:solidFill>
                  <a:srgbClr val="FFFFFF"/>
                </a:solidFill>
                <a:latin typeface="DM Sans" pitchFamily="2" charset="0"/>
                <a:ea typeface="Canva Sans"/>
                <a:cs typeface="Canva Sans"/>
                <a:sym typeface="Canva Sans"/>
              </a:rPr>
              <a:t>Monitoring &amp; administration to manage income certification, annual reporting, and compliance.</a:t>
            </a:r>
          </a:p>
          <a:p>
            <a:pPr marL="582930" lvl="1" indent="-291465" algn="l">
              <a:spcBef>
                <a:spcPts val="200"/>
              </a:spcBef>
              <a:spcAft>
                <a:spcPts val="200"/>
              </a:spcAft>
              <a:buFont typeface="Arial"/>
              <a:buChar char="•"/>
            </a:pPr>
            <a:r>
              <a:rPr lang="en-US" sz="2800" dirty="0">
                <a:solidFill>
                  <a:srgbClr val="FFFFFF"/>
                </a:solidFill>
                <a:latin typeface="DM Sans" pitchFamily="2" charset="0"/>
                <a:ea typeface="Canva Sans"/>
                <a:cs typeface="Canva Sans"/>
                <a:sym typeface="Canva Sans"/>
              </a:rPr>
              <a:t>Adopt as a time-limited program with periodic review to assess fiscal impacts and outcomes.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C3F60"/>
        </a:solidFill>
        <a:effectLst/>
      </p:bgPr>
    </p:bg>
    <p:spTree>
      <p:nvGrpSpPr>
        <p:cNvPr id="1" name=""/>
        <p:cNvGrpSpPr/>
        <p:nvPr/>
      </p:nvGrpSpPr>
      <p:grpSpPr>
        <a:xfrm>
          <a:off x="0" y="0"/>
          <a:ext cx="0" cy="0"/>
          <a:chOff x="0" y="0"/>
          <a:chExt cx="0" cy="0"/>
        </a:xfrm>
      </p:grpSpPr>
      <p:grpSp>
        <p:nvGrpSpPr>
          <p:cNvPr id="2" name="Group 2"/>
          <p:cNvGrpSpPr/>
          <p:nvPr/>
        </p:nvGrpSpPr>
        <p:grpSpPr>
          <a:xfrm>
            <a:off x="10178369" y="-109899"/>
            <a:ext cx="8109631" cy="10476384"/>
            <a:chOff x="0" y="0"/>
            <a:chExt cx="2135870" cy="2759212"/>
          </a:xfrm>
        </p:grpSpPr>
        <p:sp>
          <p:nvSpPr>
            <p:cNvPr id="3" name="Freeform 3"/>
            <p:cNvSpPr/>
            <p:nvPr/>
          </p:nvSpPr>
          <p:spPr>
            <a:xfrm>
              <a:off x="0" y="0"/>
              <a:ext cx="2135870" cy="2759212"/>
            </a:xfrm>
            <a:custGeom>
              <a:avLst/>
              <a:gdLst/>
              <a:ahLst/>
              <a:cxnLst/>
              <a:rect l="l" t="t" r="r" b="b"/>
              <a:pathLst>
                <a:path w="2135870" h="2759212">
                  <a:moveTo>
                    <a:pt x="0" y="0"/>
                  </a:moveTo>
                  <a:lnTo>
                    <a:pt x="2135870" y="0"/>
                  </a:lnTo>
                  <a:lnTo>
                    <a:pt x="2135870" y="2759212"/>
                  </a:lnTo>
                  <a:lnTo>
                    <a:pt x="0" y="2759212"/>
                  </a:lnTo>
                  <a:close/>
                </a:path>
              </a:pathLst>
            </a:custGeom>
            <a:solidFill>
              <a:srgbClr val="F3F6FA"/>
            </a:solidFill>
          </p:spPr>
          <p:txBody>
            <a:bodyPr/>
            <a:lstStyle/>
            <a:p>
              <a:endParaRPr lang="en-US"/>
            </a:p>
          </p:txBody>
        </p:sp>
        <p:sp>
          <p:nvSpPr>
            <p:cNvPr id="4" name="TextBox 4"/>
            <p:cNvSpPr txBox="1"/>
            <p:nvPr/>
          </p:nvSpPr>
          <p:spPr>
            <a:xfrm>
              <a:off x="0" y="-38100"/>
              <a:ext cx="2135870" cy="2797312"/>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884207" y="573300"/>
            <a:ext cx="6697955" cy="9140401"/>
            <a:chOff x="0" y="0"/>
            <a:chExt cx="964425" cy="1316108"/>
          </a:xfrm>
        </p:grpSpPr>
        <p:sp>
          <p:nvSpPr>
            <p:cNvPr id="6" name="Freeform 6"/>
            <p:cNvSpPr/>
            <p:nvPr/>
          </p:nvSpPr>
          <p:spPr>
            <a:xfrm>
              <a:off x="0" y="0"/>
              <a:ext cx="964425" cy="1316108"/>
            </a:xfrm>
            <a:custGeom>
              <a:avLst/>
              <a:gdLst/>
              <a:ahLst/>
              <a:cxnLst/>
              <a:rect l="l" t="t" r="r" b="b"/>
              <a:pathLst>
                <a:path w="964425" h="1316108">
                  <a:moveTo>
                    <a:pt x="0" y="0"/>
                  </a:moveTo>
                  <a:lnTo>
                    <a:pt x="964425" y="0"/>
                  </a:lnTo>
                  <a:lnTo>
                    <a:pt x="964425" y="1316108"/>
                  </a:lnTo>
                  <a:lnTo>
                    <a:pt x="0" y="1316108"/>
                  </a:lnTo>
                  <a:close/>
                </a:path>
              </a:pathLst>
            </a:custGeom>
            <a:blipFill>
              <a:blip r:embed="rId2"/>
              <a:stretch>
                <a:fillRect l="-41087" r="-41087"/>
              </a:stretch>
            </a:blipFill>
            <a:ln w="95250" cap="sq">
              <a:solidFill>
                <a:srgbClr val="FFFFFF"/>
              </a:solidFill>
              <a:prstDash val="solid"/>
              <a:miter/>
            </a:ln>
          </p:spPr>
          <p:txBody>
            <a:bodyPr/>
            <a:lstStyle/>
            <a:p>
              <a:endParaRPr lang="en-US"/>
            </a:p>
          </p:txBody>
        </p:sp>
      </p:grpSp>
      <p:sp>
        <p:nvSpPr>
          <p:cNvPr id="7" name="Freeform 7"/>
          <p:cNvSpPr/>
          <p:nvPr/>
        </p:nvSpPr>
        <p:spPr>
          <a:xfrm>
            <a:off x="0" y="7986528"/>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4114800" y="7986528"/>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9" name="TextBox 9"/>
          <p:cNvSpPr txBox="1"/>
          <p:nvPr/>
        </p:nvSpPr>
        <p:spPr>
          <a:xfrm>
            <a:off x="715369" y="574133"/>
            <a:ext cx="6392300" cy="1670714"/>
          </a:xfrm>
          <a:prstGeom prst="rect">
            <a:avLst/>
          </a:prstGeom>
        </p:spPr>
        <p:txBody>
          <a:bodyPr lIns="0" tIns="0" rIns="0" bIns="0" rtlCol="0" anchor="t">
            <a:spAutoFit/>
          </a:bodyPr>
          <a:lstStyle/>
          <a:p>
            <a:pPr algn="l">
              <a:lnSpc>
                <a:spcPts val="6399"/>
              </a:lnSpc>
            </a:pPr>
            <a:r>
              <a:rPr lang="en-US" sz="6399" b="1" dirty="0">
                <a:solidFill>
                  <a:srgbClr val="F3F6FA"/>
                </a:solidFill>
                <a:latin typeface="DM Sans" pitchFamily="2" charset="0"/>
                <a:ea typeface="Agrandir Bold"/>
                <a:cs typeface="Agrandir Bold"/>
                <a:sym typeface="Agrandir Bold"/>
              </a:rPr>
              <a:t>WHY ARE WE HERE?</a:t>
            </a:r>
          </a:p>
        </p:txBody>
      </p:sp>
      <p:sp>
        <p:nvSpPr>
          <p:cNvPr id="10" name="Freeform 10"/>
          <p:cNvSpPr/>
          <p:nvPr/>
        </p:nvSpPr>
        <p:spPr>
          <a:xfrm rot="-5400000">
            <a:off x="8915157" y="787274"/>
            <a:ext cx="1657860" cy="482852"/>
          </a:xfrm>
          <a:custGeom>
            <a:avLst/>
            <a:gdLst/>
            <a:ahLst/>
            <a:cxnLst/>
            <a:rect l="l" t="t" r="r" b="b"/>
            <a:pathLst>
              <a:path w="1657860" h="482852">
                <a:moveTo>
                  <a:pt x="0" y="0"/>
                </a:moveTo>
                <a:lnTo>
                  <a:pt x="1657859" y="0"/>
                </a:lnTo>
                <a:lnTo>
                  <a:pt x="1657859" y="482852"/>
                </a:lnTo>
                <a:lnTo>
                  <a:pt x="0" y="4828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TextBox 11"/>
          <p:cNvSpPr txBox="1"/>
          <p:nvPr/>
        </p:nvSpPr>
        <p:spPr>
          <a:xfrm>
            <a:off x="715369" y="2615883"/>
            <a:ext cx="8787292" cy="5017399"/>
          </a:xfrm>
          <a:prstGeom prst="rect">
            <a:avLst/>
          </a:prstGeom>
        </p:spPr>
        <p:txBody>
          <a:bodyPr lIns="0" tIns="0" rIns="0" bIns="0" rtlCol="0" anchor="t">
            <a:spAutoFit/>
          </a:bodyPr>
          <a:lstStyle/>
          <a:p>
            <a:pPr algn="just">
              <a:lnSpc>
                <a:spcPts val="3079"/>
              </a:lnSpc>
            </a:pPr>
            <a:r>
              <a:rPr lang="en-US" sz="2800" dirty="0">
                <a:solidFill>
                  <a:srgbClr val="F3F6FA"/>
                </a:solidFill>
                <a:latin typeface="DM Sans"/>
                <a:ea typeface="DM Sans"/>
                <a:cs typeface="DM Sans"/>
                <a:sym typeface="DM Sans"/>
              </a:rPr>
              <a:t>This workshop series is designed to build a shared understanding of the factors that influence housing affordability in Poulsbo, identify the tools and incentives within the City’s control, and guide Council in setting clear policy direction for 2026 (and beyond). </a:t>
            </a:r>
          </a:p>
          <a:p>
            <a:pPr algn="just">
              <a:lnSpc>
                <a:spcPts val="1870"/>
              </a:lnSpc>
            </a:pPr>
            <a:endParaRPr lang="en-US" sz="2800" dirty="0">
              <a:solidFill>
                <a:srgbClr val="F3F6FA"/>
              </a:solidFill>
              <a:latin typeface="DM Sans"/>
              <a:ea typeface="DM Sans"/>
              <a:cs typeface="DM Sans"/>
              <a:sym typeface="DM Sans"/>
            </a:endParaRPr>
          </a:p>
          <a:p>
            <a:pPr algn="just">
              <a:lnSpc>
                <a:spcPts val="3079"/>
              </a:lnSpc>
            </a:pPr>
            <a:r>
              <a:rPr lang="en-US" sz="2800" dirty="0">
                <a:solidFill>
                  <a:srgbClr val="F3F6FA"/>
                </a:solidFill>
                <a:latin typeface="DM Sans"/>
                <a:ea typeface="DM Sans"/>
                <a:cs typeface="DM Sans"/>
                <a:sym typeface="DM Sans"/>
              </a:rPr>
              <a:t>Through 4 workshops, we will explore local cost drivers, evaluate feasible affordability programs, understand fiscal and administrative trade-offs, and ultimately determine which strategies the City should pursue to support a wider range of housing options for our community.</a:t>
            </a:r>
          </a:p>
        </p:txBody>
      </p:sp>
      <p:grpSp>
        <p:nvGrpSpPr>
          <p:cNvPr id="12" name="Group 12"/>
          <p:cNvGrpSpPr/>
          <p:nvPr/>
        </p:nvGrpSpPr>
        <p:grpSpPr>
          <a:xfrm>
            <a:off x="7098233" y="7926291"/>
            <a:ext cx="4943462" cy="2440194"/>
            <a:chOff x="0" y="0"/>
            <a:chExt cx="1096254" cy="541133"/>
          </a:xfrm>
        </p:grpSpPr>
        <p:sp>
          <p:nvSpPr>
            <p:cNvPr id="13" name="Freeform 13"/>
            <p:cNvSpPr/>
            <p:nvPr/>
          </p:nvSpPr>
          <p:spPr>
            <a:xfrm>
              <a:off x="0" y="0"/>
              <a:ext cx="1096254" cy="541133"/>
            </a:xfrm>
            <a:custGeom>
              <a:avLst/>
              <a:gdLst/>
              <a:ahLst/>
              <a:cxnLst/>
              <a:rect l="l" t="t" r="r" b="b"/>
              <a:pathLst>
                <a:path w="1096254" h="541133">
                  <a:moveTo>
                    <a:pt x="0" y="0"/>
                  </a:moveTo>
                  <a:lnTo>
                    <a:pt x="1096254" y="0"/>
                  </a:lnTo>
                  <a:lnTo>
                    <a:pt x="1096254" y="541133"/>
                  </a:lnTo>
                  <a:lnTo>
                    <a:pt x="0" y="541133"/>
                  </a:lnTo>
                  <a:close/>
                </a:path>
              </a:pathLst>
            </a:custGeom>
            <a:blipFill>
              <a:blip r:embed="rId7"/>
              <a:stretch>
                <a:fillRect t="-11143" b="-11143"/>
              </a:stretch>
            </a:blipFill>
            <a:ln w="95250" cap="sq">
              <a:solidFill>
                <a:srgbClr val="FFFFFF"/>
              </a:solidFill>
              <a:prstDash val="solid"/>
              <a:miter/>
            </a:ln>
          </p:spPr>
          <p:txBody>
            <a:bodyPr/>
            <a:lstStyle/>
            <a:p>
              <a:endParaRPr lang="en-US"/>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C3F60"/>
        </a:solidFill>
        <a:effectLst/>
      </p:bgPr>
    </p:bg>
    <p:spTree>
      <p:nvGrpSpPr>
        <p:cNvPr id="1" name=""/>
        <p:cNvGrpSpPr/>
        <p:nvPr/>
      </p:nvGrpSpPr>
      <p:grpSpPr>
        <a:xfrm>
          <a:off x="0" y="0"/>
          <a:ext cx="0" cy="0"/>
          <a:chOff x="0" y="0"/>
          <a:chExt cx="0" cy="0"/>
        </a:xfrm>
      </p:grpSpPr>
      <p:grpSp>
        <p:nvGrpSpPr>
          <p:cNvPr id="2" name="Group 2"/>
          <p:cNvGrpSpPr/>
          <p:nvPr/>
        </p:nvGrpSpPr>
        <p:grpSpPr>
          <a:xfrm>
            <a:off x="-228601" y="-194493"/>
            <a:ext cx="13886077" cy="1082071"/>
            <a:chOff x="0" y="0"/>
            <a:chExt cx="3817480" cy="812800"/>
          </a:xfrm>
        </p:grpSpPr>
        <p:sp>
          <p:nvSpPr>
            <p:cNvPr id="3" name="Freeform 3"/>
            <p:cNvSpPr/>
            <p:nvPr/>
          </p:nvSpPr>
          <p:spPr>
            <a:xfrm>
              <a:off x="0" y="0"/>
              <a:ext cx="3817480" cy="812800"/>
            </a:xfrm>
            <a:custGeom>
              <a:avLst/>
              <a:gdLst/>
              <a:ahLst/>
              <a:cxnLst/>
              <a:rect l="l" t="t" r="r" b="b"/>
              <a:pathLst>
                <a:path w="3817480" h="812800">
                  <a:moveTo>
                    <a:pt x="0" y="0"/>
                  </a:moveTo>
                  <a:lnTo>
                    <a:pt x="3817480" y="0"/>
                  </a:lnTo>
                  <a:lnTo>
                    <a:pt x="3817480" y="812800"/>
                  </a:lnTo>
                  <a:lnTo>
                    <a:pt x="0" y="812800"/>
                  </a:lnTo>
                  <a:close/>
                </a:path>
              </a:pathLst>
            </a:custGeom>
            <a:ln w="38100" cap="sq">
              <a:solidFill>
                <a:srgbClr val="F0F0F0"/>
              </a:solidFill>
              <a:prstDash val="solid"/>
              <a:miter/>
            </a:ln>
          </p:spPr>
          <p:txBody>
            <a:bodyPr/>
            <a:lstStyle/>
            <a:p>
              <a:endParaRPr lang="en-US"/>
            </a:p>
          </p:txBody>
        </p:sp>
        <p:sp>
          <p:nvSpPr>
            <p:cNvPr id="4" name="TextBox 4"/>
            <p:cNvSpPr txBox="1"/>
            <p:nvPr/>
          </p:nvSpPr>
          <p:spPr>
            <a:xfrm>
              <a:off x="0" y="-38100"/>
              <a:ext cx="3817480" cy="850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4011725" y="-264045"/>
            <a:ext cx="4581075" cy="1151623"/>
            <a:chOff x="0" y="0"/>
            <a:chExt cx="1787883" cy="1089287"/>
          </a:xfrm>
        </p:grpSpPr>
        <p:sp>
          <p:nvSpPr>
            <p:cNvPr id="6" name="Freeform 6"/>
            <p:cNvSpPr/>
            <p:nvPr/>
          </p:nvSpPr>
          <p:spPr>
            <a:xfrm>
              <a:off x="0" y="0"/>
              <a:ext cx="1787883" cy="1089287"/>
            </a:xfrm>
            <a:custGeom>
              <a:avLst/>
              <a:gdLst/>
              <a:ahLst/>
              <a:cxnLst/>
              <a:rect l="l" t="t" r="r" b="b"/>
              <a:pathLst>
                <a:path w="1787883" h="1089287">
                  <a:moveTo>
                    <a:pt x="0" y="0"/>
                  </a:moveTo>
                  <a:lnTo>
                    <a:pt x="1787883" y="0"/>
                  </a:lnTo>
                  <a:lnTo>
                    <a:pt x="1787883" y="1089287"/>
                  </a:lnTo>
                  <a:lnTo>
                    <a:pt x="0" y="1089287"/>
                  </a:lnTo>
                  <a:close/>
                </a:path>
              </a:pathLst>
            </a:custGeom>
            <a:solidFill>
              <a:srgbClr val="F3F6FA"/>
            </a:solidFill>
            <a:ln w="95250" cap="sq">
              <a:solidFill>
                <a:srgbClr val="FFFFFF"/>
              </a:solidFill>
              <a:prstDash val="solid"/>
              <a:miter/>
            </a:ln>
          </p:spPr>
          <p:txBody>
            <a:bodyPr/>
            <a:lstStyle/>
            <a:p>
              <a:endParaRPr lang="en-US"/>
            </a:p>
          </p:txBody>
        </p:sp>
        <p:sp>
          <p:nvSpPr>
            <p:cNvPr id="7" name="TextBox 7"/>
            <p:cNvSpPr txBox="1"/>
            <p:nvPr/>
          </p:nvSpPr>
          <p:spPr>
            <a:xfrm>
              <a:off x="0" y="-38100"/>
              <a:ext cx="1787883" cy="1127387"/>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8" name="Group 8"/>
          <p:cNvGrpSpPr/>
          <p:nvPr/>
        </p:nvGrpSpPr>
        <p:grpSpPr>
          <a:xfrm>
            <a:off x="655432" y="422052"/>
            <a:ext cx="11357798" cy="1213297"/>
            <a:chOff x="0" y="0"/>
            <a:chExt cx="2991354" cy="319551"/>
          </a:xfrm>
        </p:grpSpPr>
        <p:sp>
          <p:nvSpPr>
            <p:cNvPr id="9" name="Freeform 9"/>
            <p:cNvSpPr/>
            <p:nvPr/>
          </p:nvSpPr>
          <p:spPr>
            <a:xfrm>
              <a:off x="0" y="0"/>
              <a:ext cx="2991354" cy="319551"/>
            </a:xfrm>
            <a:custGeom>
              <a:avLst/>
              <a:gdLst/>
              <a:ahLst/>
              <a:cxnLst/>
              <a:rect l="l" t="t" r="r" b="b"/>
              <a:pathLst>
                <a:path w="2991354" h="319551">
                  <a:moveTo>
                    <a:pt x="6816" y="0"/>
                  </a:moveTo>
                  <a:lnTo>
                    <a:pt x="2984538" y="0"/>
                  </a:lnTo>
                  <a:cubicBezTo>
                    <a:pt x="2986345" y="0"/>
                    <a:pt x="2988079" y="718"/>
                    <a:pt x="2989358" y="1996"/>
                  </a:cubicBezTo>
                  <a:cubicBezTo>
                    <a:pt x="2990636" y="3275"/>
                    <a:pt x="2991354" y="5009"/>
                    <a:pt x="2991354" y="6816"/>
                  </a:cubicBezTo>
                  <a:lnTo>
                    <a:pt x="2991354" y="312735"/>
                  </a:lnTo>
                  <a:cubicBezTo>
                    <a:pt x="2991354" y="314543"/>
                    <a:pt x="2990636" y="316277"/>
                    <a:pt x="2989358" y="317555"/>
                  </a:cubicBezTo>
                  <a:cubicBezTo>
                    <a:pt x="2988079" y="318833"/>
                    <a:pt x="2986345" y="319551"/>
                    <a:pt x="2984538" y="319551"/>
                  </a:cubicBezTo>
                  <a:lnTo>
                    <a:pt x="6816" y="319551"/>
                  </a:lnTo>
                  <a:cubicBezTo>
                    <a:pt x="5009" y="319551"/>
                    <a:pt x="3275" y="318833"/>
                    <a:pt x="1996" y="317555"/>
                  </a:cubicBezTo>
                  <a:cubicBezTo>
                    <a:pt x="718" y="316277"/>
                    <a:pt x="0" y="314543"/>
                    <a:pt x="0" y="312735"/>
                  </a:cubicBezTo>
                  <a:lnTo>
                    <a:pt x="0" y="6816"/>
                  </a:lnTo>
                  <a:cubicBezTo>
                    <a:pt x="0" y="5009"/>
                    <a:pt x="718" y="3275"/>
                    <a:pt x="1996" y="1996"/>
                  </a:cubicBezTo>
                  <a:cubicBezTo>
                    <a:pt x="3275" y="718"/>
                    <a:pt x="5009" y="0"/>
                    <a:pt x="6816" y="0"/>
                  </a:cubicBezTo>
                  <a:close/>
                </a:path>
              </a:pathLst>
            </a:custGeom>
            <a:solidFill>
              <a:srgbClr val="D9D9D9"/>
            </a:solidFill>
          </p:spPr>
          <p:txBody>
            <a:bodyPr/>
            <a:lstStyle/>
            <a:p>
              <a:endParaRPr lang="en-US"/>
            </a:p>
          </p:txBody>
        </p:sp>
        <p:sp>
          <p:nvSpPr>
            <p:cNvPr id="10" name="TextBox 10"/>
            <p:cNvSpPr txBox="1"/>
            <p:nvPr/>
          </p:nvSpPr>
          <p:spPr>
            <a:xfrm>
              <a:off x="0" y="-38100"/>
              <a:ext cx="2991354" cy="357651"/>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352064" y="762000"/>
            <a:ext cx="11833539" cy="609600"/>
          </a:xfrm>
          <a:prstGeom prst="rect">
            <a:avLst/>
          </a:prstGeom>
        </p:spPr>
        <p:txBody>
          <a:bodyPr lIns="0" tIns="0" rIns="0" bIns="0" rtlCol="0" anchor="t">
            <a:spAutoFit/>
          </a:bodyPr>
          <a:lstStyle/>
          <a:p>
            <a:pPr algn="ctr">
              <a:lnSpc>
                <a:spcPts val="4500"/>
              </a:lnSpc>
            </a:pPr>
            <a:r>
              <a:rPr lang="en-US" sz="4400" b="1" dirty="0">
                <a:solidFill>
                  <a:srgbClr val="0B1320"/>
                </a:solidFill>
                <a:latin typeface="DM Sans" pitchFamily="2" charset="0"/>
                <a:ea typeface="DM Sans Bold"/>
                <a:cs typeface="DM Sans Bold"/>
                <a:sym typeface="DM Sans Bold"/>
              </a:rPr>
              <a:t>MULTI-FAMILY TAX EXEMPTION (MFTE)</a:t>
            </a:r>
          </a:p>
        </p:txBody>
      </p:sp>
      <p:grpSp>
        <p:nvGrpSpPr>
          <p:cNvPr id="12" name="Group 12"/>
          <p:cNvGrpSpPr/>
          <p:nvPr/>
        </p:nvGrpSpPr>
        <p:grpSpPr>
          <a:xfrm>
            <a:off x="-16901" y="9258300"/>
            <a:ext cx="18321803" cy="1028700"/>
            <a:chOff x="0" y="0"/>
            <a:chExt cx="5678908" cy="318849"/>
          </a:xfrm>
        </p:grpSpPr>
        <p:sp>
          <p:nvSpPr>
            <p:cNvPr id="13" name="Freeform 13"/>
            <p:cNvSpPr/>
            <p:nvPr/>
          </p:nvSpPr>
          <p:spPr>
            <a:xfrm>
              <a:off x="0" y="0"/>
              <a:ext cx="5678908" cy="318849"/>
            </a:xfrm>
            <a:custGeom>
              <a:avLst/>
              <a:gdLst/>
              <a:ahLst/>
              <a:cxnLst/>
              <a:rect l="l" t="t" r="r" b="b"/>
              <a:pathLst>
                <a:path w="5678908" h="318849">
                  <a:moveTo>
                    <a:pt x="0" y="0"/>
                  </a:moveTo>
                  <a:lnTo>
                    <a:pt x="5678908" y="0"/>
                  </a:lnTo>
                  <a:lnTo>
                    <a:pt x="5678908" y="318849"/>
                  </a:lnTo>
                  <a:lnTo>
                    <a:pt x="0" y="318849"/>
                  </a:lnTo>
                  <a:close/>
                </a:path>
              </a:pathLst>
            </a:custGeom>
            <a:solidFill>
              <a:srgbClr val="AFC1D0">
                <a:alpha val="40000"/>
              </a:srgbClr>
            </a:solidFill>
          </p:spPr>
          <p:txBody>
            <a:bodyPr/>
            <a:lstStyle/>
            <a:p>
              <a:endParaRPr lang="en-US"/>
            </a:p>
          </p:txBody>
        </p:sp>
        <p:sp>
          <p:nvSpPr>
            <p:cNvPr id="14" name="TextBox 14"/>
            <p:cNvSpPr txBox="1"/>
            <p:nvPr/>
          </p:nvSpPr>
          <p:spPr>
            <a:xfrm>
              <a:off x="0" y="-38100"/>
              <a:ext cx="5678908" cy="356949"/>
            </a:xfrm>
            <a:prstGeom prst="rect">
              <a:avLst/>
            </a:prstGeom>
          </p:spPr>
          <p:txBody>
            <a:bodyPr lIns="50800" tIns="50800" rIns="50800" bIns="50800" rtlCol="0" anchor="ctr"/>
            <a:lstStyle/>
            <a:p>
              <a:pPr algn="ctr">
                <a:lnSpc>
                  <a:spcPts val="2659"/>
                </a:lnSpc>
              </a:pPr>
              <a:endParaRPr/>
            </a:p>
          </p:txBody>
        </p:sp>
      </p:grpSp>
      <p:graphicFrame>
        <p:nvGraphicFramePr>
          <p:cNvPr id="15" name="Table 15"/>
          <p:cNvGraphicFramePr>
            <a:graphicFrameLocks noGrp="1"/>
          </p:cNvGraphicFramePr>
          <p:nvPr>
            <p:extLst>
              <p:ext uri="{D42A27DB-BD31-4B8C-83A1-F6EECF244321}">
                <p14:modId xmlns:p14="http://schemas.microsoft.com/office/powerpoint/2010/main" val="1986486574"/>
              </p:ext>
            </p:extLst>
          </p:nvPr>
        </p:nvGraphicFramePr>
        <p:xfrm>
          <a:off x="681775" y="2591841"/>
          <a:ext cx="16724134" cy="5486400"/>
        </p:xfrm>
        <a:graphic>
          <a:graphicData uri="http://schemas.openxmlformats.org/drawingml/2006/table">
            <a:tbl>
              <a:tblPr/>
              <a:tblGrid>
                <a:gridCol w="5396625">
                  <a:extLst>
                    <a:ext uri="{9D8B030D-6E8A-4147-A177-3AD203B41FA5}">
                      <a16:colId xmlns:a16="http://schemas.microsoft.com/office/drawing/2014/main" val="20000"/>
                    </a:ext>
                  </a:extLst>
                </a:gridCol>
                <a:gridCol w="11327509">
                  <a:extLst>
                    <a:ext uri="{9D8B030D-6E8A-4147-A177-3AD203B41FA5}">
                      <a16:colId xmlns:a16="http://schemas.microsoft.com/office/drawing/2014/main" val="20001"/>
                    </a:ext>
                  </a:extLst>
                </a:gridCol>
              </a:tblGrid>
              <a:tr h="914400">
                <a:tc>
                  <a:txBody>
                    <a:bodyPr/>
                    <a:lstStyle/>
                    <a:p>
                      <a:pPr algn="l">
                        <a:lnSpc>
                          <a:spcPct val="100000"/>
                        </a:lnSpc>
                        <a:defRPr/>
                      </a:pPr>
                      <a:r>
                        <a:rPr lang="en-US" sz="2600" b="1">
                          <a:solidFill>
                            <a:srgbClr val="FFFFFF"/>
                          </a:solidFill>
                          <a:latin typeface="DM Sans" pitchFamily="2" charset="0"/>
                          <a:ea typeface="Canva Sans Bold"/>
                          <a:cs typeface="Canva Sans Bold"/>
                          <a:sym typeface="Canva Sans Bold"/>
                        </a:rPr>
                        <a:t>What This Does</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ct val="100000"/>
                        </a:lnSpc>
                        <a:defRPr/>
                      </a:pPr>
                      <a:r>
                        <a:rPr lang="en-US" sz="2600">
                          <a:solidFill>
                            <a:srgbClr val="FFFFFF"/>
                          </a:solidFill>
                          <a:latin typeface="DM Sans" pitchFamily="2" charset="0"/>
                          <a:ea typeface="Canva Sans"/>
                          <a:cs typeface="Canva Sans"/>
                          <a:sym typeface="Canva Sans"/>
                        </a:rPr>
                        <a:t>Temporarily reduces property taxes in exchange for affordable rents</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14400">
                <a:tc>
                  <a:txBody>
                    <a:bodyPr/>
                    <a:lstStyle/>
                    <a:p>
                      <a:pPr algn="l">
                        <a:lnSpc>
                          <a:spcPct val="100000"/>
                        </a:lnSpc>
                        <a:defRPr/>
                      </a:pPr>
                      <a:r>
                        <a:rPr lang="en-US" sz="2600" b="1">
                          <a:solidFill>
                            <a:srgbClr val="FFFFFF"/>
                          </a:solidFill>
                          <a:latin typeface="DM Sans" pitchFamily="2" charset="0"/>
                          <a:ea typeface="Canva Sans Bold"/>
                          <a:cs typeface="Canva Sans Bold"/>
                          <a:sym typeface="Canva Sans Bold"/>
                        </a:rPr>
                        <a:t>Who It Helps</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ct val="100000"/>
                        </a:lnSpc>
                        <a:defRPr/>
                      </a:pPr>
                      <a:r>
                        <a:rPr lang="en-US" sz="2600">
                          <a:solidFill>
                            <a:srgbClr val="FFFFFF"/>
                          </a:solidFill>
                          <a:latin typeface="DM Sans" pitchFamily="2" charset="0"/>
                          <a:ea typeface="Canva Sans"/>
                          <a:cs typeface="Canva Sans"/>
                          <a:sym typeface="Canva Sans"/>
                        </a:rPr>
                        <a:t>Renters and workforce households (60–120% AMI)</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14400">
                <a:tc>
                  <a:txBody>
                    <a:bodyPr/>
                    <a:lstStyle/>
                    <a:p>
                      <a:pPr algn="l">
                        <a:lnSpc>
                          <a:spcPct val="100000"/>
                        </a:lnSpc>
                        <a:defRPr/>
                      </a:pPr>
                      <a:r>
                        <a:rPr lang="en-US" sz="2600" b="1">
                          <a:solidFill>
                            <a:srgbClr val="FFFFFF"/>
                          </a:solidFill>
                          <a:latin typeface="DM Sans" pitchFamily="2" charset="0"/>
                          <a:ea typeface="Canva Sans Bold"/>
                          <a:cs typeface="Canva Sans Bold"/>
                          <a:sym typeface="Canva Sans Bold"/>
                        </a:rPr>
                        <a:t>Housing Types Encouraged  </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ct val="100000"/>
                        </a:lnSpc>
                        <a:defRPr/>
                      </a:pPr>
                      <a:r>
                        <a:rPr lang="en-US" sz="2600">
                          <a:solidFill>
                            <a:srgbClr val="FFFFFF"/>
                          </a:solidFill>
                          <a:latin typeface="DM Sans" pitchFamily="2" charset="0"/>
                          <a:ea typeface="Canva Sans"/>
                          <a:cs typeface="Canva Sans"/>
                          <a:sym typeface="Canva Sans"/>
                        </a:rPr>
                        <a:t>Multifamily rental housing</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14400">
                <a:tc>
                  <a:txBody>
                    <a:bodyPr/>
                    <a:lstStyle/>
                    <a:p>
                      <a:pPr algn="l">
                        <a:lnSpc>
                          <a:spcPct val="100000"/>
                        </a:lnSpc>
                        <a:defRPr/>
                      </a:pPr>
                      <a:r>
                        <a:rPr lang="en-US" sz="2600" b="1">
                          <a:solidFill>
                            <a:srgbClr val="FFFFFF"/>
                          </a:solidFill>
                          <a:latin typeface="DM Sans" pitchFamily="2" charset="0"/>
                          <a:ea typeface="Canva Sans Bold"/>
                          <a:cs typeface="Canva Sans Bold"/>
                          <a:sym typeface="Canva Sans Bold"/>
                        </a:rPr>
                        <a:t>Where It Makes Sense</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ct val="100000"/>
                        </a:lnSpc>
                        <a:defRPr/>
                      </a:pPr>
                      <a:r>
                        <a:rPr lang="en-US" sz="2600">
                          <a:solidFill>
                            <a:srgbClr val="FFFFFF"/>
                          </a:solidFill>
                          <a:latin typeface="DM Sans" pitchFamily="2" charset="0"/>
                          <a:ea typeface="Canva Sans"/>
                          <a:cs typeface="Canva Sans"/>
                          <a:sym typeface="Canva Sans"/>
                        </a:rPr>
                        <a:t>C-2/Viking, C-3/SR 305, C-4/College Marketplace</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r h="914400">
                <a:tc>
                  <a:txBody>
                    <a:bodyPr/>
                    <a:lstStyle/>
                    <a:p>
                      <a:pPr algn="l">
                        <a:lnSpc>
                          <a:spcPct val="100000"/>
                        </a:lnSpc>
                        <a:defRPr/>
                      </a:pPr>
                      <a:r>
                        <a:rPr lang="en-US" sz="2600" b="1">
                          <a:solidFill>
                            <a:srgbClr val="FFFFFF"/>
                          </a:solidFill>
                          <a:latin typeface="DM Sans" pitchFamily="2" charset="0"/>
                          <a:ea typeface="Canva Sans Bold"/>
                          <a:cs typeface="Canva Sans Bold"/>
                          <a:sym typeface="Canva Sans Bold"/>
                        </a:rPr>
                        <a:t>Implementation Timeframe</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ct val="100000"/>
                        </a:lnSpc>
                        <a:defRPr/>
                      </a:pPr>
                      <a:r>
                        <a:rPr lang="en-US" sz="2600">
                          <a:solidFill>
                            <a:srgbClr val="FFFFFF"/>
                          </a:solidFill>
                          <a:latin typeface="DM Sans" pitchFamily="2" charset="0"/>
                          <a:ea typeface="Canva Sans"/>
                          <a:cs typeface="Canva Sans"/>
                          <a:sym typeface="Canva Sans"/>
                        </a:rPr>
                        <a:t>Mid - 2027</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4"/>
                  </a:ext>
                </a:extLst>
              </a:tr>
              <a:tr h="914400">
                <a:tc>
                  <a:txBody>
                    <a:bodyPr/>
                    <a:lstStyle/>
                    <a:p>
                      <a:pPr algn="l">
                        <a:lnSpc>
                          <a:spcPct val="100000"/>
                        </a:lnSpc>
                        <a:defRPr/>
                      </a:pPr>
                      <a:r>
                        <a:rPr lang="en-US" sz="2600" b="1">
                          <a:solidFill>
                            <a:srgbClr val="FFFFFF"/>
                          </a:solidFill>
                          <a:latin typeface="DM Sans" pitchFamily="2" charset="0"/>
                          <a:ea typeface="Canva Sans Bold"/>
                          <a:cs typeface="Canva Sans Bold"/>
                          <a:sym typeface="Canva Sans Bold"/>
                        </a:rPr>
                        <a:t>Staff Effort</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ct val="100000"/>
                        </a:lnSpc>
                        <a:defRPr/>
                      </a:pPr>
                      <a:r>
                        <a:rPr lang="en-US" sz="2600" dirty="0">
                          <a:solidFill>
                            <a:srgbClr val="FFFFFF"/>
                          </a:solidFill>
                          <a:latin typeface="DM Sans" pitchFamily="2" charset="0"/>
                          <a:ea typeface="Canva Sans"/>
                          <a:cs typeface="Canva Sans"/>
                          <a:sym typeface="Canva Sans"/>
                        </a:rPr>
                        <a:t>High</a:t>
                      </a:r>
                      <a:endParaRPr lang="en-US" sz="1100" dirty="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1C3F60"/>
        </a:solidFill>
        <a:effectLst/>
      </p:bgPr>
    </p:bg>
    <p:spTree>
      <p:nvGrpSpPr>
        <p:cNvPr id="1" name=""/>
        <p:cNvGrpSpPr/>
        <p:nvPr/>
      </p:nvGrpSpPr>
      <p:grpSpPr>
        <a:xfrm>
          <a:off x="0" y="0"/>
          <a:ext cx="0" cy="0"/>
          <a:chOff x="0" y="0"/>
          <a:chExt cx="0" cy="0"/>
        </a:xfrm>
      </p:grpSpPr>
      <p:grpSp>
        <p:nvGrpSpPr>
          <p:cNvPr id="2" name="Group 2"/>
          <p:cNvGrpSpPr/>
          <p:nvPr/>
        </p:nvGrpSpPr>
        <p:grpSpPr>
          <a:xfrm>
            <a:off x="-304801" y="-177105"/>
            <a:ext cx="13962277" cy="1064683"/>
            <a:chOff x="0" y="0"/>
            <a:chExt cx="3817480" cy="812800"/>
          </a:xfrm>
        </p:grpSpPr>
        <p:sp>
          <p:nvSpPr>
            <p:cNvPr id="3" name="Freeform 3"/>
            <p:cNvSpPr/>
            <p:nvPr/>
          </p:nvSpPr>
          <p:spPr>
            <a:xfrm>
              <a:off x="0" y="0"/>
              <a:ext cx="3817480" cy="812800"/>
            </a:xfrm>
            <a:custGeom>
              <a:avLst/>
              <a:gdLst/>
              <a:ahLst/>
              <a:cxnLst/>
              <a:rect l="l" t="t" r="r" b="b"/>
              <a:pathLst>
                <a:path w="3817480" h="812800">
                  <a:moveTo>
                    <a:pt x="0" y="0"/>
                  </a:moveTo>
                  <a:lnTo>
                    <a:pt x="3817480" y="0"/>
                  </a:lnTo>
                  <a:lnTo>
                    <a:pt x="3817480" y="812800"/>
                  </a:lnTo>
                  <a:lnTo>
                    <a:pt x="0" y="812800"/>
                  </a:lnTo>
                  <a:close/>
                </a:path>
              </a:pathLst>
            </a:custGeom>
            <a:ln w="38100" cap="sq">
              <a:solidFill>
                <a:srgbClr val="F0F0F0"/>
              </a:solidFill>
              <a:prstDash val="solid"/>
              <a:miter/>
            </a:ln>
          </p:spPr>
          <p:txBody>
            <a:bodyPr/>
            <a:lstStyle/>
            <a:p>
              <a:endParaRPr lang="en-US"/>
            </a:p>
          </p:txBody>
        </p:sp>
        <p:sp>
          <p:nvSpPr>
            <p:cNvPr id="4" name="TextBox 4"/>
            <p:cNvSpPr txBox="1"/>
            <p:nvPr/>
          </p:nvSpPr>
          <p:spPr>
            <a:xfrm>
              <a:off x="0" y="-38100"/>
              <a:ext cx="3817480" cy="850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4011725" y="-141123"/>
            <a:ext cx="4504875" cy="1028701"/>
            <a:chOff x="0" y="0"/>
            <a:chExt cx="1787883" cy="1089287"/>
          </a:xfrm>
        </p:grpSpPr>
        <p:sp>
          <p:nvSpPr>
            <p:cNvPr id="6" name="Freeform 6"/>
            <p:cNvSpPr/>
            <p:nvPr/>
          </p:nvSpPr>
          <p:spPr>
            <a:xfrm>
              <a:off x="0" y="0"/>
              <a:ext cx="1787883" cy="1089287"/>
            </a:xfrm>
            <a:custGeom>
              <a:avLst/>
              <a:gdLst/>
              <a:ahLst/>
              <a:cxnLst/>
              <a:rect l="l" t="t" r="r" b="b"/>
              <a:pathLst>
                <a:path w="1787883" h="1089287">
                  <a:moveTo>
                    <a:pt x="0" y="0"/>
                  </a:moveTo>
                  <a:lnTo>
                    <a:pt x="1787883" y="0"/>
                  </a:lnTo>
                  <a:lnTo>
                    <a:pt x="1787883" y="1089287"/>
                  </a:lnTo>
                  <a:lnTo>
                    <a:pt x="0" y="1089287"/>
                  </a:lnTo>
                  <a:close/>
                </a:path>
              </a:pathLst>
            </a:custGeom>
            <a:solidFill>
              <a:srgbClr val="F3F6FA"/>
            </a:solidFill>
            <a:ln w="95250" cap="sq">
              <a:solidFill>
                <a:srgbClr val="FFFFFF"/>
              </a:solidFill>
              <a:prstDash val="solid"/>
              <a:miter/>
            </a:ln>
          </p:spPr>
          <p:txBody>
            <a:bodyPr/>
            <a:lstStyle/>
            <a:p>
              <a:endParaRPr lang="en-US"/>
            </a:p>
          </p:txBody>
        </p:sp>
        <p:sp>
          <p:nvSpPr>
            <p:cNvPr id="7" name="TextBox 7"/>
            <p:cNvSpPr txBox="1"/>
            <p:nvPr/>
          </p:nvSpPr>
          <p:spPr>
            <a:xfrm>
              <a:off x="0" y="-38100"/>
              <a:ext cx="1787883" cy="1127387"/>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8" name="Group 8"/>
          <p:cNvGrpSpPr/>
          <p:nvPr/>
        </p:nvGrpSpPr>
        <p:grpSpPr>
          <a:xfrm>
            <a:off x="655432" y="422052"/>
            <a:ext cx="11357798" cy="1213297"/>
            <a:chOff x="0" y="0"/>
            <a:chExt cx="2991354" cy="319551"/>
          </a:xfrm>
        </p:grpSpPr>
        <p:sp>
          <p:nvSpPr>
            <p:cNvPr id="9" name="Freeform 9"/>
            <p:cNvSpPr/>
            <p:nvPr/>
          </p:nvSpPr>
          <p:spPr>
            <a:xfrm>
              <a:off x="0" y="0"/>
              <a:ext cx="2991354" cy="319551"/>
            </a:xfrm>
            <a:custGeom>
              <a:avLst/>
              <a:gdLst/>
              <a:ahLst/>
              <a:cxnLst/>
              <a:rect l="l" t="t" r="r" b="b"/>
              <a:pathLst>
                <a:path w="2991354" h="319551">
                  <a:moveTo>
                    <a:pt x="6816" y="0"/>
                  </a:moveTo>
                  <a:lnTo>
                    <a:pt x="2984538" y="0"/>
                  </a:lnTo>
                  <a:cubicBezTo>
                    <a:pt x="2986345" y="0"/>
                    <a:pt x="2988079" y="718"/>
                    <a:pt x="2989358" y="1996"/>
                  </a:cubicBezTo>
                  <a:cubicBezTo>
                    <a:pt x="2990636" y="3275"/>
                    <a:pt x="2991354" y="5009"/>
                    <a:pt x="2991354" y="6816"/>
                  </a:cubicBezTo>
                  <a:lnTo>
                    <a:pt x="2991354" y="312735"/>
                  </a:lnTo>
                  <a:cubicBezTo>
                    <a:pt x="2991354" y="314543"/>
                    <a:pt x="2990636" y="316277"/>
                    <a:pt x="2989358" y="317555"/>
                  </a:cubicBezTo>
                  <a:cubicBezTo>
                    <a:pt x="2988079" y="318833"/>
                    <a:pt x="2986345" y="319551"/>
                    <a:pt x="2984538" y="319551"/>
                  </a:cubicBezTo>
                  <a:lnTo>
                    <a:pt x="6816" y="319551"/>
                  </a:lnTo>
                  <a:cubicBezTo>
                    <a:pt x="5009" y="319551"/>
                    <a:pt x="3275" y="318833"/>
                    <a:pt x="1996" y="317555"/>
                  </a:cubicBezTo>
                  <a:cubicBezTo>
                    <a:pt x="718" y="316277"/>
                    <a:pt x="0" y="314543"/>
                    <a:pt x="0" y="312735"/>
                  </a:cubicBezTo>
                  <a:lnTo>
                    <a:pt x="0" y="6816"/>
                  </a:lnTo>
                  <a:cubicBezTo>
                    <a:pt x="0" y="5009"/>
                    <a:pt x="718" y="3275"/>
                    <a:pt x="1996" y="1996"/>
                  </a:cubicBezTo>
                  <a:cubicBezTo>
                    <a:pt x="3275" y="718"/>
                    <a:pt x="5009" y="0"/>
                    <a:pt x="6816" y="0"/>
                  </a:cubicBezTo>
                  <a:close/>
                </a:path>
              </a:pathLst>
            </a:custGeom>
            <a:solidFill>
              <a:srgbClr val="D9D9D9"/>
            </a:solidFill>
          </p:spPr>
          <p:txBody>
            <a:bodyPr/>
            <a:lstStyle/>
            <a:p>
              <a:endParaRPr lang="en-US"/>
            </a:p>
          </p:txBody>
        </p:sp>
        <p:sp>
          <p:nvSpPr>
            <p:cNvPr id="10" name="TextBox 10"/>
            <p:cNvSpPr txBox="1"/>
            <p:nvPr/>
          </p:nvSpPr>
          <p:spPr>
            <a:xfrm>
              <a:off x="0" y="-38100"/>
              <a:ext cx="2991354" cy="357651"/>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352064" y="762000"/>
            <a:ext cx="11833539" cy="579389"/>
          </a:xfrm>
          <a:prstGeom prst="rect">
            <a:avLst/>
          </a:prstGeom>
        </p:spPr>
        <p:txBody>
          <a:bodyPr lIns="0" tIns="0" rIns="0" bIns="0" rtlCol="0" anchor="t">
            <a:spAutoFit/>
          </a:bodyPr>
          <a:lstStyle/>
          <a:p>
            <a:pPr algn="ctr">
              <a:lnSpc>
                <a:spcPts val="4500"/>
              </a:lnSpc>
            </a:pPr>
            <a:r>
              <a:rPr lang="en-US" sz="4000" b="1" dirty="0">
                <a:solidFill>
                  <a:srgbClr val="0B1320"/>
                </a:solidFill>
                <a:latin typeface="DM Sans" pitchFamily="2" charset="0"/>
                <a:ea typeface="DM Sans Bold"/>
                <a:cs typeface="DM Sans Bold"/>
                <a:sym typeface="DM Sans Bold"/>
              </a:rPr>
              <a:t>MULTI-FAMILY TAX EXEMPTION (MFTE)</a:t>
            </a:r>
          </a:p>
        </p:txBody>
      </p:sp>
      <p:sp>
        <p:nvSpPr>
          <p:cNvPr id="12" name="TextBox 12"/>
          <p:cNvSpPr txBox="1"/>
          <p:nvPr/>
        </p:nvSpPr>
        <p:spPr>
          <a:xfrm>
            <a:off x="1028700" y="2282843"/>
            <a:ext cx="16803049" cy="5863144"/>
          </a:xfrm>
          <a:prstGeom prst="rect">
            <a:avLst/>
          </a:prstGeom>
        </p:spPr>
        <p:txBody>
          <a:bodyPr lIns="0" tIns="0" rIns="0" bIns="0" rtlCol="0" anchor="t">
            <a:spAutoFit/>
          </a:bodyPr>
          <a:lstStyle/>
          <a:p>
            <a:pPr algn="l">
              <a:spcBef>
                <a:spcPts val="100"/>
              </a:spcBef>
              <a:spcAft>
                <a:spcPts val="200"/>
              </a:spcAft>
            </a:pPr>
            <a:r>
              <a:rPr lang="en-US" sz="2700" b="1" dirty="0">
                <a:solidFill>
                  <a:srgbClr val="FFFFFF"/>
                </a:solidFill>
                <a:latin typeface="DM Sans" pitchFamily="2" charset="0"/>
                <a:ea typeface="Canva Sans Bold"/>
                <a:cs typeface="Canva Sans Bold"/>
                <a:sym typeface="Canva Sans Bold"/>
              </a:rPr>
              <a:t>8-Year Exemption</a:t>
            </a:r>
          </a:p>
          <a:p>
            <a:pPr marL="582930" lvl="1" indent="-291465" algn="l">
              <a:spcBef>
                <a:spcPts val="100"/>
              </a:spcBef>
              <a:spcAft>
                <a:spcPts val="200"/>
              </a:spcAft>
              <a:buFont typeface="Arial"/>
              <a:buChar char="•"/>
            </a:pPr>
            <a:r>
              <a:rPr lang="en-US" sz="2700" b="1" u="sng" dirty="0">
                <a:solidFill>
                  <a:srgbClr val="FFFFFF"/>
                </a:solidFill>
                <a:latin typeface="DM Sans" pitchFamily="2" charset="0"/>
                <a:ea typeface="Canva Sans"/>
                <a:cs typeface="Canva Sans"/>
                <a:sym typeface="Canva Sans"/>
              </a:rPr>
              <a:t>No affordability requirement</a:t>
            </a:r>
          </a:p>
          <a:p>
            <a:pPr marL="582930" lvl="1" indent="-291465" algn="l">
              <a:spcBef>
                <a:spcPts val="100"/>
              </a:spcBef>
              <a:spcAft>
                <a:spcPts val="200"/>
              </a:spcAft>
              <a:buFont typeface="Arial"/>
              <a:buChar char="•"/>
            </a:pPr>
            <a:r>
              <a:rPr lang="en-US" sz="2700" dirty="0">
                <a:solidFill>
                  <a:srgbClr val="FFFFFF"/>
                </a:solidFill>
                <a:latin typeface="DM Sans" pitchFamily="2" charset="0"/>
                <a:ea typeface="Canva Sans"/>
                <a:cs typeface="Canva Sans"/>
                <a:sym typeface="Canva Sans"/>
              </a:rPr>
              <a:t>Incentivizes general multi-family supply in targeted areas</a:t>
            </a:r>
          </a:p>
          <a:p>
            <a:pPr algn="l">
              <a:spcBef>
                <a:spcPts val="100"/>
              </a:spcBef>
              <a:spcAft>
                <a:spcPts val="200"/>
              </a:spcAft>
            </a:pPr>
            <a:endParaRPr lang="en-US" sz="2700" dirty="0">
              <a:solidFill>
                <a:srgbClr val="FFFFFF"/>
              </a:solidFill>
              <a:latin typeface="DM Sans" pitchFamily="2" charset="0"/>
              <a:ea typeface="Canva Sans"/>
              <a:cs typeface="Canva Sans"/>
              <a:sym typeface="Canva Sans"/>
            </a:endParaRPr>
          </a:p>
          <a:p>
            <a:pPr algn="l">
              <a:spcBef>
                <a:spcPts val="100"/>
              </a:spcBef>
              <a:spcAft>
                <a:spcPts val="200"/>
              </a:spcAft>
            </a:pPr>
            <a:r>
              <a:rPr lang="en-US" sz="2700" b="1" dirty="0">
                <a:solidFill>
                  <a:srgbClr val="FFFFFF"/>
                </a:solidFill>
                <a:latin typeface="DM Sans" pitchFamily="2" charset="0"/>
                <a:ea typeface="Canva Sans Bold"/>
                <a:cs typeface="Canva Sans Bold"/>
                <a:sym typeface="Canva Sans Bold"/>
              </a:rPr>
              <a:t>12-Year Exemption</a:t>
            </a:r>
          </a:p>
          <a:p>
            <a:pPr marL="582930" lvl="1" indent="-291465">
              <a:spcBef>
                <a:spcPts val="100"/>
              </a:spcBef>
              <a:spcAft>
                <a:spcPts val="200"/>
              </a:spcAft>
              <a:buFont typeface="Arial"/>
              <a:buChar char="•"/>
            </a:pPr>
            <a:r>
              <a:rPr lang="en-US" sz="2700" b="1" u="sng" dirty="0">
                <a:solidFill>
                  <a:srgbClr val="FFFFFF"/>
                </a:solidFill>
                <a:latin typeface="DM Sans" pitchFamily="2" charset="0"/>
                <a:ea typeface="Canva Sans"/>
                <a:cs typeface="Canva Sans"/>
                <a:sym typeface="Canva Sans"/>
              </a:rPr>
              <a:t>Requires 20% affordable units</a:t>
            </a:r>
            <a:r>
              <a:rPr lang="en-US" sz="2700" dirty="0">
                <a:solidFill>
                  <a:srgbClr val="FFFFFF"/>
                </a:solidFill>
                <a:latin typeface="DM Sans" pitchFamily="2" charset="0"/>
                <a:ea typeface="Canva Sans"/>
                <a:cs typeface="Canva Sans"/>
                <a:sym typeface="Canva Sans"/>
              </a:rPr>
              <a:t>, income ≤80% of AMI </a:t>
            </a:r>
          </a:p>
          <a:p>
            <a:pPr marL="582930" lvl="1" indent="-291465">
              <a:spcBef>
                <a:spcPts val="100"/>
              </a:spcBef>
              <a:spcAft>
                <a:spcPts val="200"/>
              </a:spcAft>
              <a:buFont typeface="Arial"/>
              <a:buChar char="•"/>
            </a:pPr>
            <a:r>
              <a:rPr lang="en-US" sz="2700" dirty="0">
                <a:solidFill>
                  <a:srgbClr val="FFFFFF"/>
                </a:solidFill>
                <a:latin typeface="DM Sans" pitchFamily="2" charset="0"/>
                <a:ea typeface="Canva Sans"/>
                <a:cs typeface="Canva Sans"/>
                <a:sym typeface="Canva Sans"/>
              </a:rPr>
              <a:t>Mixed-income buildings</a:t>
            </a:r>
          </a:p>
          <a:p>
            <a:pPr algn="l">
              <a:spcBef>
                <a:spcPts val="100"/>
              </a:spcBef>
              <a:spcAft>
                <a:spcPts val="200"/>
              </a:spcAft>
            </a:pPr>
            <a:endParaRPr lang="en-US" sz="2700" dirty="0">
              <a:solidFill>
                <a:srgbClr val="FFFFFF"/>
              </a:solidFill>
              <a:latin typeface="DM Sans" pitchFamily="2" charset="0"/>
              <a:ea typeface="Canva Sans"/>
              <a:cs typeface="Canva Sans"/>
              <a:sym typeface="Canva Sans"/>
            </a:endParaRPr>
          </a:p>
          <a:p>
            <a:pPr algn="l">
              <a:spcBef>
                <a:spcPts val="100"/>
              </a:spcBef>
              <a:spcAft>
                <a:spcPts val="200"/>
              </a:spcAft>
            </a:pPr>
            <a:r>
              <a:rPr lang="en-US" sz="2700" b="1" dirty="0">
                <a:solidFill>
                  <a:srgbClr val="FFFFFF"/>
                </a:solidFill>
                <a:latin typeface="DM Sans" pitchFamily="2" charset="0"/>
                <a:ea typeface="Canva Sans Bold"/>
                <a:cs typeface="Canva Sans Bold"/>
                <a:sym typeface="Canva Sans Bold"/>
              </a:rPr>
              <a:t>20-Year Exemption</a:t>
            </a:r>
          </a:p>
          <a:p>
            <a:pPr marL="582930" lvl="1" indent="-291465" algn="l">
              <a:spcBef>
                <a:spcPts val="100"/>
              </a:spcBef>
              <a:spcAft>
                <a:spcPts val="200"/>
              </a:spcAft>
              <a:buFont typeface="Arial"/>
              <a:buChar char="•"/>
            </a:pPr>
            <a:r>
              <a:rPr lang="en-US" sz="2700" dirty="0">
                <a:solidFill>
                  <a:srgbClr val="FFFFFF"/>
                </a:solidFill>
                <a:latin typeface="DM Sans" pitchFamily="2" charset="0"/>
                <a:ea typeface="Canva Sans"/>
                <a:cs typeface="Canva Sans"/>
                <a:sym typeface="Canva Sans"/>
              </a:rPr>
              <a:t>Rental properties not eligible (2022 change), </a:t>
            </a:r>
            <a:r>
              <a:rPr lang="en-US" sz="2700" b="1" u="sng" dirty="0">
                <a:solidFill>
                  <a:srgbClr val="FFFFFF"/>
                </a:solidFill>
                <a:latin typeface="DM Sans" pitchFamily="2" charset="0"/>
                <a:ea typeface="Canva Sans"/>
                <a:cs typeface="Canva Sans"/>
                <a:sym typeface="Canva Sans"/>
              </a:rPr>
              <a:t>homeownership</a:t>
            </a:r>
            <a:r>
              <a:rPr lang="en-US" sz="2700" b="1" dirty="0">
                <a:solidFill>
                  <a:srgbClr val="FFFFFF"/>
                </a:solidFill>
                <a:latin typeface="DM Sans" pitchFamily="2" charset="0"/>
                <a:ea typeface="Canva Sans"/>
                <a:cs typeface="Canva Sans"/>
                <a:sym typeface="Canva Sans"/>
              </a:rPr>
              <a:t> </a:t>
            </a:r>
            <a:r>
              <a:rPr lang="en-US" sz="2700" dirty="0">
                <a:solidFill>
                  <a:srgbClr val="FFFFFF"/>
                </a:solidFill>
                <a:latin typeface="DM Sans" pitchFamily="2" charset="0"/>
                <a:ea typeface="Canva Sans"/>
                <a:cs typeface="Canva Sans"/>
                <a:sym typeface="Canva Sans"/>
              </a:rPr>
              <a:t>with permanent affordability </a:t>
            </a:r>
            <a:r>
              <a:rPr lang="en-US" sz="2700" dirty="0" err="1">
                <a:solidFill>
                  <a:srgbClr val="FFFFFF"/>
                </a:solidFill>
                <a:latin typeface="DM Sans" pitchFamily="2" charset="0"/>
                <a:ea typeface="Canva Sans"/>
                <a:cs typeface="Canva Sans"/>
                <a:sym typeface="Canva Sans"/>
              </a:rPr>
              <a:t>req’d</a:t>
            </a:r>
            <a:endParaRPr lang="en-US" sz="2700" dirty="0">
              <a:solidFill>
                <a:srgbClr val="FFFFFF"/>
              </a:solidFill>
              <a:latin typeface="DM Sans" pitchFamily="2" charset="0"/>
              <a:ea typeface="Canva Sans"/>
              <a:cs typeface="Canva Sans"/>
              <a:sym typeface="Canva Sans"/>
            </a:endParaRPr>
          </a:p>
          <a:p>
            <a:pPr marL="582930" lvl="1" indent="-291465" algn="l">
              <a:spcBef>
                <a:spcPts val="100"/>
              </a:spcBef>
              <a:spcAft>
                <a:spcPts val="200"/>
              </a:spcAft>
              <a:buFont typeface="Arial"/>
              <a:buChar char="•"/>
            </a:pPr>
            <a:r>
              <a:rPr lang="en-US" sz="2700" dirty="0">
                <a:solidFill>
                  <a:srgbClr val="FFFFFF"/>
                </a:solidFill>
                <a:latin typeface="DM Sans" pitchFamily="2" charset="0"/>
                <a:ea typeface="Canva Sans"/>
                <a:cs typeface="Canva Sans"/>
                <a:sym typeface="Canva Sans"/>
              </a:rPr>
              <a:t>Be sold to households earning ≤80% of AMI</a:t>
            </a:r>
          </a:p>
          <a:p>
            <a:pPr marL="582930" lvl="1" indent="-291465" algn="l">
              <a:spcBef>
                <a:spcPts val="100"/>
              </a:spcBef>
              <a:spcAft>
                <a:spcPts val="200"/>
              </a:spcAft>
              <a:buFont typeface="Arial"/>
              <a:buChar char="•"/>
            </a:pPr>
            <a:r>
              <a:rPr lang="en-US" sz="2700" dirty="0">
                <a:solidFill>
                  <a:srgbClr val="FFFFFF"/>
                </a:solidFill>
                <a:latin typeface="DM Sans" pitchFamily="2" charset="0"/>
                <a:ea typeface="Canva Sans"/>
                <a:cs typeface="Canva Sans"/>
                <a:sym typeface="Canva Sans"/>
              </a:rPr>
              <a:t>Have resale price and income restrictions enforced for at least 20 years</a:t>
            </a:r>
          </a:p>
          <a:p>
            <a:pPr marL="582930" lvl="1" indent="-291465" algn="l">
              <a:spcBef>
                <a:spcPts val="100"/>
              </a:spcBef>
              <a:spcAft>
                <a:spcPts val="200"/>
              </a:spcAft>
              <a:buFont typeface="Arial"/>
              <a:buChar char="•"/>
            </a:pPr>
            <a:r>
              <a:rPr lang="en-US" sz="2700" dirty="0">
                <a:solidFill>
                  <a:srgbClr val="FFFFFF"/>
                </a:solidFill>
                <a:latin typeface="DM Sans" pitchFamily="2" charset="0"/>
                <a:ea typeface="Canva Sans"/>
                <a:cs typeface="Canva Sans"/>
                <a:sym typeface="Canva Sans"/>
              </a:rPr>
              <a:t>Used in partnerships (nonprofit or housing authority)</a:t>
            </a:r>
          </a:p>
        </p:txBody>
      </p:sp>
      <p:grpSp>
        <p:nvGrpSpPr>
          <p:cNvPr id="13" name="Group 13"/>
          <p:cNvGrpSpPr/>
          <p:nvPr/>
        </p:nvGrpSpPr>
        <p:grpSpPr>
          <a:xfrm>
            <a:off x="-16901" y="9258300"/>
            <a:ext cx="18321803" cy="1028700"/>
            <a:chOff x="0" y="0"/>
            <a:chExt cx="5678908" cy="318849"/>
          </a:xfrm>
        </p:grpSpPr>
        <p:sp>
          <p:nvSpPr>
            <p:cNvPr id="14" name="Freeform 14"/>
            <p:cNvSpPr/>
            <p:nvPr/>
          </p:nvSpPr>
          <p:spPr>
            <a:xfrm>
              <a:off x="0" y="0"/>
              <a:ext cx="5678908" cy="318849"/>
            </a:xfrm>
            <a:custGeom>
              <a:avLst/>
              <a:gdLst/>
              <a:ahLst/>
              <a:cxnLst/>
              <a:rect l="l" t="t" r="r" b="b"/>
              <a:pathLst>
                <a:path w="5678908" h="318849">
                  <a:moveTo>
                    <a:pt x="0" y="0"/>
                  </a:moveTo>
                  <a:lnTo>
                    <a:pt x="5678908" y="0"/>
                  </a:lnTo>
                  <a:lnTo>
                    <a:pt x="5678908" y="318849"/>
                  </a:lnTo>
                  <a:lnTo>
                    <a:pt x="0" y="318849"/>
                  </a:lnTo>
                  <a:close/>
                </a:path>
              </a:pathLst>
            </a:custGeom>
            <a:solidFill>
              <a:srgbClr val="AFC1D0">
                <a:alpha val="40000"/>
              </a:srgbClr>
            </a:solidFill>
          </p:spPr>
          <p:txBody>
            <a:bodyPr/>
            <a:lstStyle/>
            <a:p>
              <a:endParaRPr lang="en-US"/>
            </a:p>
          </p:txBody>
        </p:sp>
        <p:sp>
          <p:nvSpPr>
            <p:cNvPr id="15" name="TextBox 15"/>
            <p:cNvSpPr txBox="1"/>
            <p:nvPr/>
          </p:nvSpPr>
          <p:spPr>
            <a:xfrm>
              <a:off x="0" y="-38100"/>
              <a:ext cx="5678908" cy="356949"/>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1C3F60"/>
        </a:solidFill>
        <a:effectLst/>
      </p:bgPr>
    </p:bg>
    <p:spTree>
      <p:nvGrpSpPr>
        <p:cNvPr id="1" name=""/>
        <p:cNvGrpSpPr/>
        <p:nvPr/>
      </p:nvGrpSpPr>
      <p:grpSpPr>
        <a:xfrm>
          <a:off x="0" y="0"/>
          <a:ext cx="0" cy="0"/>
          <a:chOff x="0" y="0"/>
          <a:chExt cx="0" cy="0"/>
        </a:xfrm>
      </p:grpSpPr>
      <p:grpSp>
        <p:nvGrpSpPr>
          <p:cNvPr id="2" name="Group 2"/>
          <p:cNvGrpSpPr/>
          <p:nvPr/>
        </p:nvGrpSpPr>
        <p:grpSpPr>
          <a:xfrm>
            <a:off x="-16901" y="-188567"/>
            <a:ext cx="13674378" cy="1076146"/>
            <a:chOff x="0" y="0"/>
            <a:chExt cx="3817480" cy="812800"/>
          </a:xfrm>
        </p:grpSpPr>
        <p:sp>
          <p:nvSpPr>
            <p:cNvPr id="3" name="Freeform 3"/>
            <p:cNvSpPr/>
            <p:nvPr/>
          </p:nvSpPr>
          <p:spPr>
            <a:xfrm>
              <a:off x="0" y="0"/>
              <a:ext cx="3817480" cy="812800"/>
            </a:xfrm>
            <a:custGeom>
              <a:avLst/>
              <a:gdLst/>
              <a:ahLst/>
              <a:cxnLst/>
              <a:rect l="l" t="t" r="r" b="b"/>
              <a:pathLst>
                <a:path w="3817480" h="812800">
                  <a:moveTo>
                    <a:pt x="0" y="0"/>
                  </a:moveTo>
                  <a:lnTo>
                    <a:pt x="3817480" y="0"/>
                  </a:lnTo>
                  <a:lnTo>
                    <a:pt x="3817480" y="812800"/>
                  </a:lnTo>
                  <a:lnTo>
                    <a:pt x="0" y="812800"/>
                  </a:lnTo>
                  <a:close/>
                </a:path>
              </a:pathLst>
            </a:custGeom>
            <a:ln w="38100" cap="sq">
              <a:solidFill>
                <a:srgbClr val="F0F0F0"/>
              </a:solidFill>
              <a:prstDash val="solid"/>
              <a:miter/>
            </a:ln>
          </p:spPr>
          <p:txBody>
            <a:bodyPr/>
            <a:lstStyle/>
            <a:p>
              <a:endParaRPr lang="en-US"/>
            </a:p>
          </p:txBody>
        </p:sp>
        <p:sp>
          <p:nvSpPr>
            <p:cNvPr id="4" name="TextBox 4"/>
            <p:cNvSpPr txBox="1"/>
            <p:nvPr/>
          </p:nvSpPr>
          <p:spPr>
            <a:xfrm>
              <a:off x="0" y="-38100"/>
              <a:ext cx="3817480" cy="850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4011725" y="-264045"/>
            <a:ext cx="4504875" cy="1151623"/>
            <a:chOff x="0" y="0"/>
            <a:chExt cx="1787883" cy="1089287"/>
          </a:xfrm>
        </p:grpSpPr>
        <p:sp>
          <p:nvSpPr>
            <p:cNvPr id="6" name="Freeform 6"/>
            <p:cNvSpPr/>
            <p:nvPr/>
          </p:nvSpPr>
          <p:spPr>
            <a:xfrm>
              <a:off x="0" y="0"/>
              <a:ext cx="1787883" cy="1089287"/>
            </a:xfrm>
            <a:custGeom>
              <a:avLst/>
              <a:gdLst/>
              <a:ahLst/>
              <a:cxnLst/>
              <a:rect l="l" t="t" r="r" b="b"/>
              <a:pathLst>
                <a:path w="1787883" h="1089287">
                  <a:moveTo>
                    <a:pt x="0" y="0"/>
                  </a:moveTo>
                  <a:lnTo>
                    <a:pt x="1787883" y="0"/>
                  </a:lnTo>
                  <a:lnTo>
                    <a:pt x="1787883" y="1089287"/>
                  </a:lnTo>
                  <a:lnTo>
                    <a:pt x="0" y="1089287"/>
                  </a:lnTo>
                  <a:close/>
                </a:path>
              </a:pathLst>
            </a:custGeom>
            <a:solidFill>
              <a:srgbClr val="F3F6FA"/>
            </a:solidFill>
            <a:ln w="95250" cap="sq">
              <a:solidFill>
                <a:srgbClr val="FFFFFF"/>
              </a:solidFill>
              <a:prstDash val="solid"/>
              <a:miter/>
            </a:ln>
          </p:spPr>
          <p:txBody>
            <a:bodyPr/>
            <a:lstStyle/>
            <a:p>
              <a:endParaRPr lang="en-US"/>
            </a:p>
          </p:txBody>
        </p:sp>
        <p:sp>
          <p:nvSpPr>
            <p:cNvPr id="7" name="TextBox 7"/>
            <p:cNvSpPr txBox="1"/>
            <p:nvPr/>
          </p:nvSpPr>
          <p:spPr>
            <a:xfrm>
              <a:off x="0" y="-38100"/>
              <a:ext cx="1787883" cy="1127387"/>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8" name="Group 8"/>
          <p:cNvGrpSpPr/>
          <p:nvPr/>
        </p:nvGrpSpPr>
        <p:grpSpPr>
          <a:xfrm>
            <a:off x="524438" y="422052"/>
            <a:ext cx="11517901" cy="1213297"/>
            <a:chOff x="0" y="0"/>
            <a:chExt cx="3033521" cy="319551"/>
          </a:xfrm>
        </p:grpSpPr>
        <p:sp>
          <p:nvSpPr>
            <p:cNvPr id="9" name="Freeform 9"/>
            <p:cNvSpPr/>
            <p:nvPr/>
          </p:nvSpPr>
          <p:spPr>
            <a:xfrm>
              <a:off x="0" y="0"/>
              <a:ext cx="3033521" cy="319551"/>
            </a:xfrm>
            <a:custGeom>
              <a:avLst/>
              <a:gdLst/>
              <a:ahLst/>
              <a:cxnLst/>
              <a:rect l="l" t="t" r="r" b="b"/>
              <a:pathLst>
                <a:path w="3033521" h="319551">
                  <a:moveTo>
                    <a:pt x="6722" y="0"/>
                  </a:moveTo>
                  <a:lnTo>
                    <a:pt x="3026800" y="0"/>
                  </a:lnTo>
                  <a:cubicBezTo>
                    <a:pt x="3030512" y="0"/>
                    <a:pt x="3033521" y="3009"/>
                    <a:pt x="3033521" y="6722"/>
                  </a:cubicBezTo>
                  <a:lnTo>
                    <a:pt x="3033521" y="312830"/>
                  </a:lnTo>
                  <a:cubicBezTo>
                    <a:pt x="3033521" y="314612"/>
                    <a:pt x="3032813" y="316322"/>
                    <a:pt x="3031553" y="317583"/>
                  </a:cubicBezTo>
                  <a:cubicBezTo>
                    <a:pt x="3030292" y="318843"/>
                    <a:pt x="3028583" y="319551"/>
                    <a:pt x="3026800" y="319551"/>
                  </a:cubicBezTo>
                  <a:lnTo>
                    <a:pt x="6722" y="319551"/>
                  </a:lnTo>
                  <a:cubicBezTo>
                    <a:pt x="3009" y="319551"/>
                    <a:pt x="0" y="316542"/>
                    <a:pt x="0" y="312830"/>
                  </a:cubicBezTo>
                  <a:lnTo>
                    <a:pt x="0" y="6722"/>
                  </a:lnTo>
                  <a:cubicBezTo>
                    <a:pt x="0" y="3009"/>
                    <a:pt x="3009" y="0"/>
                    <a:pt x="6722" y="0"/>
                  </a:cubicBezTo>
                  <a:close/>
                </a:path>
              </a:pathLst>
            </a:custGeom>
            <a:solidFill>
              <a:srgbClr val="D9D9D9"/>
            </a:solidFill>
          </p:spPr>
          <p:txBody>
            <a:bodyPr/>
            <a:lstStyle/>
            <a:p>
              <a:endParaRPr lang="en-US"/>
            </a:p>
          </p:txBody>
        </p:sp>
        <p:sp>
          <p:nvSpPr>
            <p:cNvPr id="10" name="TextBox 10"/>
            <p:cNvSpPr txBox="1"/>
            <p:nvPr/>
          </p:nvSpPr>
          <p:spPr>
            <a:xfrm>
              <a:off x="0" y="-38100"/>
              <a:ext cx="3033521" cy="357651"/>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352064" y="762000"/>
            <a:ext cx="11833539" cy="609600"/>
          </a:xfrm>
          <a:prstGeom prst="rect">
            <a:avLst/>
          </a:prstGeom>
        </p:spPr>
        <p:txBody>
          <a:bodyPr lIns="0" tIns="0" rIns="0" bIns="0" rtlCol="0" anchor="t">
            <a:spAutoFit/>
          </a:bodyPr>
          <a:lstStyle/>
          <a:p>
            <a:pPr algn="ctr">
              <a:lnSpc>
                <a:spcPts val="4500"/>
              </a:lnSpc>
            </a:pPr>
            <a:r>
              <a:rPr lang="en-US" sz="4400" b="1" dirty="0">
                <a:solidFill>
                  <a:srgbClr val="0B1320"/>
                </a:solidFill>
                <a:latin typeface="DM Sans" pitchFamily="2" charset="0"/>
                <a:ea typeface="DM Sans Bold"/>
                <a:cs typeface="DM Sans Bold"/>
                <a:sym typeface="DM Sans Bold"/>
              </a:rPr>
              <a:t>MULTI-FAMILY TAX EXEMPTION (MFTE)</a:t>
            </a:r>
          </a:p>
        </p:txBody>
      </p:sp>
      <p:grpSp>
        <p:nvGrpSpPr>
          <p:cNvPr id="12" name="Group 12"/>
          <p:cNvGrpSpPr/>
          <p:nvPr/>
        </p:nvGrpSpPr>
        <p:grpSpPr>
          <a:xfrm>
            <a:off x="-16901" y="9258300"/>
            <a:ext cx="18321803" cy="1028700"/>
            <a:chOff x="0" y="0"/>
            <a:chExt cx="5678908" cy="318849"/>
          </a:xfrm>
        </p:grpSpPr>
        <p:sp>
          <p:nvSpPr>
            <p:cNvPr id="13" name="Freeform 13"/>
            <p:cNvSpPr/>
            <p:nvPr/>
          </p:nvSpPr>
          <p:spPr>
            <a:xfrm>
              <a:off x="0" y="0"/>
              <a:ext cx="5678908" cy="318849"/>
            </a:xfrm>
            <a:custGeom>
              <a:avLst/>
              <a:gdLst/>
              <a:ahLst/>
              <a:cxnLst/>
              <a:rect l="l" t="t" r="r" b="b"/>
              <a:pathLst>
                <a:path w="5678908" h="318849">
                  <a:moveTo>
                    <a:pt x="0" y="0"/>
                  </a:moveTo>
                  <a:lnTo>
                    <a:pt x="5678908" y="0"/>
                  </a:lnTo>
                  <a:lnTo>
                    <a:pt x="5678908" y="318849"/>
                  </a:lnTo>
                  <a:lnTo>
                    <a:pt x="0" y="318849"/>
                  </a:lnTo>
                  <a:close/>
                </a:path>
              </a:pathLst>
            </a:custGeom>
            <a:solidFill>
              <a:srgbClr val="AFC1D0">
                <a:alpha val="40000"/>
              </a:srgbClr>
            </a:solidFill>
          </p:spPr>
          <p:txBody>
            <a:bodyPr/>
            <a:lstStyle/>
            <a:p>
              <a:endParaRPr lang="en-US"/>
            </a:p>
          </p:txBody>
        </p:sp>
        <p:sp>
          <p:nvSpPr>
            <p:cNvPr id="14" name="TextBox 14"/>
            <p:cNvSpPr txBox="1"/>
            <p:nvPr/>
          </p:nvSpPr>
          <p:spPr>
            <a:xfrm>
              <a:off x="0" y="-38100"/>
              <a:ext cx="5678908" cy="356949"/>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901649" y="2245968"/>
            <a:ext cx="15252751" cy="4559069"/>
          </a:xfrm>
          <a:prstGeom prst="rect">
            <a:avLst/>
          </a:prstGeom>
        </p:spPr>
        <p:txBody>
          <a:bodyPr wrap="square" lIns="0" tIns="0" rIns="0" bIns="0" rtlCol="0" anchor="t">
            <a:spAutoFit/>
          </a:bodyPr>
          <a:lstStyle/>
          <a:p>
            <a:pPr algn="just">
              <a:spcBef>
                <a:spcPts val="800"/>
              </a:spcBef>
              <a:spcAft>
                <a:spcPts val="800"/>
              </a:spcAft>
            </a:pPr>
            <a:r>
              <a:rPr lang="en-US" sz="2699" b="1" dirty="0">
                <a:solidFill>
                  <a:srgbClr val="FFFFFF"/>
                </a:solidFill>
                <a:latin typeface="DM Sans" pitchFamily="2" charset="0"/>
                <a:ea typeface="Canva Sans Bold"/>
                <a:cs typeface="Canva Sans Bold"/>
                <a:sym typeface="Canva Sans Bold"/>
              </a:rPr>
              <a:t>Trade-Offs: </a:t>
            </a:r>
          </a:p>
          <a:p>
            <a:pPr marL="582925" lvl="1" indent="-291463" algn="just">
              <a:spcBef>
                <a:spcPts val="800"/>
              </a:spcBef>
              <a:spcAft>
                <a:spcPts val="800"/>
              </a:spcAft>
              <a:buFont typeface="Arial"/>
              <a:buChar char="•"/>
            </a:pPr>
            <a:r>
              <a:rPr lang="en-US" sz="2699" i="1" dirty="0">
                <a:solidFill>
                  <a:srgbClr val="FFFFFF"/>
                </a:solidFill>
                <a:latin typeface="DM Sans" pitchFamily="2" charset="0"/>
                <a:ea typeface="Canva Sans Italics"/>
                <a:cs typeface="Canva Sans Italics"/>
                <a:sym typeface="Canva Sans Italics"/>
              </a:rPr>
              <a:t>Tax Shift:</a:t>
            </a:r>
            <a:r>
              <a:rPr lang="en-US" sz="2699" dirty="0">
                <a:solidFill>
                  <a:srgbClr val="FFFFFF"/>
                </a:solidFill>
                <a:latin typeface="DM Sans" pitchFamily="2" charset="0"/>
                <a:ea typeface="Canva Sans"/>
                <a:cs typeface="Canva Sans"/>
                <a:sym typeface="Canva Sans"/>
              </a:rPr>
              <a:t> Exempting building value shifts part of the burden to other properties during the MFTE term.</a:t>
            </a:r>
          </a:p>
          <a:p>
            <a:pPr marL="582925" lvl="1" indent="-291463" algn="just">
              <a:spcBef>
                <a:spcPts val="800"/>
              </a:spcBef>
              <a:spcAft>
                <a:spcPts val="800"/>
              </a:spcAft>
              <a:buFont typeface="Arial"/>
              <a:buChar char="•"/>
            </a:pPr>
            <a:r>
              <a:rPr lang="en-US" sz="2699" i="1" dirty="0">
                <a:solidFill>
                  <a:srgbClr val="FFFFFF"/>
                </a:solidFill>
                <a:latin typeface="DM Sans" pitchFamily="2" charset="0"/>
                <a:ea typeface="Canva Sans Italics"/>
                <a:cs typeface="Canva Sans Italics"/>
                <a:sym typeface="Canva Sans Italics"/>
              </a:rPr>
              <a:t>Administrative Oversight: </a:t>
            </a:r>
            <a:r>
              <a:rPr lang="en-US" sz="2699" dirty="0">
                <a:solidFill>
                  <a:srgbClr val="FFFFFF"/>
                </a:solidFill>
                <a:latin typeface="DM Sans" pitchFamily="2" charset="0"/>
                <a:ea typeface="Canva Sans"/>
                <a:cs typeface="Canva Sans"/>
                <a:sym typeface="Canva Sans"/>
              </a:rPr>
              <a:t>The program requires ongoing income verification, rent monitoring, and annual reporting for the life of the exemption.</a:t>
            </a:r>
          </a:p>
          <a:p>
            <a:pPr marL="582925" lvl="1" indent="-291463" algn="just">
              <a:spcBef>
                <a:spcPts val="800"/>
              </a:spcBef>
              <a:spcAft>
                <a:spcPts val="800"/>
              </a:spcAft>
              <a:buFont typeface="Arial"/>
              <a:buChar char="•"/>
            </a:pPr>
            <a:r>
              <a:rPr lang="en-US" sz="2699" i="1" dirty="0">
                <a:solidFill>
                  <a:srgbClr val="FFFFFF"/>
                </a:solidFill>
                <a:latin typeface="DM Sans" pitchFamily="2" charset="0"/>
                <a:ea typeface="Canva Sans Italics"/>
                <a:cs typeface="Canva Sans Italics"/>
                <a:sym typeface="Canva Sans Italics"/>
              </a:rPr>
              <a:t>Targeting Effectiveness:</a:t>
            </a:r>
            <a:r>
              <a:rPr lang="en-US" sz="2699" dirty="0">
                <a:solidFill>
                  <a:srgbClr val="FFFFFF"/>
                </a:solidFill>
                <a:latin typeface="DM Sans" pitchFamily="2" charset="0"/>
                <a:ea typeface="Canva Sans"/>
                <a:cs typeface="Canva Sans"/>
                <a:sym typeface="Canva Sans"/>
              </a:rPr>
              <a:t> If applied too broadly, MFTE may subsidize projects that would have been built without the incentive; if too narrow, participation may be limited.</a:t>
            </a:r>
          </a:p>
          <a:p>
            <a:pPr marL="582925" lvl="1" indent="-291463" algn="just">
              <a:spcBef>
                <a:spcPts val="800"/>
              </a:spcBef>
              <a:spcAft>
                <a:spcPts val="800"/>
              </a:spcAft>
              <a:buFont typeface="Arial"/>
              <a:buChar char="•"/>
            </a:pPr>
            <a:r>
              <a:rPr lang="en-US" sz="2699" i="1" dirty="0">
                <a:solidFill>
                  <a:srgbClr val="FFFFFF"/>
                </a:solidFill>
                <a:latin typeface="DM Sans" pitchFamily="2" charset="0"/>
                <a:ea typeface="Canva Sans Italics"/>
                <a:cs typeface="Canva Sans Italics"/>
                <a:sym typeface="Canva Sans Italics"/>
              </a:rPr>
              <a:t>Market Sensitivity:</a:t>
            </a:r>
            <a:r>
              <a:rPr lang="en-US" sz="2699" dirty="0">
                <a:solidFill>
                  <a:srgbClr val="FFFFFF"/>
                </a:solidFill>
                <a:latin typeface="DM Sans" pitchFamily="2" charset="0"/>
                <a:ea typeface="Canva Sans"/>
                <a:cs typeface="Canva Sans"/>
                <a:sym typeface="Canva Sans"/>
              </a:rPr>
              <a:t> MFTE effectiveness varies with market conditions, during downturns it may not be sufficient on its own to make projects feasible.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1C3F60"/>
        </a:solidFill>
        <a:effectLst/>
      </p:bgPr>
    </p:bg>
    <p:spTree>
      <p:nvGrpSpPr>
        <p:cNvPr id="1" name=""/>
        <p:cNvGrpSpPr/>
        <p:nvPr/>
      </p:nvGrpSpPr>
      <p:grpSpPr>
        <a:xfrm>
          <a:off x="0" y="0"/>
          <a:ext cx="0" cy="0"/>
          <a:chOff x="0" y="0"/>
          <a:chExt cx="0" cy="0"/>
        </a:xfrm>
      </p:grpSpPr>
      <p:grpSp>
        <p:nvGrpSpPr>
          <p:cNvPr id="2" name="Group 2"/>
          <p:cNvGrpSpPr/>
          <p:nvPr/>
        </p:nvGrpSpPr>
        <p:grpSpPr>
          <a:xfrm>
            <a:off x="-152401" y="-195407"/>
            <a:ext cx="13809877" cy="1082985"/>
            <a:chOff x="0" y="0"/>
            <a:chExt cx="3817480" cy="812800"/>
          </a:xfrm>
        </p:grpSpPr>
        <p:sp>
          <p:nvSpPr>
            <p:cNvPr id="3" name="Freeform 3"/>
            <p:cNvSpPr/>
            <p:nvPr/>
          </p:nvSpPr>
          <p:spPr>
            <a:xfrm>
              <a:off x="0" y="0"/>
              <a:ext cx="3817480" cy="812800"/>
            </a:xfrm>
            <a:custGeom>
              <a:avLst/>
              <a:gdLst/>
              <a:ahLst/>
              <a:cxnLst/>
              <a:rect l="l" t="t" r="r" b="b"/>
              <a:pathLst>
                <a:path w="3817480" h="812800">
                  <a:moveTo>
                    <a:pt x="0" y="0"/>
                  </a:moveTo>
                  <a:lnTo>
                    <a:pt x="3817480" y="0"/>
                  </a:lnTo>
                  <a:lnTo>
                    <a:pt x="3817480" y="812800"/>
                  </a:lnTo>
                  <a:lnTo>
                    <a:pt x="0" y="812800"/>
                  </a:lnTo>
                  <a:close/>
                </a:path>
              </a:pathLst>
            </a:custGeom>
            <a:ln w="38100" cap="sq">
              <a:solidFill>
                <a:srgbClr val="F0F0F0"/>
              </a:solidFill>
              <a:prstDash val="solid"/>
              <a:miter/>
            </a:ln>
          </p:spPr>
          <p:txBody>
            <a:bodyPr/>
            <a:lstStyle/>
            <a:p>
              <a:endParaRPr lang="en-US"/>
            </a:p>
          </p:txBody>
        </p:sp>
        <p:sp>
          <p:nvSpPr>
            <p:cNvPr id="4" name="TextBox 4"/>
            <p:cNvSpPr txBox="1"/>
            <p:nvPr/>
          </p:nvSpPr>
          <p:spPr>
            <a:xfrm>
              <a:off x="0" y="-38100"/>
              <a:ext cx="3817480" cy="850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4011725" y="-264045"/>
            <a:ext cx="4504875" cy="1151623"/>
            <a:chOff x="0" y="0"/>
            <a:chExt cx="1787883" cy="1089287"/>
          </a:xfrm>
        </p:grpSpPr>
        <p:sp>
          <p:nvSpPr>
            <p:cNvPr id="6" name="Freeform 6"/>
            <p:cNvSpPr/>
            <p:nvPr/>
          </p:nvSpPr>
          <p:spPr>
            <a:xfrm>
              <a:off x="0" y="0"/>
              <a:ext cx="1787883" cy="1089287"/>
            </a:xfrm>
            <a:custGeom>
              <a:avLst/>
              <a:gdLst/>
              <a:ahLst/>
              <a:cxnLst/>
              <a:rect l="l" t="t" r="r" b="b"/>
              <a:pathLst>
                <a:path w="1787883" h="1089287">
                  <a:moveTo>
                    <a:pt x="0" y="0"/>
                  </a:moveTo>
                  <a:lnTo>
                    <a:pt x="1787883" y="0"/>
                  </a:lnTo>
                  <a:lnTo>
                    <a:pt x="1787883" y="1089287"/>
                  </a:lnTo>
                  <a:lnTo>
                    <a:pt x="0" y="1089287"/>
                  </a:lnTo>
                  <a:close/>
                </a:path>
              </a:pathLst>
            </a:custGeom>
            <a:solidFill>
              <a:srgbClr val="F3F6FA"/>
            </a:solidFill>
            <a:ln w="95250" cap="sq">
              <a:solidFill>
                <a:srgbClr val="FFFFFF"/>
              </a:solidFill>
              <a:prstDash val="solid"/>
              <a:miter/>
            </a:ln>
          </p:spPr>
          <p:txBody>
            <a:bodyPr/>
            <a:lstStyle/>
            <a:p>
              <a:endParaRPr lang="en-US"/>
            </a:p>
          </p:txBody>
        </p:sp>
        <p:sp>
          <p:nvSpPr>
            <p:cNvPr id="7" name="TextBox 7"/>
            <p:cNvSpPr txBox="1"/>
            <p:nvPr/>
          </p:nvSpPr>
          <p:spPr>
            <a:xfrm>
              <a:off x="0" y="-38100"/>
              <a:ext cx="1787883" cy="1127387"/>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8" name="Group 8"/>
          <p:cNvGrpSpPr/>
          <p:nvPr/>
        </p:nvGrpSpPr>
        <p:grpSpPr>
          <a:xfrm>
            <a:off x="820489" y="559097"/>
            <a:ext cx="11503347" cy="1213297"/>
            <a:chOff x="0" y="0"/>
            <a:chExt cx="3029688" cy="319551"/>
          </a:xfrm>
        </p:grpSpPr>
        <p:sp>
          <p:nvSpPr>
            <p:cNvPr id="9" name="Freeform 9"/>
            <p:cNvSpPr/>
            <p:nvPr/>
          </p:nvSpPr>
          <p:spPr>
            <a:xfrm>
              <a:off x="0" y="0"/>
              <a:ext cx="3029688" cy="319551"/>
            </a:xfrm>
            <a:custGeom>
              <a:avLst/>
              <a:gdLst/>
              <a:ahLst/>
              <a:cxnLst/>
              <a:rect l="l" t="t" r="r" b="b"/>
              <a:pathLst>
                <a:path w="3029688" h="319551">
                  <a:moveTo>
                    <a:pt x="6730" y="0"/>
                  </a:moveTo>
                  <a:lnTo>
                    <a:pt x="3022958" y="0"/>
                  </a:lnTo>
                  <a:cubicBezTo>
                    <a:pt x="3024743" y="0"/>
                    <a:pt x="3026455" y="709"/>
                    <a:pt x="3027717" y="1971"/>
                  </a:cubicBezTo>
                  <a:cubicBezTo>
                    <a:pt x="3028979" y="3233"/>
                    <a:pt x="3029688" y="4945"/>
                    <a:pt x="3029688" y="6730"/>
                  </a:cubicBezTo>
                  <a:lnTo>
                    <a:pt x="3029688" y="312821"/>
                  </a:lnTo>
                  <a:cubicBezTo>
                    <a:pt x="3029688" y="314606"/>
                    <a:pt x="3028979" y="316318"/>
                    <a:pt x="3027717" y="317580"/>
                  </a:cubicBezTo>
                  <a:cubicBezTo>
                    <a:pt x="3026455" y="318842"/>
                    <a:pt x="3024743" y="319551"/>
                    <a:pt x="3022958" y="319551"/>
                  </a:cubicBezTo>
                  <a:lnTo>
                    <a:pt x="6730" y="319551"/>
                  </a:lnTo>
                  <a:cubicBezTo>
                    <a:pt x="4945" y="319551"/>
                    <a:pt x="3233" y="318842"/>
                    <a:pt x="1971" y="317580"/>
                  </a:cubicBezTo>
                  <a:cubicBezTo>
                    <a:pt x="709" y="316318"/>
                    <a:pt x="0" y="314606"/>
                    <a:pt x="0" y="312821"/>
                  </a:cubicBezTo>
                  <a:lnTo>
                    <a:pt x="0" y="6730"/>
                  </a:lnTo>
                  <a:cubicBezTo>
                    <a:pt x="0" y="4945"/>
                    <a:pt x="709" y="3233"/>
                    <a:pt x="1971" y="1971"/>
                  </a:cubicBezTo>
                  <a:cubicBezTo>
                    <a:pt x="3233" y="709"/>
                    <a:pt x="4945" y="0"/>
                    <a:pt x="6730" y="0"/>
                  </a:cubicBezTo>
                  <a:close/>
                </a:path>
              </a:pathLst>
            </a:custGeom>
            <a:solidFill>
              <a:srgbClr val="D9D9D9"/>
            </a:solidFill>
          </p:spPr>
          <p:txBody>
            <a:bodyPr/>
            <a:lstStyle/>
            <a:p>
              <a:endParaRPr lang="en-US" dirty="0"/>
            </a:p>
          </p:txBody>
        </p:sp>
        <p:sp>
          <p:nvSpPr>
            <p:cNvPr id="10" name="TextBox 10"/>
            <p:cNvSpPr txBox="1"/>
            <p:nvPr/>
          </p:nvSpPr>
          <p:spPr>
            <a:xfrm>
              <a:off x="0" y="-38100"/>
              <a:ext cx="3029688" cy="357651"/>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6901" y="9258300"/>
            <a:ext cx="18321803" cy="1028700"/>
            <a:chOff x="0" y="0"/>
            <a:chExt cx="5678908" cy="318849"/>
          </a:xfrm>
        </p:grpSpPr>
        <p:sp>
          <p:nvSpPr>
            <p:cNvPr id="12" name="Freeform 12"/>
            <p:cNvSpPr/>
            <p:nvPr/>
          </p:nvSpPr>
          <p:spPr>
            <a:xfrm>
              <a:off x="0" y="0"/>
              <a:ext cx="5678908" cy="318849"/>
            </a:xfrm>
            <a:custGeom>
              <a:avLst/>
              <a:gdLst/>
              <a:ahLst/>
              <a:cxnLst/>
              <a:rect l="l" t="t" r="r" b="b"/>
              <a:pathLst>
                <a:path w="5678908" h="318849">
                  <a:moveTo>
                    <a:pt x="0" y="0"/>
                  </a:moveTo>
                  <a:lnTo>
                    <a:pt x="5678908" y="0"/>
                  </a:lnTo>
                  <a:lnTo>
                    <a:pt x="5678908" y="318849"/>
                  </a:lnTo>
                  <a:lnTo>
                    <a:pt x="0" y="318849"/>
                  </a:lnTo>
                  <a:close/>
                </a:path>
              </a:pathLst>
            </a:custGeom>
            <a:solidFill>
              <a:srgbClr val="AFC1D0">
                <a:alpha val="40000"/>
              </a:srgbClr>
            </a:solidFill>
          </p:spPr>
          <p:txBody>
            <a:bodyPr/>
            <a:lstStyle/>
            <a:p>
              <a:endParaRPr lang="en-US"/>
            </a:p>
          </p:txBody>
        </p:sp>
        <p:sp>
          <p:nvSpPr>
            <p:cNvPr id="13" name="TextBox 13"/>
            <p:cNvSpPr txBox="1"/>
            <p:nvPr/>
          </p:nvSpPr>
          <p:spPr>
            <a:xfrm>
              <a:off x="0" y="-38100"/>
              <a:ext cx="5678908" cy="356949"/>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619005" y="899045"/>
            <a:ext cx="11833539" cy="609600"/>
          </a:xfrm>
          <a:prstGeom prst="rect">
            <a:avLst/>
          </a:prstGeom>
        </p:spPr>
        <p:txBody>
          <a:bodyPr lIns="0" tIns="0" rIns="0" bIns="0" rtlCol="0" anchor="t">
            <a:spAutoFit/>
          </a:bodyPr>
          <a:lstStyle/>
          <a:p>
            <a:pPr algn="ctr">
              <a:lnSpc>
                <a:spcPts val="4500"/>
              </a:lnSpc>
            </a:pPr>
            <a:r>
              <a:rPr lang="en-US" sz="4400" b="1" dirty="0">
                <a:solidFill>
                  <a:srgbClr val="0B1320"/>
                </a:solidFill>
                <a:latin typeface="DM Sans" pitchFamily="2" charset="0"/>
                <a:ea typeface="DM Sans Bold"/>
                <a:cs typeface="DM Sans Bold"/>
                <a:sym typeface="DM Sans Bold"/>
              </a:rPr>
              <a:t>MULTI-FAMILY TAX EXEMPTION (MFTE)</a:t>
            </a:r>
          </a:p>
        </p:txBody>
      </p:sp>
      <p:sp>
        <p:nvSpPr>
          <p:cNvPr id="15" name="TextBox 15"/>
          <p:cNvSpPr txBox="1"/>
          <p:nvPr/>
        </p:nvSpPr>
        <p:spPr>
          <a:xfrm>
            <a:off x="1028700" y="2264987"/>
            <a:ext cx="16107220" cy="5539978"/>
          </a:xfrm>
          <a:prstGeom prst="rect">
            <a:avLst/>
          </a:prstGeom>
        </p:spPr>
        <p:txBody>
          <a:bodyPr lIns="0" tIns="0" rIns="0" bIns="0" rtlCol="0" anchor="t">
            <a:spAutoFit/>
          </a:bodyPr>
          <a:lstStyle/>
          <a:p>
            <a:pPr algn="just">
              <a:spcBef>
                <a:spcPts val="800"/>
              </a:spcBef>
              <a:spcAft>
                <a:spcPts val="800"/>
              </a:spcAft>
            </a:pPr>
            <a:r>
              <a:rPr lang="en-US" sz="2800" b="1" dirty="0">
                <a:solidFill>
                  <a:srgbClr val="FFFFFF"/>
                </a:solidFill>
                <a:latin typeface="DM Sans" pitchFamily="2" charset="0"/>
                <a:ea typeface="Canva Sans"/>
                <a:cs typeface="Canva Sans"/>
                <a:sym typeface="Canva Sans"/>
              </a:rPr>
              <a:t>Tax Shift Example: </a:t>
            </a:r>
          </a:p>
          <a:p>
            <a:pPr marL="457200" indent="-457200" algn="just">
              <a:spcBef>
                <a:spcPts val="800"/>
              </a:spcBef>
              <a:spcAft>
                <a:spcPts val="800"/>
              </a:spcAft>
              <a:buFont typeface="Arial" panose="020B0604020202020204" pitchFamily="34" charset="0"/>
              <a:buChar char="•"/>
            </a:pPr>
            <a:r>
              <a:rPr lang="en-US" sz="2800" dirty="0">
                <a:solidFill>
                  <a:srgbClr val="FFFFFF"/>
                </a:solidFill>
                <a:latin typeface="DM Sans" pitchFamily="2" charset="0"/>
                <a:ea typeface="Canva Sans"/>
                <a:cs typeface="Canva Sans"/>
                <a:sym typeface="Canva Sans"/>
              </a:rPr>
              <a:t>A new apartment building is constructed and added to the tax base.</a:t>
            </a:r>
          </a:p>
          <a:p>
            <a:pPr marL="457200" indent="-457200" algn="just">
              <a:spcBef>
                <a:spcPts val="800"/>
              </a:spcBef>
              <a:spcAft>
                <a:spcPts val="800"/>
              </a:spcAft>
              <a:buFont typeface="Arial" panose="020B0604020202020204" pitchFamily="34" charset="0"/>
              <a:buChar char="•"/>
            </a:pPr>
            <a:r>
              <a:rPr lang="en-US" sz="2800" dirty="0">
                <a:solidFill>
                  <a:srgbClr val="FFFFFF"/>
                </a:solidFill>
                <a:latin typeface="DM Sans" pitchFamily="2" charset="0"/>
                <a:ea typeface="Canva Sans"/>
                <a:cs typeface="Canva Sans"/>
                <a:sym typeface="Canva Sans"/>
              </a:rPr>
              <a:t>This allows taxing districts to increase the total amount of property tax they can collect in future years.</a:t>
            </a:r>
          </a:p>
          <a:p>
            <a:pPr marL="457200" indent="-457200" algn="just">
              <a:spcBef>
                <a:spcPts val="800"/>
              </a:spcBef>
              <a:spcAft>
                <a:spcPts val="800"/>
              </a:spcAft>
              <a:buFont typeface="Arial" panose="020B0604020202020204" pitchFamily="34" charset="0"/>
              <a:buChar char="•"/>
            </a:pPr>
            <a:r>
              <a:rPr lang="en-US" sz="2800" dirty="0">
                <a:solidFill>
                  <a:srgbClr val="FFFFFF"/>
                </a:solidFill>
                <a:latin typeface="DM Sans" pitchFamily="2" charset="0"/>
                <a:ea typeface="Canva Sans"/>
                <a:cs typeface="Canva Sans"/>
                <a:sym typeface="Canva Sans"/>
              </a:rPr>
              <a:t>The building later receives a Multi-Family Tax Exemption, making the building value tax-exempt.</a:t>
            </a:r>
          </a:p>
          <a:p>
            <a:pPr marL="457200" indent="-457200" algn="just">
              <a:spcBef>
                <a:spcPts val="800"/>
              </a:spcBef>
              <a:spcAft>
                <a:spcPts val="800"/>
              </a:spcAft>
              <a:buFont typeface="Arial" panose="020B0604020202020204" pitchFamily="34" charset="0"/>
              <a:buChar char="•"/>
            </a:pPr>
            <a:r>
              <a:rPr lang="en-US" sz="2800" dirty="0">
                <a:solidFill>
                  <a:srgbClr val="FFFFFF"/>
                </a:solidFill>
                <a:latin typeface="DM Sans" pitchFamily="2" charset="0"/>
                <a:ea typeface="Canva Sans"/>
                <a:cs typeface="Canva Sans"/>
                <a:sym typeface="Canva Sans"/>
              </a:rPr>
              <a:t>The total tax amount allowed to be collected does not go down when the exemption starts.</a:t>
            </a:r>
          </a:p>
          <a:p>
            <a:pPr marL="457200" indent="-457200" algn="just">
              <a:spcBef>
                <a:spcPts val="800"/>
              </a:spcBef>
              <a:spcAft>
                <a:spcPts val="800"/>
              </a:spcAft>
              <a:buFont typeface="Arial" panose="020B0604020202020204" pitchFamily="34" charset="0"/>
              <a:buChar char="•"/>
            </a:pPr>
            <a:r>
              <a:rPr lang="en-US" sz="2800" dirty="0">
                <a:solidFill>
                  <a:srgbClr val="FFFFFF"/>
                </a:solidFill>
                <a:latin typeface="DM Sans" pitchFamily="2" charset="0"/>
                <a:ea typeface="Canva Sans"/>
                <a:cs typeface="Canva Sans"/>
                <a:sym typeface="Canva Sans"/>
              </a:rPr>
              <a:t>Because the exempt building no longer pays property taxes, other taxable properties make up the difference.</a:t>
            </a:r>
          </a:p>
          <a:p>
            <a:pPr marL="457200" indent="-457200" algn="just">
              <a:spcBef>
                <a:spcPts val="800"/>
              </a:spcBef>
              <a:spcAft>
                <a:spcPts val="800"/>
              </a:spcAft>
              <a:buFont typeface="Arial" panose="020B0604020202020204" pitchFamily="34" charset="0"/>
              <a:buChar char="•"/>
            </a:pPr>
            <a:r>
              <a:rPr lang="en-US" sz="2800" dirty="0">
                <a:solidFill>
                  <a:srgbClr val="FFFFFF"/>
                </a:solidFill>
                <a:latin typeface="DM Sans" pitchFamily="2" charset="0"/>
                <a:ea typeface="Canva Sans"/>
                <a:cs typeface="Canva Sans"/>
                <a:sym typeface="Canva Sans"/>
              </a:rPr>
              <a:t>This shifting of tax burden to other properties is called a tax shift.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1C3F60"/>
        </a:solidFill>
        <a:effectLst/>
      </p:bgPr>
    </p:bg>
    <p:spTree>
      <p:nvGrpSpPr>
        <p:cNvPr id="1" name=""/>
        <p:cNvGrpSpPr/>
        <p:nvPr/>
      </p:nvGrpSpPr>
      <p:grpSpPr>
        <a:xfrm>
          <a:off x="0" y="0"/>
          <a:ext cx="0" cy="0"/>
          <a:chOff x="0" y="0"/>
          <a:chExt cx="0" cy="0"/>
        </a:xfrm>
      </p:grpSpPr>
      <p:sp>
        <p:nvSpPr>
          <p:cNvPr id="2" name="Freeform 2"/>
          <p:cNvSpPr/>
          <p:nvPr/>
        </p:nvSpPr>
        <p:spPr>
          <a:xfrm>
            <a:off x="-33803" y="9016413"/>
            <a:ext cx="3698338" cy="3698338"/>
          </a:xfrm>
          <a:custGeom>
            <a:avLst/>
            <a:gdLst/>
            <a:ahLst/>
            <a:cxnLst/>
            <a:rect l="l" t="t" r="r" b="b"/>
            <a:pathLst>
              <a:path w="3698338" h="3698338">
                <a:moveTo>
                  <a:pt x="0" y="0"/>
                </a:moveTo>
                <a:lnTo>
                  <a:pt x="3698338" y="0"/>
                </a:lnTo>
                <a:lnTo>
                  <a:pt x="3698338"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3664535" y="9016413"/>
            <a:ext cx="3698338" cy="3698338"/>
          </a:xfrm>
          <a:custGeom>
            <a:avLst/>
            <a:gdLst/>
            <a:ahLst/>
            <a:cxnLst/>
            <a:rect l="l" t="t" r="r" b="b"/>
            <a:pathLst>
              <a:path w="3698338" h="3698338">
                <a:moveTo>
                  <a:pt x="0" y="0"/>
                </a:moveTo>
                <a:lnTo>
                  <a:pt x="3698337" y="0"/>
                </a:lnTo>
                <a:lnTo>
                  <a:pt x="3698337"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4" name="Freeform 4"/>
          <p:cNvSpPr/>
          <p:nvPr/>
        </p:nvSpPr>
        <p:spPr>
          <a:xfrm>
            <a:off x="7362872" y="9016413"/>
            <a:ext cx="3698338" cy="3698338"/>
          </a:xfrm>
          <a:custGeom>
            <a:avLst/>
            <a:gdLst/>
            <a:ahLst/>
            <a:cxnLst/>
            <a:rect l="l" t="t" r="r" b="b"/>
            <a:pathLst>
              <a:path w="3698338" h="3698338">
                <a:moveTo>
                  <a:pt x="0" y="0"/>
                </a:moveTo>
                <a:lnTo>
                  <a:pt x="3698338" y="0"/>
                </a:lnTo>
                <a:lnTo>
                  <a:pt x="3698338"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5" name="Freeform 5"/>
          <p:cNvSpPr/>
          <p:nvPr/>
        </p:nvSpPr>
        <p:spPr>
          <a:xfrm>
            <a:off x="11061210" y="9016413"/>
            <a:ext cx="3698338" cy="3698338"/>
          </a:xfrm>
          <a:custGeom>
            <a:avLst/>
            <a:gdLst/>
            <a:ahLst/>
            <a:cxnLst/>
            <a:rect l="l" t="t" r="r" b="b"/>
            <a:pathLst>
              <a:path w="3698338" h="3698338">
                <a:moveTo>
                  <a:pt x="0" y="0"/>
                </a:moveTo>
                <a:lnTo>
                  <a:pt x="3698338" y="0"/>
                </a:lnTo>
                <a:lnTo>
                  <a:pt x="3698338"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6" name="Freeform 6"/>
          <p:cNvSpPr/>
          <p:nvPr/>
        </p:nvSpPr>
        <p:spPr>
          <a:xfrm>
            <a:off x="14759548" y="9016413"/>
            <a:ext cx="3698338" cy="3698338"/>
          </a:xfrm>
          <a:custGeom>
            <a:avLst/>
            <a:gdLst/>
            <a:ahLst/>
            <a:cxnLst/>
            <a:rect l="l" t="t" r="r" b="b"/>
            <a:pathLst>
              <a:path w="3698338" h="3698338">
                <a:moveTo>
                  <a:pt x="0" y="0"/>
                </a:moveTo>
                <a:lnTo>
                  <a:pt x="3698337" y="0"/>
                </a:lnTo>
                <a:lnTo>
                  <a:pt x="3698337"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grpSp>
        <p:nvGrpSpPr>
          <p:cNvPr id="7" name="Group 7"/>
          <p:cNvGrpSpPr/>
          <p:nvPr/>
        </p:nvGrpSpPr>
        <p:grpSpPr>
          <a:xfrm>
            <a:off x="-152401" y="-252527"/>
            <a:ext cx="13809877" cy="1140106"/>
            <a:chOff x="0" y="0"/>
            <a:chExt cx="3817480" cy="812800"/>
          </a:xfrm>
        </p:grpSpPr>
        <p:sp>
          <p:nvSpPr>
            <p:cNvPr id="8" name="Freeform 8"/>
            <p:cNvSpPr/>
            <p:nvPr/>
          </p:nvSpPr>
          <p:spPr>
            <a:xfrm>
              <a:off x="0" y="0"/>
              <a:ext cx="3817480" cy="812800"/>
            </a:xfrm>
            <a:custGeom>
              <a:avLst/>
              <a:gdLst/>
              <a:ahLst/>
              <a:cxnLst/>
              <a:rect l="l" t="t" r="r" b="b"/>
              <a:pathLst>
                <a:path w="3817480" h="812800">
                  <a:moveTo>
                    <a:pt x="0" y="0"/>
                  </a:moveTo>
                  <a:lnTo>
                    <a:pt x="3817480" y="0"/>
                  </a:lnTo>
                  <a:lnTo>
                    <a:pt x="3817480" y="812800"/>
                  </a:lnTo>
                  <a:lnTo>
                    <a:pt x="0" y="812800"/>
                  </a:lnTo>
                  <a:close/>
                </a:path>
              </a:pathLst>
            </a:custGeom>
            <a:ln w="38100" cap="sq">
              <a:solidFill>
                <a:srgbClr val="F0F0F0"/>
              </a:solidFill>
              <a:prstDash val="solid"/>
              <a:miter/>
            </a:ln>
          </p:spPr>
          <p:txBody>
            <a:bodyPr/>
            <a:lstStyle/>
            <a:p>
              <a:endParaRPr lang="en-US"/>
            </a:p>
          </p:txBody>
        </p:sp>
        <p:sp>
          <p:nvSpPr>
            <p:cNvPr id="9" name="TextBox 9"/>
            <p:cNvSpPr txBox="1"/>
            <p:nvPr/>
          </p:nvSpPr>
          <p:spPr>
            <a:xfrm>
              <a:off x="0" y="-38100"/>
              <a:ext cx="3817480" cy="8509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4011725" y="-252527"/>
            <a:ext cx="4491079" cy="1140106"/>
            <a:chOff x="0" y="0"/>
            <a:chExt cx="1787883" cy="1089287"/>
          </a:xfrm>
        </p:grpSpPr>
        <p:sp>
          <p:nvSpPr>
            <p:cNvPr id="11" name="Freeform 11"/>
            <p:cNvSpPr/>
            <p:nvPr/>
          </p:nvSpPr>
          <p:spPr>
            <a:xfrm>
              <a:off x="0" y="0"/>
              <a:ext cx="1787883" cy="1089287"/>
            </a:xfrm>
            <a:custGeom>
              <a:avLst/>
              <a:gdLst/>
              <a:ahLst/>
              <a:cxnLst/>
              <a:rect l="l" t="t" r="r" b="b"/>
              <a:pathLst>
                <a:path w="1787883" h="1089287">
                  <a:moveTo>
                    <a:pt x="0" y="0"/>
                  </a:moveTo>
                  <a:lnTo>
                    <a:pt x="1787883" y="0"/>
                  </a:lnTo>
                  <a:lnTo>
                    <a:pt x="1787883" y="1089287"/>
                  </a:lnTo>
                  <a:lnTo>
                    <a:pt x="0" y="1089287"/>
                  </a:lnTo>
                  <a:close/>
                </a:path>
              </a:pathLst>
            </a:custGeom>
            <a:solidFill>
              <a:srgbClr val="F3F6FA"/>
            </a:solidFill>
            <a:ln w="95250" cap="sq">
              <a:solidFill>
                <a:srgbClr val="FFFFFF"/>
              </a:solidFill>
              <a:prstDash val="solid"/>
              <a:miter/>
            </a:ln>
          </p:spPr>
          <p:txBody>
            <a:bodyPr/>
            <a:lstStyle/>
            <a:p>
              <a:endParaRPr lang="en-US"/>
            </a:p>
          </p:txBody>
        </p:sp>
        <p:sp>
          <p:nvSpPr>
            <p:cNvPr id="12" name="TextBox 12"/>
            <p:cNvSpPr txBox="1"/>
            <p:nvPr/>
          </p:nvSpPr>
          <p:spPr>
            <a:xfrm>
              <a:off x="0" y="-38100"/>
              <a:ext cx="1787883" cy="1127387"/>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3" name="Group 13"/>
          <p:cNvGrpSpPr/>
          <p:nvPr/>
        </p:nvGrpSpPr>
        <p:grpSpPr>
          <a:xfrm>
            <a:off x="630135" y="422052"/>
            <a:ext cx="7582590" cy="1213297"/>
            <a:chOff x="0" y="0"/>
            <a:chExt cx="1997061" cy="319551"/>
          </a:xfrm>
        </p:grpSpPr>
        <p:sp>
          <p:nvSpPr>
            <p:cNvPr id="14" name="Freeform 14"/>
            <p:cNvSpPr/>
            <p:nvPr/>
          </p:nvSpPr>
          <p:spPr>
            <a:xfrm>
              <a:off x="0" y="0"/>
              <a:ext cx="1997061" cy="319551"/>
            </a:xfrm>
            <a:custGeom>
              <a:avLst/>
              <a:gdLst/>
              <a:ahLst/>
              <a:cxnLst/>
              <a:rect l="l" t="t" r="r" b="b"/>
              <a:pathLst>
                <a:path w="1997061" h="319551">
                  <a:moveTo>
                    <a:pt x="10210" y="0"/>
                  </a:moveTo>
                  <a:lnTo>
                    <a:pt x="1986851" y="0"/>
                  </a:lnTo>
                  <a:cubicBezTo>
                    <a:pt x="1992490" y="0"/>
                    <a:pt x="1997061" y="4571"/>
                    <a:pt x="1997061" y="10210"/>
                  </a:cubicBezTo>
                  <a:lnTo>
                    <a:pt x="1997061" y="309341"/>
                  </a:lnTo>
                  <a:cubicBezTo>
                    <a:pt x="1997061" y="314980"/>
                    <a:pt x="1992490" y="319551"/>
                    <a:pt x="1986851" y="319551"/>
                  </a:cubicBezTo>
                  <a:lnTo>
                    <a:pt x="10210" y="319551"/>
                  </a:lnTo>
                  <a:cubicBezTo>
                    <a:pt x="4571" y="319551"/>
                    <a:pt x="0" y="314980"/>
                    <a:pt x="0" y="309341"/>
                  </a:cubicBezTo>
                  <a:lnTo>
                    <a:pt x="0" y="10210"/>
                  </a:lnTo>
                  <a:cubicBezTo>
                    <a:pt x="0" y="4571"/>
                    <a:pt x="4571" y="0"/>
                    <a:pt x="10210" y="0"/>
                  </a:cubicBezTo>
                  <a:close/>
                </a:path>
              </a:pathLst>
            </a:custGeom>
            <a:solidFill>
              <a:srgbClr val="D9D9D9"/>
            </a:solidFill>
          </p:spPr>
          <p:txBody>
            <a:bodyPr/>
            <a:lstStyle/>
            <a:p>
              <a:endParaRPr lang="en-US"/>
            </a:p>
          </p:txBody>
        </p:sp>
        <p:sp>
          <p:nvSpPr>
            <p:cNvPr id="15" name="TextBox 15"/>
            <p:cNvSpPr txBox="1"/>
            <p:nvPr/>
          </p:nvSpPr>
          <p:spPr>
            <a:xfrm>
              <a:off x="0" y="-38100"/>
              <a:ext cx="1997061" cy="357651"/>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1233513" y="762000"/>
            <a:ext cx="6532566" cy="609600"/>
          </a:xfrm>
          <a:prstGeom prst="rect">
            <a:avLst/>
          </a:prstGeom>
        </p:spPr>
        <p:txBody>
          <a:bodyPr lIns="0" tIns="0" rIns="0" bIns="0" rtlCol="0" anchor="t">
            <a:spAutoFit/>
          </a:bodyPr>
          <a:lstStyle/>
          <a:p>
            <a:pPr algn="l">
              <a:lnSpc>
                <a:spcPts val="4500"/>
              </a:lnSpc>
            </a:pPr>
            <a:r>
              <a:rPr lang="en-US" sz="4500" b="1" dirty="0">
                <a:solidFill>
                  <a:srgbClr val="0B1320"/>
                </a:solidFill>
                <a:latin typeface="DM Sans" pitchFamily="2" charset="0"/>
                <a:ea typeface="DM Sans Bold"/>
                <a:cs typeface="DM Sans Bold"/>
                <a:sym typeface="DM Sans Bold"/>
              </a:rPr>
              <a:t>GRANT PARTNERSHIPS</a:t>
            </a:r>
          </a:p>
        </p:txBody>
      </p:sp>
      <p:grpSp>
        <p:nvGrpSpPr>
          <p:cNvPr id="17" name="Group 17"/>
          <p:cNvGrpSpPr/>
          <p:nvPr/>
        </p:nvGrpSpPr>
        <p:grpSpPr>
          <a:xfrm>
            <a:off x="-33803" y="9016413"/>
            <a:ext cx="18321803" cy="1270587"/>
            <a:chOff x="0" y="0"/>
            <a:chExt cx="5678908" cy="393823"/>
          </a:xfrm>
        </p:grpSpPr>
        <p:sp>
          <p:nvSpPr>
            <p:cNvPr id="18" name="Freeform 18"/>
            <p:cNvSpPr/>
            <p:nvPr/>
          </p:nvSpPr>
          <p:spPr>
            <a:xfrm>
              <a:off x="0" y="0"/>
              <a:ext cx="5678908" cy="393823"/>
            </a:xfrm>
            <a:custGeom>
              <a:avLst/>
              <a:gdLst/>
              <a:ahLst/>
              <a:cxnLst/>
              <a:rect l="l" t="t" r="r" b="b"/>
              <a:pathLst>
                <a:path w="5678908" h="393823">
                  <a:moveTo>
                    <a:pt x="0" y="0"/>
                  </a:moveTo>
                  <a:lnTo>
                    <a:pt x="5678908" y="0"/>
                  </a:lnTo>
                  <a:lnTo>
                    <a:pt x="5678908" y="393823"/>
                  </a:lnTo>
                  <a:lnTo>
                    <a:pt x="0" y="393823"/>
                  </a:lnTo>
                  <a:close/>
                </a:path>
              </a:pathLst>
            </a:custGeom>
            <a:solidFill>
              <a:srgbClr val="AFC1D0">
                <a:alpha val="40000"/>
              </a:srgbClr>
            </a:solidFill>
          </p:spPr>
          <p:txBody>
            <a:bodyPr/>
            <a:lstStyle/>
            <a:p>
              <a:endParaRPr lang="en-US"/>
            </a:p>
          </p:txBody>
        </p:sp>
        <p:sp>
          <p:nvSpPr>
            <p:cNvPr id="19" name="TextBox 19"/>
            <p:cNvSpPr txBox="1"/>
            <p:nvPr/>
          </p:nvSpPr>
          <p:spPr>
            <a:xfrm>
              <a:off x="0" y="-38100"/>
              <a:ext cx="5678908" cy="431923"/>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738865" y="2256504"/>
            <a:ext cx="11715365" cy="1647825"/>
          </a:xfrm>
          <a:prstGeom prst="rect">
            <a:avLst/>
          </a:prstGeom>
        </p:spPr>
        <p:txBody>
          <a:bodyPr lIns="0" tIns="0" rIns="0" bIns="0" rtlCol="0" anchor="t">
            <a:spAutoFit/>
          </a:bodyPr>
          <a:lstStyle/>
          <a:p>
            <a:pPr algn="just"/>
            <a:r>
              <a:rPr lang="en-US" sz="2700" dirty="0">
                <a:solidFill>
                  <a:srgbClr val="FFFFFF"/>
                </a:solidFill>
                <a:latin typeface="DM Sans" pitchFamily="2" charset="0"/>
                <a:ea typeface="Canva Sans"/>
                <a:cs typeface="Canva Sans"/>
                <a:sym typeface="Canva Sans"/>
              </a:rPr>
              <a:t>Tools that allow the City to leverage state, federal, and regional funding, often in partnership with housing authorities, nonprofits, or other jurisdictions, to reduce infrastructure or development costs and support affordable housing. </a:t>
            </a:r>
          </a:p>
        </p:txBody>
      </p:sp>
      <p:grpSp>
        <p:nvGrpSpPr>
          <p:cNvPr id="21" name="Group 21"/>
          <p:cNvGrpSpPr/>
          <p:nvPr/>
        </p:nvGrpSpPr>
        <p:grpSpPr>
          <a:xfrm>
            <a:off x="13058052" y="232145"/>
            <a:ext cx="4616724" cy="2278910"/>
            <a:chOff x="0" y="0"/>
            <a:chExt cx="1096254" cy="541133"/>
          </a:xfrm>
        </p:grpSpPr>
        <p:sp>
          <p:nvSpPr>
            <p:cNvPr id="22" name="Freeform 22"/>
            <p:cNvSpPr/>
            <p:nvPr/>
          </p:nvSpPr>
          <p:spPr>
            <a:xfrm>
              <a:off x="0" y="0"/>
              <a:ext cx="1096254" cy="541133"/>
            </a:xfrm>
            <a:custGeom>
              <a:avLst/>
              <a:gdLst/>
              <a:ahLst/>
              <a:cxnLst/>
              <a:rect l="l" t="t" r="r" b="b"/>
              <a:pathLst>
                <a:path w="1096254" h="541133">
                  <a:moveTo>
                    <a:pt x="0" y="0"/>
                  </a:moveTo>
                  <a:lnTo>
                    <a:pt x="1096254" y="0"/>
                  </a:lnTo>
                  <a:lnTo>
                    <a:pt x="1096254" y="541133"/>
                  </a:lnTo>
                  <a:lnTo>
                    <a:pt x="0" y="541133"/>
                  </a:lnTo>
                  <a:close/>
                </a:path>
              </a:pathLst>
            </a:custGeom>
            <a:blipFill>
              <a:blip r:embed="rId4"/>
              <a:stretch>
                <a:fillRect t="-25877" b="-25877"/>
              </a:stretch>
            </a:blipFill>
            <a:ln w="95250" cap="sq">
              <a:solidFill>
                <a:srgbClr val="FFFFFF"/>
              </a:solidFill>
              <a:prstDash val="solid"/>
              <a:miter/>
            </a:ln>
          </p:spPr>
          <p:txBody>
            <a:bodyPr/>
            <a:lstStyle/>
            <a:p>
              <a:endParaRPr lang="en-US"/>
            </a:p>
          </p:txBody>
        </p:sp>
      </p:grpSp>
      <p:sp>
        <p:nvSpPr>
          <p:cNvPr id="23" name="TextBox 23"/>
          <p:cNvSpPr txBox="1"/>
          <p:nvPr/>
        </p:nvSpPr>
        <p:spPr>
          <a:xfrm>
            <a:off x="922326" y="8030496"/>
            <a:ext cx="16752450" cy="1538883"/>
          </a:xfrm>
          <a:prstGeom prst="rect">
            <a:avLst/>
          </a:prstGeom>
          <a:solidFill>
            <a:schemeClr val="bg1"/>
          </a:solidFill>
        </p:spPr>
        <p:txBody>
          <a:bodyPr wrap="square" lIns="0" tIns="0" rIns="0" bIns="0" rtlCol="0" anchor="t">
            <a:spAutoFit/>
          </a:bodyPr>
          <a:lstStyle/>
          <a:p>
            <a:pPr marL="0" lvl="0" indent="0" algn="ctr">
              <a:spcBef>
                <a:spcPct val="0"/>
              </a:spcBef>
            </a:pPr>
            <a:r>
              <a:rPr lang="en-US" sz="2000" b="1" u="none" strike="noStrike" dirty="0">
                <a:solidFill>
                  <a:schemeClr val="tx1">
                    <a:alpha val="90980"/>
                  </a:schemeClr>
                </a:solidFill>
                <a:latin typeface="DM Sans" pitchFamily="2" charset="0"/>
                <a:ea typeface="Canva Sans Bold"/>
                <a:cs typeface="Canva Sans Bold"/>
                <a:sym typeface="Canva Sans Bold"/>
              </a:rPr>
              <a:t>Why Grant Partnerships Matter</a:t>
            </a:r>
          </a:p>
          <a:p>
            <a:pPr marL="0" lvl="0" indent="0" algn="ctr">
              <a:spcBef>
                <a:spcPct val="0"/>
              </a:spcBef>
            </a:pPr>
            <a:r>
              <a:rPr lang="en-US" sz="2000" u="none" strike="noStrike" dirty="0">
                <a:solidFill>
                  <a:schemeClr val="tx1">
                    <a:alpha val="90980"/>
                  </a:schemeClr>
                </a:solidFill>
                <a:latin typeface="DM Sans" pitchFamily="2" charset="0"/>
                <a:ea typeface="Canva Sans"/>
                <a:cs typeface="Canva Sans"/>
                <a:sym typeface="Canva Sans"/>
              </a:rPr>
              <a:t>Fill partial financing gaps for affordable or mixed-income housing (often in combination with local funds or incentives)</a:t>
            </a:r>
          </a:p>
          <a:p>
            <a:pPr marL="0" lvl="0" indent="0" algn="ctr">
              <a:spcBef>
                <a:spcPct val="0"/>
              </a:spcBef>
            </a:pPr>
            <a:r>
              <a:rPr lang="en-US" sz="2000" dirty="0">
                <a:solidFill>
                  <a:schemeClr val="tx1">
                    <a:alpha val="90980"/>
                  </a:schemeClr>
                </a:solidFill>
                <a:latin typeface="DM Sans" pitchFamily="2" charset="0"/>
                <a:ea typeface="Canva Sans"/>
                <a:cs typeface="Canva Sans"/>
                <a:sym typeface="Canva Sans"/>
              </a:rPr>
              <a:t>Offset infrastructure costs (water, sewer, storm, frontage)</a:t>
            </a:r>
          </a:p>
          <a:p>
            <a:pPr marL="0" lvl="0" indent="0" algn="ctr">
              <a:spcBef>
                <a:spcPct val="0"/>
              </a:spcBef>
            </a:pPr>
            <a:r>
              <a:rPr lang="en-US" sz="2000" u="none" strike="noStrike" dirty="0">
                <a:solidFill>
                  <a:schemeClr val="tx1">
                    <a:alpha val="90980"/>
                  </a:schemeClr>
                </a:solidFill>
                <a:latin typeface="DM Sans" pitchFamily="2" charset="0"/>
                <a:ea typeface="Canva Sans"/>
                <a:cs typeface="Canva Sans"/>
                <a:sym typeface="Canva Sans"/>
              </a:rPr>
              <a:t>Reduce fee burden for projects serving low- or moderate-income households</a:t>
            </a:r>
          </a:p>
          <a:p>
            <a:pPr marL="0" lvl="0" indent="0" algn="ctr">
              <a:spcBef>
                <a:spcPct val="0"/>
              </a:spcBef>
            </a:pPr>
            <a:r>
              <a:rPr lang="en-US" sz="2000" u="none" strike="noStrike" dirty="0">
                <a:solidFill>
                  <a:schemeClr val="tx1">
                    <a:alpha val="90980"/>
                  </a:schemeClr>
                </a:solidFill>
                <a:latin typeface="DM Sans" pitchFamily="2" charset="0"/>
                <a:ea typeface="Canva Sans"/>
                <a:cs typeface="Canva Sans"/>
                <a:sym typeface="Canva Sans"/>
              </a:rPr>
              <a:t>Expand the feasibility of public/private developments</a:t>
            </a:r>
          </a:p>
        </p:txBody>
      </p:sp>
      <p:sp>
        <p:nvSpPr>
          <p:cNvPr id="24" name="TextBox 24"/>
          <p:cNvSpPr txBox="1"/>
          <p:nvPr/>
        </p:nvSpPr>
        <p:spPr>
          <a:xfrm>
            <a:off x="738865" y="4477859"/>
            <a:ext cx="16667044" cy="2492990"/>
          </a:xfrm>
          <a:prstGeom prst="rect">
            <a:avLst/>
          </a:prstGeom>
        </p:spPr>
        <p:txBody>
          <a:bodyPr lIns="0" tIns="0" rIns="0" bIns="0" rtlCol="0" anchor="t">
            <a:spAutoFit/>
          </a:bodyPr>
          <a:lstStyle/>
          <a:p>
            <a:pPr algn="just"/>
            <a:r>
              <a:rPr lang="en-US" sz="2700" b="1" dirty="0">
                <a:solidFill>
                  <a:srgbClr val="FFFFFF"/>
                </a:solidFill>
                <a:latin typeface="DM Sans" pitchFamily="2" charset="0"/>
                <a:ea typeface="Canva Sans Bold"/>
                <a:cs typeface="Canva Sans Bold"/>
                <a:sym typeface="Canva Sans Bold"/>
              </a:rPr>
              <a:t>Options to Consider: </a:t>
            </a:r>
          </a:p>
          <a:p>
            <a:pPr marL="582930" lvl="1" indent="-291465" algn="just">
              <a:buFont typeface="Arial"/>
              <a:buChar char="•"/>
            </a:pPr>
            <a:r>
              <a:rPr lang="en-US" sz="2700" u="none" strike="noStrike" dirty="0">
                <a:solidFill>
                  <a:srgbClr val="FFFFFF"/>
                </a:solidFill>
                <a:latin typeface="DM Sans" pitchFamily="2" charset="0"/>
                <a:ea typeface="Canva Sans"/>
                <a:cs typeface="Canva Sans"/>
                <a:sym typeface="Canva Sans"/>
              </a:rPr>
              <a:t>Target specific grant programs that align with Poulsbo’s housing and infrastructure priorities.</a:t>
            </a:r>
          </a:p>
          <a:p>
            <a:pPr marL="582930" lvl="1" indent="-291465" algn="just">
              <a:buFont typeface="Arial"/>
              <a:buChar char="•"/>
            </a:pPr>
            <a:r>
              <a:rPr lang="en-US" sz="2700" u="none" strike="noStrike" dirty="0">
                <a:solidFill>
                  <a:srgbClr val="FFFFFF"/>
                </a:solidFill>
                <a:latin typeface="DM Sans" pitchFamily="2" charset="0"/>
                <a:ea typeface="Canva Sans"/>
                <a:cs typeface="Canva Sans"/>
                <a:sym typeface="Canva Sans"/>
              </a:rPr>
              <a:t>Use local funds strategically as match to strengthen applications.</a:t>
            </a:r>
          </a:p>
          <a:p>
            <a:pPr marL="582930" lvl="1" indent="-291465" algn="just">
              <a:buFont typeface="Arial"/>
              <a:buChar char="•"/>
            </a:pPr>
            <a:r>
              <a:rPr lang="en-US" sz="2700" u="none" strike="noStrike" dirty="0">
                <a:solidFill>
                  <a:srgbClr val="FFFFFF"/>
                </a:solidFill>
                <a:latin typeface="DM Sans" pitchFamily="2" charset="0"/>
                <a:ea typeface="Canva Sans"/>
                <a:cs typeface="Canva Sans"/>
                <a:sym typeface="Canva Sans"/>
              </a:rPr>
              <a:t>Partner with Housing Kitsap or nonprofits to leverage experience, capacity, and eligibility.</a:t>
            </a:r>
          </a:p>
          <a:p>
            <a:pPr marL="582930" lvl="1" indent="-291465" algn="just">
              <a:buFont typeface="Arial"/>
              <a:buChar char="•"/>
            </a:pPr>
            <a:r>
              <a:rPr lang="en-US" sz="2700" u="none" strike="noStrike" dirty="0">
                <a:solidFill>
                  <a:srgbClr val="FFFFFF"/>
                </a:solidFill>
                <a:latin typeface="DM Sans" pitchFamily="2" charset="0"/>
                <a:ea typeface="Canva Sans"/>
                <a:cs typeface="Canva Sans"/>
                <a:sym typeface="Canva Sans"/>
              </a:rPr>
              <a:t>Focus on a small number of high-impact projects rather than pursuing many grants at once.</a:t>
            </a:r>
          </a:p>
          <a:p>
            <a:pPr marL="582930" lvl="1" indent="-291465" algn="just">
              <a:buFont typeface="Arial"/>
              <a:buChar char="•"/>
            </a:pPr>
            <a:r>
              <a:rPr lang="en-US" sz="2700" u="none" strike="noStrike" dirty="0">
                <a:solidFill>
                  <a:srgbClr val="FFFFFF"/>
                </a:solidFill>
                <a:latin typeface="DM Sans" pitchFamily="2" charset="0"/>
                <a:ea typeface="Canva Sans"/>
                <a:cs typeface="Canva Sans"/>
                <a:sym typeface="Canva Sans"/>
              </a:rPr>
              <a:t>Pilot a grant-first approach for priority sites or housing types to test staff capacity and ROI.</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1C3F60"/>
        </a:solidFill>
        <a:effectLst/>
      </p:bgPr>
    </p:bg>
    <p:spTree>
      <p:nvGrpSpPr>
        <p:cNvPr id="1" name=""/>
        <p:cNvGrpSpPr/>
        <p:nvPr/>
      </p:nvGrpSpPr>
      <p:grpSpPr>
        <a:xfrm>
          <a:off x="0" y="0"/>
          <a:ext cx="0" cy="0"/>
          <a:chOff x="0" y="0"/>
          <a:chExt cx="0" cy="0"/>
        </a:xfrm>
      </p:grpSpPr>
      <p:sp>
        <p:nvSpPr>
          <p:cNvPr id="2" name="Freeform 2"/>
          <p:cNvSpPr/>
          <p:nvPr/>
        </p:nvSpPr>
        <p:spPr>
          <a:xfrm>
            <a:off x="-33803" y="9016413"/>
            <a:ext cx="3698338" cy="3698338"/>
          </a:xfrm>
          <a:custGeom>
            <a:avLst/>
            <a:gdLst/>
            <a:ahLst/>
            <a:cxnLst/>
            <a:rect l="l" t="t" r="r" b="b"/>
            <a:pathLst>
              <a:path w="3698338" h="3698338">
                <a:moveTo>
                  <a:pt x="0" y="0"/>
                </a:moveTo>
                <a:lnTo>
                  <a:pt x="3698338" y="0"/>
                </a:lnTo>
                <a:lnTo>
                  <a:pt x="3698338"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3664535" y="9016413"/>
            <a:ext cx="3698338" cy="3698338"/>
          </a:xfrm>
          <a:custGeom>
            <a:avLst/>
            <a:gdLst/>
            <a:ahLst/>
            <a:cxnLst/>
            <a:rect l="l" t="t" r="r" b="b"/>
            <a:pathLst>
              <a:path w="3698338" h="3698338">
                <a:moveTo>
                  <a:pt x="0" y="0"/>
                </a:moveTo>
                <a:lnTo>
                  <a:pt x="3698337" y="0"/>
                </a:lnTo>
                <a:lnTo>
                  <a:pt x="3698337"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4" name="Freeform 4"/>
          <p:cNvSpPr/>
          <p:nvPr/>
        </p:nvSpPr>
        <p:spPr>
          <a:xfrm>
            <a:off x="7362872" y="9016413"/>
            <a:ext cx="3698338" cy="3698338"/>
          </a:xfrm>
          <a:custGeom>
            <a:avLst/>
            <a:gdLst/>
            <a:ahLst/>
            <a:cxnLst/>
            <a:rect l="l" t="t" r="r" b="b"/>
            <a:pathLst>
              <a:path w="3698338" h="3698338">
                <a:moveTo>
                  <a:pt x="0" y="0"/>
                </a:moveTo>
                <a:lnTo>
                  <a:pt x="3698338" y="0"/>
                </a:lnTo>
                <a:lnTo>
                  <a:pt x="3698338"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5" name="Freeform 5"/>
          <p:cNvSpPr/>
          <p:nvPr/>
        </p:nvSpPr>
        <p:spPr>
          <a:xfrm>
            <a:off x="11061210" y="9016413"/>
            <a:ext cx="3698338" cy="3698338"/>
          </a:xfrm>
          <a:custGeom>
            <a:avLst/>
            <a:gdLst/>
            <a:ahLst/>
            <a:cxnLst/>
            <a:rect l="l" t="t" r="r" b="b"/>
            <a:pathLst>
              <a:path w="3698338" h="3698338">
                <a:moveTo>
                  <a:pt x="0" y="0"/>
                </a:moveTo>
                <a:lnTo>
                  <a:pt x="3698338" y="0"/>
                </a:lnTo>
                <a:lnTo>
                  <a:pt x="3698338"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6" name="Freeform 6"/>
          <p:cNvSpPr/>
          <p:nvPr/>
        </p:nvSpPr>
        <p:spPr>
          <a:xfrm>
            <a:off x="14759548" y="9016413"/>
            <a:ext cx="3698338" cy="3698338"/>
          </a:xfrm>
          <a:custGeom>
            <a:avLst/>
            <a:gdLst/>
            <a:ahLst/>
            <a:cxnLst/>
            <a:rect l="l" t="t" r="r" b="b"/>
            <a:pathLst>
              <a:path w="3698338" h="3698338">
                <a:moveTo>
                  <a:pt x="0" y="0"/>
                </a:moveTo>
                <a:lnTo>
                  <a:pt x="3698337" y="0"/>
                </a:lnTo>
                <a:lnTo>
                  <a:pt x="3698337"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grpSp>
        <p:nvGrpSpPr>
          <p:cNvPr id="7" name="Group 7"/>
          <p:cNvGrpSpPr/>
          <p:nvPr/>
        </p:nvGrpSpPr>
        <p:grpSpPr>
          <a:xfrm>
            <a:off x="-152401" y="-103651"/>
            <a:ext cx="13809877" cy="991230"/>
            <a:chOff x="0" y="0"/>
            <a:chExt cx="3817480" cy="812800"/>
          </a:xfrm>
        </p:grpSpPr>
        <p:sp>
          <p:nvSpPr>
            <p:cNvPr id="8" name="Freeform 8"/>
            <p:cNvSpPr/>
            <p:nvPr/>
          </p:nvSpPr>
          <p:spPr>
            <a:xfrm>
              <a:off x="0" y="0"/>
              <a:ext cx="3817480" cy="812800"/>
            </a:xfrm>
            <a:custGeom>
              <a:avLst/>
              <a:gdLst/>
              <a:ahLst/>
              <a:cxnLst/>
              <a:rect l="l" t="t" r="r" b="b"/>
              <a:pathLst>
                <a:path w="3817480" h="812800">
                  <a:moveTo>
                    <a:pt x="0" y="0"/>
                  </a:moveTo>
                  <a:lnTo>
                    <a:pt x="3817480" y="0"/>
                  </a:lnTo>
                  <a:lnTo>
                    <a:pt x="3817480" y="812800"/>
                  </a:lnTo>
                  <a:lnTo>
                    <a:pt x="0" y="812800"/>
                  </a:lnTo>
                  <a:close/>
                </a:path>
              </a:pathLst>
            </a:custGeom>
            <a:ln w="38100" cap="sq">
              <a:solidFill>
                <a:srgbClr val="F0F0F0"/>
              </a:solidFill>
              <a:prstDash val="solid"/>
              <a:miter/>
            </a:ln>
          </p:spPr>
          <p:txBody>
            <a:bodyPr/>
            <a:lstStyle/>
            <a:p>
              <a:endParaRPr lang="en-US"/>
            </a:p>
          </p:txBody>
        </p:sp>
        <p:sp>
          <p:nvSpPr>
            <p:cNvPr id="9" name="TextBox 9"/>
            <p:cNvSpPr txBox="1"/>
            <p:nvPr/>
          </p:nvSpPr>
          <p:spPr>
            <a:xfrm>
              <a:off x="0" y="-38100"/>
              <a:ext cx="3817480" cy="8509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4011725" y="-103651"/>
            <a:ext cx="4446161" cy="991230"/>
            <a:chOff x="0" y="0"/>
            <a:chExt cx="1787883" cy="1089287"/>
          </a:xfrm>
        </p:grpSpPr>
        <p:sp>
          <p:nvSpPr>
            <p:cNvPr id="11" name="Freeform 11"/>
            <p:cNvSpPr/>
            <p:nvPr/>
          </p:nvSpPr>
          <p:spPr>
            <a:xfrm>
              <a:off x="0" y="0"/>
              <a:ext cx="1787883" cy="1089287"/>
            </a:xfrm>
            <a:custGeom>
              <a:avLst/>
              <a:gdLst/>
              <a:ahLst/>
              <a:cxnLst/>
              <a:rect l="l" t="t" r="r" b="b"/>
              <a:pathLst>
                <a:path w="1787883" h="1089287">
                  <a:moveTo>
                    <a:pt x="0" y="0"/>
                  </a:moveTo>
                  <a:lnTo>
                    <a:pt x="1787883" y="0"/>
                  </a:lnTo>
                  <a:lnTo>
                    <a:pt x="1787883" y="1089287"/>
                  </a:lnTo>
                  <a:lnTo>
                    <a:pt x="0" y="1089287"/>
                  </a:lnTo>
                  <a:close/>
                </a:path>
              </a:pathLst>
            </a:custGeom>
            <a:solidFill>
              <a:srgbClr val="F3F6FA"/>
            </a:solidFill>
            <a:ln w="95250" cap="sq">
              <a:solidFill>
                <a:srgbClr val="FFFFFF"/>
              </a:solidFill>
              <a:prstDash val="solid"/>
              <a:miter/>
            </a:ln>
          </p:spPr>
          <p:txBody>
            <a:bodyPr/>
            <a:lstStyle/>
            <a:p>
              <a:endParaRPr lang="en-US"/>
            </a:p>
          </p:txBody>
        </p:sp>
        <p:sp>
          <p:nvSpPr>
            <p:cNvPr id="12" name="TextBox 12"/>
            <p:cNvSpPr txBox="1"/>
            <p:nvPr/>
          </p:nvSpPr>
          <p:spPr>
            <a:xfrm>
              <a:off x="0" y="-38100"/>
              <a:ext cx="1787883" cy="1127387"/>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3" name="Group 13"/>
          <p:cNvGrpSpPr/>
          <p:nvPr/>
        </p:nvGrpSpPr>
        <p:grpSpPr>
          <a:xfrm>
            <a:off x="630135" y="422052"/>
            <a:ext cx="7582590" cy="1213297"/>
            <a:chOff x="0" y="0"/>
            <a:chExt cx="1997061" cy="319551"/>
          </a:xfrm>
        </p:grpSpPr>
        <p:sp>
          <p:nvSpPr>
            <p:cNvPr id="14" name="Freeform 14"/>
            <p:cNvSpPr/>
            <p:nvPr/>
          </p:nvSpPr>
          <p:spPr>
            <a:xfrm>
              <a:off x="0" y="0"/>
              <a:ext cx="1997061" cy="319551"/>
            </a:xfrm>
            <a:custGeom>
              <a:avLst/>
              <a:gdLst/>
              <a:ahLst/>
              <a:cxnLst/>
              <a:rect l="l" t="t" r="r" b="b"/>
              <a:pathLst>
                <a:path w="1997061" h="319551">
                  <a:moveTo>
                    <a:pt x="10210" y="0"/>
                  </a:moveTo>
                  <a:lnTo>
                    <a:pt x="1986851" y="0"/>
                  </a:lnTo>
                  <a:cubicBezTo>
                    <a:pt x="1992490" y="0"/>
                    <a:pt x="1997061" y="4571"/>
                    <a:pt x="1997061" y="10210"/>
                  </a:cubicBezTo>
                  <a:lnTo>
                    <a:pt x="1997061" y="309341"/>
                  </a:lnTo>
                  <a:cubicBezTo>
                    <a:pt x="1997061" y="314980"/>
                    <a:pt x="1992490" y="319551"/>
                    <a:pt x="1986851" y="319551"/>
                  </a:cubicBezTo>
                  <a:lnTo>
                    <a:pt x="10210" y="319551"/>
                  </a:lnTo>
                  <a:cubicBezTo>
                    <a:pt x="4571" y="319551"/>
                    <a:pt x="0" y="314980"/>
                    <a:pt x="0" y="309341"/>
                  </a:cubicBezTo>
                  <a:lnTo>
                    <a:pt x="0" y="10210"/>
                  </a:lnTo>
                  <a:cubicBezTo>
                    <a:pt x="0" y="4571"/>
                    <a:pt x="4571" y="0"/>
                    <a:pt x="10210" y="0"/>
                  </a:cubicBezTo>
                  <a:close/>
                </a:path>
              </a:pathLst>
            </a:custGeom>
            <a:solidFill>
              <a:srgbClr val="D9D9D9"/>
            </a:solidFill>
          </p:spPr>
          <p:txBody>
            <a:bodyPr/>
            <a:lstStyle/>
            <a:p>
              <a:endParaRPr lang="en-US"/>
            </a:p>
          </p:txBody>
        </p:sp>
        <p:sp>
          <p:nvSpPr>
            <p:cNvPr id="15" name="TextBox 15"/>
            <p:cNvSpPr txBox="1"/>
            <p:nvPr/>
          </p:nvSpPr>
          <p:spPr>
            <a:xfrm>
              <a:off x="0" y="-38100"/>
              <a:ext cx="1997061" cy="357651"/>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1233513" y="762000"/>
            <a:ext cx="6532566" cy="609600"/>
          </a:xfrm>
          <a:prstGeom prst="rect">
            <a:avLst/>
          </a:prstGeom>
        </p:spPr>
        <p:txBody>
          <a:bodyPr lIns="0" tIns="0" rIns="0" bIns="0" rtlCol="0" anchor="t">
            <a:spAutoFit/>
          </a:bodyPr>
          <a:lstStyle/>
          <a:p>
            <a:pPr algn="l">
              <a:lnSpc>
                <a:spcPts val="4500"/>
              </a:lnSpc>
            </a:pPr>
            <a:r>
              <a:rPr lang="en-US" sz="4500" b="1" dirty="0">
                <a:solidFill>
                  <a:srgbClr val="0B1320"/>
                </a:solidFill>
                <a:latin typeface="DM Sans" pitchFamily="2" charset="0"/>
                <a:ea typeface="DM Sans Bold"/>
                <a:cs typeface="DM Sans Bold"/>
                <a:sym typeface="DM Sans Bold"/>
              </a:rPr>
              <a:t>GRANT PARTNERSHIPS</a:t>
            </a:r>
          </a:p>
        </p:txBody>
      </p:sp>
      <p:grpSp>
        <p:nvGrpSpPr>
          <p:cNvPr id="17" name="Group 17"/>
          <p:cNvGrpSpPr/>
          <p:nvPr/>
        </p:nvGrpSpPr>
        <p:grpSpPr>
          <a:xfrm>
            <a:off x="-33803" y="9016413"/>
            <a:ext cx="18321803" cy="1270587"/>
            <a:chOff x="0" y="0"/>
            <a:chExt cx="5678908" cy="393823"/>
          </a:xfrm>
        </p:grpSpPr>
        <p:sp>
          <p:nvSpPr>
            <p:cNvPr id="18" name="Freeform 18"/>
            <p:cNvSpPr/>
            <p:nvPr/>
          </p:nvSpPr>
          <p:spPr>
            <a:xfrm>
              <a:off x="0" y="0"/>
              <a:ext cx="5678908" cy="393823"/>
            </a:xfrm>
            <a:custGeom>
              <a:avLst/>
              <a:gdLst/>
              <a:ahLst/>
              <a:cxnLst/>
              <a:rect l="l" t="t" r="r" b="b"/>
              <a:pathLst>
                <a:path w="5678908" h="393823">
                  <a:moveTo>
                    <a:pt x="0" y="0"/>
                  </a:moveTo>
                  <a:lnTo>
                    <a:pt x="5678908" y="0"/>
                  </a:lnTo>
                  <a:lnTo>
                    <a:pt x="5678908" y="393823"/>
                  </a:lnTo>
                  <a:lnTo>
                    <a:pt x="0" y="393823"/>
                  </a:lnTo>
                  <a:close/>
                </a:path>
              </a:pathLst>
            </a:custGeom>
            <a:solidFill>
              <a:srgbClr val="AFC1D0">
                <a:alpha val="40000"/>
              </a:srgbClr>
            </a:solidFill>
          </p:spPr>
          <p:txBody>
            <a:bodyPr/>
            <a:lstStyle/>
            <a:p>
              <a:endParaRPr lang="en-US"/>
            </a:p>
          </p:txBody>
        </p:sp>
        <p:sp>
          <p:nvSpPr>
            <p:cNvPr id="19" name="TextBox 19"/>
            <p:cNvSpPr txBox="1"/>
            <p:nvPr/>
          </p:nvSpPr>
          <p:spPr>
            <a:xfrm>
              <a:off x="0" y="-38100"/>
              <a:ext cx="5678908" cy="431923"/>
            </a:xfrm>
            <a:prstGeom prst="rect">
              <a:avLst/>
            </a:prstGeom>
          </p:spPr>
          <p:txBody>
            <a:bodyPr lIns="50800" tIns="50800" rIns="50800" bIns="50800" rtlCol="0" anchor="ctr"/>
            <a:lstStyle/>
            <a:p>
              <a:pPr algn="ctr">
                <a:lnSpc>
                  <a:spcPts val="2659"/>
                </a:lnSpc>
              </a:pPr>
              <a:endParaRPr/>
            </a:p>
          </p:txBody>
        </p:sp>
      </p:grpSp>
      <p:graphicFrame>
        <p:nvGraphicFramePr>
          <p:cNvPr id="20" name="Table 20"/>
          <p:cNvGraphicFramePr>
            <a:graphicFrameLocks noGrp="1"/>
          </p:cNvGraphicFramePr>
          <p:nvPr>
            <p:extLst>
              <p:ext uri="{D42A27DB-BD31-4B8C-83A1-F6EECF244321}">
                <p14:modId xmlns:p14="http://schemas.microsoft.com/office/powerpoint/2010/main" val="2872576109"/>
              </p:ext>
            </p:extLst>
          </p:nvPr>
        </p:nvGraphicFramePr>
        <p:xfrm>
          <a:off x="772096" y="2324100"/>
          <a:ext cx="16146331" cy="5486400"/>
        </p:xfrm>
        <a:graphic>
          <a:graphicData uri="http://schemas.openxmlformats.org/drawingml/2006/table">
            <a:tbl>
              <a:tblPr/>
              <a:tblGrid>
                <a:gridCol w="5397066">
                  <a:extLst>
                    <a:ext uri="{9D8B030D-6E8A-4147-A177-3AD203B41FA5}">
                      <a16:colId xmlns:a16="http://schemas.microsoft.com/office/drawing/2014/main" val="20000"/>
                    </a:ext>
                  </a:extLst>
                </a:gridCol>
                <a:gridCol w="10749265">
                  <a:extLst>
                    <a:ext uri="{9D8B030D-6E8A-4147-A177-3AD203B41FA5}">
                      <a16:colId xmlns:a16="http://schemas.microsoft.com/office/drawing/2014/main" val="20001"/>
                    </a:ext>
                  </a:extLst>
                </a:gridCol>
              </a:tblGrid>
              <a:tr h="914400">
                <a:tc>
                  <a:txBody>
                    <a:bodyPr/>
                    <a:lstStyle/>
                    <a:p>
                      <a:pPr algn="l">
                        <a:lnSpc>
                          <a:spcPts val="3640"/>
                        </a:lnSpc>
                        <a:defRPr/>
                      </a:pPr>
                      <a:r>
                        <a:rPr lang="en-US" sz="2600" b="1">
                          <a:solidFill>
                            <a:srgbClr val="FFFFFF"/>
                          </a:solidFill>
                          <a:latin typeface="DM Sans" pitchFamily="2" charset="0"/>
                          <a:ea typeface="Canva Sans Bold"/>
                          <a:cs typeface="Canva Sans Bold"/>
                          <a:sym typeface="Canva Sans Bold"/>
                        </a:rPr>
                        <a:t>What This Does</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ts val="3640"/>
                        </a:lnSpc>
                        <a:defRPr/>
                      </a:pPr>
                      <a:r>
                        <a:rPr lang="en-US" sz="2600">
                          <a:solidFill>
                            <a:srgbClr val="FFFFFF"/>
                          </a:solidFill>
                          <a:latin typeface="DM Sans" pitchFamily="2" charset="0"/>
                          <a:ea typeface="Canva Sans"/>
                          <a:cs typeface="Canva Sans"/>
                          <a:sym typeface="Canva Sans"/>
                        </a:rPr>
                        <a:t>Uses state/federal grants to reduce project costs</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14400">
                <a:tc>
                  <a:txBody>
                    <a:bodyPr/>
                    <a:lstStyle/>
                    <a:p>
                      <a:pPr algn="l">
                        <a:lnSpc>
                          <a:spcPts val="3640"/>
                        </a:lnSpc>
                        <a:defRPr/>
                      </a:pPr>
                      <a:r>
                        <a:rPr lang="en-US" sz="2600" b="1">
                          <a:solidFill>
                            <a:srgbClr val="FFFFFF"/>
                          </a:solidFill>
                          <a:latin typeface="DM Sans" pitchFamily="2" charset="0"/>
                          <a:ea typeface="Canva Sans Bold"/>
                          <a:cs typeface="Canva Sans Bold"/>
                          <a:sym typeface="Canva Sans Bold"/>
                        </a:rPr>
                        <a:t>Who It Helps</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ts val="3640"/>
                        </a:lnSpc>
                        <a:defRPr/>
                      </a:pPr>
                      <a:r>
                        <a:rPr lang="en-US" sz="2600">
                          <a:solidFill>
                            <a:srgbClr val="FFFFFF"/>
                          </a:solidFill>
                          <a:latin typeface="DM Sans" pitchFamily="2" charset="0"/>
                          <a:ea typeface="Canva Sans"/>
                          <a:cs typeface="Canva Sans"/>
                          <a:sym typeface="Canva Sans"/>
                        </a:rPr>
                        <a:t>Very low-income households (&lt;60% AMI)</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14400">
                <a:tc>
                  <a:txBody>
                    <a:bodyPr/>
                    <a:lstStyle/>
                    <a:p>
                      <a:pPr algn="l">
                        <a:lnSpc>
                          <a:spcPts val="3640"/>
                        </a:lnSpc>
                        <a:defRPr/>
                      </a:pPr>
                      <a:r>
                        <a:rPr lang="en-US" sz="2600" b="1">
                          <a:solidFill>
                            <a:srgbClr val="FFFFFF"/>
                          </a:solidFill>
                          <a:latin typeface="DM Sans" pitchFamily="2" charset="0"/>
                          <a:ea typeface="Canva Sans Bold"/>
                          <a:cs typeface="Canva Sans Bold"/>
                          <a:sym typeface="Canva Sans Bold"/>
                        </a:rPr>
                        <a:t>Housing Types Encouraged  </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ts val="3640"/>
                        </a:lnSpc>
                        <a:defRPr/>
                      </a:pPr>
                      <a:r>
                        <a:rPr lang="en-US" sz="2600">
                          <a:solidFill>
                            <a:srgbClr val="FFFFFF"/>
                          </a:solidFill>
                          <a:latin typeface="DM Sans" pitchFamily="2" charset="0"/>
                          <a:ea typeface="Canva Sans"/>
                          <a:cs typeface="Canva Sans"/>
                          <a:sym typeface="Canva Sans"/>
                        </a:rPr>
                        <a:t>Multifamily affordable housing</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14400">
                <a:tc>
                  <a:txBody>
                    <a:bodyPr/>
                    <a:lstStyle/>
                    <a:p>
                      <a:pPr algn="l">
                        <a:lnSpc>
                          <a:spcPts val="3640"/>
                        </a:lnSpc>
                        <a:defRPr/>
                      </a:pPr>
                      <a:r>
                        <a:rPr lang="en-US" sz="2600" b="1">
                          <a:solidFill>
                            <a:srgbClr val="FFFFFF"/>
                          </a:solidFill>
                          <a:latin typeface="DM Sans" pitchFamily="2" charset="0"/>
                          <a:ea typeface="Canva Sans Bold"/>
                          <a:cs typeface="Canva Sans Bold"/>
                          <a:sym typeface="Canva Sans Bold"/>
                        </a:rPr>
                        <a:t>Where It Makes Sense</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ts val="3640"/>
                        </a:lnSpc>
                        <a:defRPr/>
                      </a:pPr>
                      <a:r>
                        <a:rPr lang="en-US" sz="2600" dirty="0">
                          <a:solidFill>
                            <a:srgbClr val="FFFFFF"/>
                          </a:solidFill>
                          <a:latin typeface="DM Sans" pitchFamily="2" charset="0"/>
                          <a:ea typeface="Canva Sans"/>
                          <a:cs typeface="Canva Sans"/>
                          <a:sym typeface="Canva Sans"/>
                        </a:rPr>
                        <a:t>City-owned and redevelopment sites</a:t>
                      </a:r>
                      <a:endParaRPr lang="en-US" sz="1100" dirty="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r h="914400">
                <a:tc>
                  <a:txBody>
                    <a:bodyPr/>
                    <a:lstStyle/>
                    <a:p>
                      <a:pPr algn="l">
                        <a:lnSpc>
                          <a:spcPts val="3640"/>
                        </a:lnSpc>
                        <a:defRPr/>
                      </a:pPr>
                      <a:r>
                        <a:rPr lang="en-US" sz="2600" b="1">
                          <a:solidFill>
                            <a:srgbClr val="FFFFFF"/>
                          </a:solidFill>
                          <a:latin typeface="DM Sans" pitchFamily="2" charset="0"/>
                          <a:ea typeface="Canva Sans Bold"/>
                          <a:cs typeface="Canva Sans Bold"/>
                          <a:sym typeface="Canva Sans Bold"/>
                        </a:rPr>
                        <a:t>Implementation Timeframe</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ts val="3640"/>
                        </a:lnSpc>
                        <a:defRPr/>
                      </a:pPr>
                      <a:r>
                        <a:rPr lang="en-US" sz="2600" dirty="0">
                          <a:solidFill>
                            <a:srgbClr val="FFFFFF"/>
                          </a:solidFill>
                          <a:latin typeface="DM Sans" pitchFamily="2" charset="0"/>
                          <a:ea typeface="Canva Sans"/>
                          <a:cs typeface="Canva Sans"/>
                          <a:sym typeface="Canva Sans"/>
                        </a:rPr>
                        <a:t>Mid - 2027</a:t>
                      </a:r>
                      <a:endParaRPr lang="en-US" sz="1100" dirty="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4"/>
                  </a:ext>
                </a:extLst>
              </a:tr>
              <a:tr h="914400">
                <a:tc>
                  <a:txBody>
                    <a:bodyPr/>
                    <a:lstStyle/>
                    <a:p>
                      <a:pPr algn="l">
                        <a:lnSpc>
                          <a:spcPts val="3640"/>
                        </a:lnSpc>
                        <a:defRPr/>
                      </a:pPr>
                      <a:r>
                        <a:rPr lang="en-US" sz="2600" b="1">
                          <a:solidFill>
                            <a:srgbClr val="FFFFFF"/>
                          </a:solidFill>
                          <a:latin typeface="DM Sans" pitchFamily="2" charset="0"/>
                          <a:ea typeface="Canva Sans Bold"/>
                          <a:cs typeface="Canva Sans Bold"/>
                          <a:sym typeface="Canva Sans Bold"/>
                        </a:rPr>
                        <a:t>Staff Effort</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ts val="3640"/>
                        </a:lnSpc>
                        <a:defRPr/>
                      </a:pPr>
                      <a:r>
                        <a:rPr lang="en-US" sz="2600" dirty="0">
                          <a:solidFill>
                            <a:srgbClr val="FFFFFF"/>
                          </a:solidFill>
                          <a:latin typeface="DM Sans" pitchFamily="2" charset="0"/>
                          <a:ea typeface="Canva Sans"/>
                          <a:cs typeface="Canva Sans"/>
                          <a:sym typeface="Canva Sans"/>
                        </a:rPr>
                        <a:t>High</a:t>
                      </a:r>
                      <a:endParaRPr lang="en-US" sz="1100" dirty="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1C3F60"/>
        </a:solidFill>
        <a:effectLst/>
      </p:bgPr>
    </p:bg>
    <p:spTree>
      <p:nvGrpSpPr>
        <p:cNvPr id="1" name=""/>
        <p:cNvGrpSpPr/>
        <p:nvPr/>
      </p:nvGrpSpPr>
      <p:grpSpPr>
        <a:xfrm>
          <a:off x="0" y="0"/>
          <a:ext cx="0" cy="0"/>
          <a:chOff x="0" y="0"/>
          <a:chExt cx="0" cy="0"/>
        </a:xfrm>
      </p:grpSpPr>
      <p:grpSp>
        <p:nvGrpSpPr>
          <p:cNvPr id="2" name="Group 2"/>
          <p:cNvGrpSpPr/>
          <p:nvPr/>
        </p:nvGrpSpPr>
        <p:grpSpPr>
          <a:xfrm>
            <a:off x="-152401" y="-305537"/>
            <a:ext cx="13809877" cy="1193115"/>
            <a:chOff x="0" y="0"/>
            <a:chExt cx="3817480" cy="812800"/>
          </a:xfrm>
        </p:grpSpPr>
        <p:sp>
          <p:nvSpPr>
            <p:cNvPr id="3" name="Freeform 3"/>
            <p:cNvSpPr/>
            <p:nvPr/>
          </p:nvSpPr>
          <p:spPr>
            <a:xfrm>
              <a:off x="0" y="0"/>
              <a:ext cx="3817480" cy="812800"/>
            </a:xfrm>
            <a:custGeom>
              <a:avLst/>
              <a:gdLst/>
              <a:ahLst/>
              <a:cxnLst/>
              <a:rect l="l" t="t" r="r" b="b"/>
              <a:pathLst>
                <a:path w="3817480" h="812800">
                  <a:moveTo>
                    <a:pt x="0" y="0"/>
                  </a:moveTo>
                  <a:lnTo>
                    <a:pt x="3817480" y="0"/>
                  </a:lnTo>
                  <a:lnTo>
                    <a:pt x="3817480" y="812800"/>
                  </a:lnTo>
                  <a:lnTo>
                    <a:pt x="0" y="812800"/>
                  </a:lnTo>
                  <a:close/>
                </a:path>
              </a:pathLst>
            </a:custGeom>
            <a:ln w="38100" cap="sq">
              <a:solidFill>
                <a:srgbClr val="F0F0F0"/>
              </a:solidFill>
              <a:prstDash val="solid"/>
              <a:miter/>
            </a:ln>
          </p:spPr>
          <p:txBody>
            <a:bodyPr/>
            <a:lstStyle/>
            <a:p>
              <a:endParaRPr lang="en-US"/>
            </a:p>
          </p:txBody>
        </p:sp>
        <p:sp>
          <p:nvSpPr>
            <p:cNvPr id="4" name="TextBox 4"/>
            <p:cNvSpPr txBox="1"/>
            <p:nvPr/>
          </p:nvSpPr>
          <p:spPr>
            <a:xfrm>
              <a:off x="0" y="-38100"/>
              <a:ext cx="3817480" cy="850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4011725" y="-120317"/>
            <a:ext cx="4581075" cy="1007895"/>
            <a:chOff x="0" y="0"/>
            <a:chExt cx="1787883" cy="1089287"/>
          </a:xfrm>
        </p:grpSpPr>
        <p:sp>
          <p:nvSpPr>
            <p:cNvPr id="6" name="Freeform 6"/>
            <p:cNvSpPr/>
            <p:nvPr/>
          </p:nvSpPr>
          <p:spPr>
            <a:xfrm>
              <a:off x="0" y="0"/>
              <a:ext cx="1787883" cy="1089287"/>
            </a:xfrm>
            <a:custGeom>
              <a:avLst/>
              <a:gdLst/>
              <a:ahLst/>
              <a:cxnLst/>
              <a:rect l="l" t="t" r="r" b="b"/>
              <a:pathLst>
                <a:path w="1787883" h="1089287">
                  <a:moveTo>
                    <a:pt x="0" y="0"/>
                  </a:moveTo>
                  <a:lnTo>
                    <a:pt x="1787883" y="0"/>
                  </a:lnTo>
                  <a:lnTo>
                    <a:pt x="1787883" y="1089287"/>
                  </a:lnTo>
                  <a:lnTo>
                    <a:pt x="0" y="1089287"/>
                  </a:lnTo>
                  <a:close/>
                </a:path>
              </a:pathLst>
            </a:custGeom>
            <a:solidFill>
              <a:srgbClr val="F3F6FA"/>
            </a:solidFill>
            <a:ln w="95250" cap="sq">
              <a:solidFill>
                <a:srgbClr val="FFFFFF"/>
              </a:solidFill>
              <a:prstDash val="solid"/>
              <a:miter/>
            </a:ln>
          </p:spPr>
          <p:txBody>
            <a:bodyPr/>
            <a:lstStyle/>
            <a:p>
              <a:endParaRPr lang="en-US"/>
            </a:p>
          </p:txBody>
        </p:sp>
        <p:sp>
          <p:nvSpPr>
            <p:cNvPr id="7" name="TextBox 7"/>
            <p:cNvSpPr txBox="1"/>
            <p:nvPr/>
          </p:nvSpPr>
          <p:spPr>
            <a:xfrm>
              <a:off x="0" y="-38100"/>
              <a:ext cx="1787883" cy="1127387"/>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8" name="Group 8"/>
          <p:cNvGrpSpPr/>
          <p:nvPr/>
        </p:nvGrpSpPr>
        <p:grpSpPr>
          <a:xfrm>
            <a:off x="-33803" y="9402028"/>
            <a:ext cx="18321803" cy="884972"/>
            <a:chOff x="0" y="0"/>
            <a:chExt cx="5678908" cy="274300"/>
          </a:xfrm>
        </p:grpSpPr>
        <p:sp>
          <p:nvSpPr>
            <p:cNvPr id="9" name="Freeform 9"/>
            <p:cNvSpPr/>
            <p:nvPr/>
          </p:nvSpPr>
          <p:spPr>
            <a:xfrm>
              <a:off x="0" y="0"/>
              <a:ext cx="5678908" cy="274300"/>
            </a:xfrm>
            <a:custGeom>
              <a:avLst/>
              <a:gdLst/>
              <a:ahLst/>
              <a:cxnLst/>
              <a:rect l="l" t="t" r="r" b="b"/>
              <a:pathLst>
                <a:path w="5678908" h="274300">
                  <a:moveTo>
                    <a:pt x="0" y="0"/>
                  </a:moveTo>
                  <a:lnTo>
                    <a:pt x="5678908" y="0"/>
                  </a:lnTo>
                  <a:lnTo>
                    <a:pt x="5678908" y="274300"/>
                  </a:lnTo>
                  <a:lnTo>
                    <a:pt x="0" y="274300"/>
                  </a:lnTo>
                  <a:close/>
                </a:path>
              </a:pathLst>
            </a:custGeom>
            <a:solidFill>
              <a:srgbClr val="AFC1D0">
                <a:alpha val="40000"/>
              </a:srgbClr>
            </a:solidFill>
          </p:spPr>
          <p:txBody>
            <a:bodyPr/>
            <a:lstStyle/>
            <a:p>
              <a:endParaRPr lang="en-US"/>
            </a:p>
          </p:txBody>
        </p:sp>
        <p:sp>
          <p:nvSpPr>
            <p:cNvPr id="10" name="TextBox 10"/>
            <p:cNvSpPr txBox="1"/>
            <p:nvPr/>
          </p:nvSpPr>
          <p:spPr>
            <a:xfrm>
              <a:off x="0" y="-38100"/>
              <a:ext cx="5678908" cy="3124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711193" y="422052"/>
            <a:ext cx="7582590" cy="1213297"/>
            <a:chOff x="0" y="0"/>
            <a:chExt cx="1997061" cy="319551"/>
          </a:xfrm>
        </p:grpSpPr>
        <p:sp>
          <p:nvSpPr>
            <p:cNvPr id="12" name="Freeform 12"/>
            <p:cNvSpPr/>
            <p:nvPr/>
          </p:nvSpPr>
          <p:spPr>
            <a:xfrm>
              <a:off x="0" y="0"/>
              <a:ext cx="1997061" cy="319551"/>
            </a:xfrm>
            <a:custGeom>
              <a:avLst/>
              <a:gdLst/>
              <a:ahLst/>
              <a:cxnLst/>
              <a:rect l="l" t="t" r="r" b="b"/>
              <a:pathLst>
                <a:path w="1997061" h="319551">
                  <a:moveTo>
                    <a:pt x="10210" y="0"/>
                  </a:moveTo>
                  <a:lnTo>
                    <a:pt x="1986851" y="0"/>
                  </a:lnTo>
                  <a:cubicBezTo>
                    <a:pt x="1992490" y="0"/>
                    <a:pt x="1997061" y="4571"/>
                    <a:pt x="1997061" y="10210"/>
                  </a:cubicBezTo>
                  <a:lnTo>
                    <a:pt x="1997061" y="309341"/>
                  </a:lnTo>
                  <a:cubicBezTo>
                    <a:pt x="1997061" y="314980"/>
                    <a:pt x="1992490" y="319551"/>
                    <a:pt x="1986851" y="319551"/>
                  </a:cubicBezTo>
                  <a:lnTo>
                    <a:pt x="10210" y="319551"/>
                  </a:lnTo>
                  <a:cubicBezTo>
                    <a:pt x="4571" y="319551"/>
                    <a:pt x="0" y="314980"/>
                    <a:pt x="0" y="309341"/>
                  </a:cubicBezTo>
                  <a:lnTo>
                    <a:pt x="0" y="10210"/>
                  </a:lnTo>
                  <a:cubicBezTo>
                    <a:pt x="0" y="4571"/>
                    <a:pt x="4571" y="0"/>
                    <a:pt x="10210" y="0"/>
                  </a:cubicBezTo>
                  <a:close/>
                </a:path>
              </a:pathLst>
            </a:custGeom>
            <a:solidFill>
              <a:srgbClr val="D9D9D9"/>
            </a:solidFill>
          </p:spPr>
          <p:txBody>
            <a:bodyPr/>
            <a:lstStyle/>
            <a:p>
              <a:endParaRPr lang="en-US"/>
            </a:p>
          </p:txBody>
        </p:sp>
        <p:sp>
          <p:nvSpPr>
            <p:cNvPr id="13" name="TextBox 13"/>
            <p:cNvSpPr txBox="1"/>
            <p:nvPr/>
          </p:nvSpPr>
          <p:spPr>
            <a:xfrm>
              <a:off x="0" y="-38100"/>
              <a:ext cx="1997061" cy="357651"/>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1314571" y="762000"/>
            <a:ext cx="6532566" cy="609600"/>
          </a:xfrm>
          <a:prstGeom prst="rect">
            <a:avLst/>
          </a:prstGeom>
        </p:spPr>
        <p:txBody>
          <a:bodyPr lIns="0" tIns="0" rIns="0" bIns="0" rtlCol="0" anchor="t">
            <a:spAutoFit/>
          </a:bodyPr>
          <a:lstStyle/>
          <a:p>
            <a:pPr algn="l">
              <a:lnSpc>
                <a:spcPts val="4500"/>
              </a:lnSpc>
            </a:pPr>
            <a:r>
              <a:rPr lang="en-US" sz="4500" b="1" dirty="0">
                <a:solidFill>
                  <a:srgbClr val="0B1320"/>
                </a:solidFill>
                <a:latin typeface="DM Sans" pitchFamily="2" charset="0"/>
                <a:ea typeface="DM Sans Bold"/>
                <a:cs typeface="DM Sans Bold"/>
                <a:sym typeface="DM Sans Bold"/>
              </a:rPr>
              <a:t>GRANT PARTNERSHIPS</a:t>
            </a:r>
          </a:p>
        </p:txBody>
      </p:sp>
      <p:sp>
        <p:nvSpPr>
          <p:cNvPr id="15" name="TextBox 15"/>
          <p:cNvSpPr txBox="1"/>
          <p:nvPr/>
        </p:nvSpPr>
        <p:spPr>
          <a:xfrm>
            <a:off x="901649" y="2245968"/>
            <a:ext cx="15936912" cy="5594993"/>
          </a:xfrm>
          <a:prstGeom prst="rect">
            <a:avLst/>
          </a:prstGeom>
        </p:spPr>
        <p:txBody>
          <a:bodyPr lIns="0" tIns="0" rIns="0" bIns="0" rtlCol="0" anchor="t">
            <a:spAutoFit/>
          </a:bodyPr>
          <a:lstStyle/>
          <a:p>
            <a:pPr algn="just">
              <a:spcBef>
                <a:spcPts val="800"/>
              </a:spcBef>
              <a:spcAft>
                <a:spcPts val="800"/>
              </a:spcAft>
            </a:pPr>
            <a:r>
              <a:rPr lang="en-US" sz="2699" b="1" dirty="0">
                <a:solidFill>
                  <a:srgbClr val="FFFFFF"/>
                </a:solidFill>
                <a:latin typeface="DM Sans" pitchFamily="2" charset="0"/>
                <a:ea typeface="Canva Sans Bold"/>
                <a:cs typeface="Canva Sans Bold"/>
                <a:sym typeface="Canva Sans Bold"/>
              </a:rPr>
              <a:t>Trade-Offs: </a:t>
            </a:r>
          </a:p>
          <a:p>
            <a:pPr marL="582925" lvl="1" indent="-291463" algn="just">
              <a:spcBef>
                <a:spcPts val="800"/>
              </a:spcBef>
              <a:spcAft>
                <a:spcPts val="800"/>
              </a:spcAft>
              <a:buFont typeface="Arial"/>
              <a:buChar char="•"/>
            </a:pPr>
            <a:r>
              <a:rPr lang="en-US" sz="2699" i="1" dirty="0">
                <a:solidFill>
                  <a:srgbClr val="FFFFFF"/>
                </a:solidFill>
                <a:latin typeface="DM Sans" pitchFamily="2" charset="0"/>
                <a:ea typeface="Canva Sans Italics"/>
                <a:cs typeface="Canva Sans Italics"/>
                <a:sym typeface="Canva Sans Italics"/>
              </a:rPr>
              <a:t>Staff Capacity and Workload: </a:t>
            </a:r>
            <a:r>
              <a:rPr lang="en-US" sz="2699" dirty="0">
                <a:solidFill>
                  <a:srgbClr val="FFFFFF"/>
                </a:solidFill>
                <a:latin typeface="DM Sans" pitchFamily="2" charset="0"/>
                <a:ea typeface="Canva Sans"/>
                <a:cs typeface="Canva Sans"/>
                <a:sym typeface="Canva Sans"/>
              </a:rPr>
              <a:t>Grant writing, coordination, and reporting can be time-intensive and may strain limited staff resources.</a:t>
            </a:r>
          </a:p>
          <a:p>
            <a:pPr marL="582925" lvl="1" indent="-291463" algn="just">
              <a:spcBef>
                <a:spcPts val="800"/>
              </a:spcBef>
              <a:spcAft>
                <a:spcPts val="800"/>
              </a:spcAft>
              <a:buFont typeface="Arial"/>
              <a:buChar char="•"/>
            </a:pPr>
            <a:r>
              <a:rPr lang="en-US" sz="2699" i="1" dirty="0">
                <a:solidFill>
                  <a:srgbClr val="FFFFFF"/>
                </a:solidFill>
                <a:latin typeface="DM Sans" pitchFamily="2" charset="0"/>
                <a:ea typeface="Canva Sans Italics"/>
                <a:cs typeface="Canva Sans Italics"/>
                <a:sym typeface="Canva Sans Italics"/>
              </a:rPr>
              <a:t>Uncertain Outcomes: </a:t>
            </a:r>
            <a:r>
              <a:rPr lang="en-US" sz="2699" dirty="0">
                <a:solidFill>
                  <a:srgbClr val="FFFFFF"/>
                </a:solidFill>
                <a:latin typeface="DM Sans" pitchFamily="2" charset="0"/>
                <a:ea typeface="Canva Sans"/>
                <a:cs typeface="Canva Sans"/>
                <a:sym typeface="Canva Sans"/>
              </a:rPr>
              <a:t>Grant funding is competitive and not guaranteed, even with strong applications.</a:t>
            </a:r>
          </a:p>
          <a:p>
            <a:pPr marL="582925" lvl="1" indent="-291463" algn="just">
              <a:spcBef>
                <a:spcPts val="800"/>
              </a:spcBef>
              <a:spcAft>
                <a:spcPts val="800"/>
              </a:spcAft>
              <a:buFont typeface="Arial"/>
              <a:buChar char="•"/>
            </a:pPr>
            <a:r>
              <a:rPr lang="en-US" sz="2699" i="1" dirty="0">
                <a:solidFill>
                  <a:srgbClr val="FFFFFF"/>
                </a:solidFill>
                <a:latin typeface="DM Sans" pitchFamily="2" charset="0"/>
                <a:ea typeface="Canva Sans Italics"/>
                <a:cs typeface="Canva Sans Italics"/>
                <a:sym typeface="Canva Sans Italics"/>
              </a:rPr>
              <a:t>Timing Constraints: </a:t>
            </a:r>
            <a:r>
              <a:rPr lang="en-US" sz="2699" dirty="0">
                <a:solidFill>
                  <a:srgbClr val="FFFFFF"/>
                </a:solidFill>
                <a:latin typeface="DM Sans" pitchFamily="2" charset="0"/>
                <a:ea typeface="Canva Sans"/>
                <a:cs typeface="Canva Sans"/>
                <a:sym typeface="Canva Sans"/>
              </a:rPr>
              <a:t>Grant cycles and award schedules can delay project delivery compared to local tools.</a:t>
            </a:r>
          </a:p>
          <a:p>
            <a:pPr marL="582925" lvl="1" indent="-291463" algn="just">
              <a:spcBef>
                <a:spcPts val="800"/>
              </a:spcBef>
              <a:spcAft>
                <a:spcPts val="800"/>
              </a:spcAft>
              <a:buFont typeface="Arial"/>
              <a:buChar char="•"/>
            </a:pPr>
            <a:r>
              <a:rPr lang="en-US" sz="2699" i="1" dirty="0">
                <a:solidFill>
                  <a:srgbClr val="FFFFFF"/>
                </a:solidFill>
                <a:latin typeface="DM Sans" pitchFamily="2" charset="0"/>
                <a:ea typeface="Canva Sans Italics"/>
                <a:cs typeface="Canva Sans Italics"/>
                <a:sym typeface="Canva Sans Italics"/>
              </a:rPr>
              <a:t>Match Requirements: </a:t>
            </a:r>
            <a:r>
              <a:rPr lang="en-US" sz="2699" dirty="0">
                <a:solidFill>
                  <a:srgbClr val="FFFFFF"/>
                </a:solidFill>
                <a:latin typeface="DM Sans" pitchFamily="2" charset="0"/>
                <a:ea typeface="Canva Sans"/>
                <a:cs typeface="Canva Sans"/>
                <a:sym typeface="Canva Sans"/>
              </a:rPr>
              <a:t>Many grants require local matching funds, which may compete with other City priorities.</a:t>
            </a:r>
          </a:p>
          <a:p>
            <a:pPr marL="582925" lvl="1" indent="-291463" algn="just">
              <a:spcBef>
                <a:spcPts val="800"/>
              </a:spcBef>
              <a:spcAft>
                <a:spcPts val="800"/>
              </a:spcAft>
              <a:buFont typeface="Arial"/>
              <a:buChar char="•"/>
            </a:pPr>
            <a:r>
              <a:rPr lang="en-US" sz="2699" i="1" dirty="0">
                <a:solidFill>
                  <a:srgbClr val="FFFFFF"/>
                </a:solidFill>
                <a:latin typeface="DM Sans" pitchFamily="2" charset="0"/>
                <a:ea typeface="Canva Sans Italics"/>
                <a:cs typeface="Canva Sans Italics"/>
                <a:sym typeface="Canva Sans Italics"/>
              </a:rPr>
              <a:t>Compliance Obligations: </a:t>
            </a:r>
            <a:r>
              <a:rPr lang="en-US" sz="2699" dirty="0">
                <a:solidFill>
                  <a:srgbClr val="FFFFFF"/>
                </a:solidFill>
                <a:latin typeface="DM Sans" pitchFamily="2" charset="0"/>
                <a:ea typeface="Canva Sans"/>
                <a:cs typeface="Canva Sans"/>
                <a:sym typeface="Canva Sans"/>
              </a:rPr>
              <a:t>State and federal grants often come with long-term reporting, monitoring, and regulatory requirements.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1C3F60"/>
        </a:solidFill>
        <a:effectLst/>
      </p:bgPr>
    </p:bg>
    <p:spTree>
      <p:nvGrpSpPr>
        <p:cNvPr id="1" name=""/>
        <p:cNvGrpSpPr/>
        <p:nvPr/>
      </p:nvGrpSpPr>
      <p:grpSpPr>
        <a:xfrm>
          <a:off x="0" y="0"/>
          <a:ext cx="0" cy="0"/>
          <a:chOff x="0" y="0"/>
          <a:chExt cx="0" cy="0"/>
        </a:xfrm>
      </p:grpSpPr>
      <p:grpSp>
        <p:nvGrpSpPr>
          <p:cNvPr id="2" name="Group 2"/>
          <p:cNvGrpSpPr/>
          <p:nvPr/>
        </p:nvGrpSpPr>
        <p:grpSpPr>
          <a:xfrm>
            <a:off x="-381000" y="-419101"/>
            <a:ext cx="9525000" cy="1020853"/>
            <a:chOff x="0" y="0"/>
            <a:chExt cx="3817480" cy="812800"/>
          </a:xfrm>
        </p:grpSpPr>
        <p:sp>
          <p:nvSpPr>
            <p:cNvPr id="3" name="Freeform 3"/>
            <p:cNvSpPr/>
            <p:nvPr/>
          </p:nvSpPr>
          <p:spPr>
            <a:xfrm>
              <a:off x="0" y="0"/>
              <a:ext cx="3817480" cy="812800"/>
            </a:xfrm>
            <a:custGeom>
              <a:avLst/>
              <a:gdLst/>
              <a:ahLst/>
              <a:cxnLst/>
              <a:rect l="l" t="t" r="r" b="b"/>
              <a:pathLst>
                <a:path w="3817480" h="812800">
                  <a:moveTo>
                    <a:pt x="0" y="0"/>
                  </a:moveTo>
                  <a:lnTo>
                    <a:pt x="3817480" y="0"/>
                  </a:lnTo>
                  <a:lnTo>
                    <a:pt x="3817480" y="812800"/>
                  </a:lnTo>
                  <a:lnTo>
                    <a:pt x="0" y="812800"/>
                  </a:lnTo>
                  <a:close/>
                </a:path>
              </a:pathLst>
            </a:custGeom>
            <a:ln w="38100" cap="sq">
              <a:solidFill>
                <a:srgbClr val="F0F0F0"/>
              </a:solidFill>
              <a:prstDash val="solid"/>
              <a:miter/>
            </a:ln>
          </p:spPr>
          <p:txBody>
            <a:bodyPr/>
            <a:lstStyle/>
            <a:p>
              <a:endParaRPr lang="en-US"/>
            </a:p>
          </p:txBody>
        </p:sp>
        <p:sp>
          <p:nvSpPr>
            <p:cNvPr id="4" name="TextBox 4"/>
            <p:cNvSpPr txBox="1"/>
            <p:nvPr/>
          </p:nvSpPr>
          <p:spPr>
            <a:xfrm>
              <a:off x="0" y="-38100"/>
              <a:ext cx="3817480" cy="850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9144000" y="9626741"/>
            <a:ext cx="14494494" cy="3086100"/>
            <a:chOff x="0" y="0"/>
            <a:chExt cx="3817480" cy="812800"/>
          </a:xfrm>
        </p:grpSpPr>
        <p:sp>
          <p:nvSpPr>
            <p:cNvPr id="6" name="Freeform 6"/>
            <p:cNvSpPr/>
            <p:nvPr/>
          </p:nvSpPr>
          <p:spPr>
            <a:xfrm>
              <a:off x="0" y="0"/>
              <a:ext cx="3817480" cy="812800"/>
            </a:xfrm>
            <a:custGeom>
              <a:avLst/>
              <a:gdLst/>
              <a:ahLst/>
              <a:cxnLst/>
              <a:rect l="l" t="t" r="r" b="b"/>
              <a:pathLst>
                <a:path w="3817480" h="812800">
                  <a:moveTo>
                    <a:pt x="0" y="0"/>
                  </a:moveTo>
                  <a:lnTo>
                    <a:pt x="3817480" y="0"/>
                  </a:lnTo>
                  <a:lnTo>
                    <a:pt x="3817480" y="812800"/>
                  </a:lnTo>
                  <a:lnTo>
                    <a:pt x="0" y="812800"/>
                  </a:lnTo>
                  <a:close/>
                </a:path>
              </a:pathLst>
            </a:custGeom>
            <a:ln w="38100" cap="sq">
              <a:solidFill>
                <a:srgbClr val="F0F0F0"/>
              </a:solidFill>
              <a:prstDash val="solid"/>
              <a:miter/>
            </a:ln>
          </p:spPr>
          <p:txBody>
            <a:bodyPr/>
            <a:lstStyle/>
            <a:p>
              <a:endParaRPr lang="en-US"/>
            </a:p>
          </p:txBody>
        </p:sp>
        <p:sp>
          <p:nvSpPr>
            <p:cNvPr id="7" name="TextBox 7"/>
            <p:cNvSpPr txBox="1"/>
            <p:nvPr/>
          </p:nvSpPr>
          <p:spPr>
            <a:xfrm>
              <a:off x="0" y="-38100"/>
              <a:ext cx="3817480" cy="850900"/>
            </a:xfrm>
            <a:prstGeom prst="rect">
              <a:avLst/>
            </a:prstGeom>
          </p:spPr>
          <p:txBody>
            <a:bodyPr lIns="50800" tIns="50800" rIns="50800" bIns="50800" rtlCol="0" anchor="ctr"/>
            <a:lstStyle/>
            <a:p>
              <a:pPr algn="ctr">
                <a:lnSpc>
                  <a:spcPts val="2659"/>
                </a:lnSpc>
              </a:pPr>
              <a:endParaRPr/>
            </a:p>
          </p:txBody>
        </p:sp>
      </p:grpSp>
      <p:sp>
        <p:nvSpPr>
          <p:cNvPr id="8" name="AutoShape 8"/>
          <p:cNvSpPr/>
          <p:nvPr/>
        </p:nvSpPr>
        <p:spPr>
          <a:xfrm>
            <a:off x="8351002" y="1705438"/>
            <a:ext cx="9213750" cy="6876124"/>
          </a:xfrm>
          <a:prstGeom prst="rect">
            <a:avLst/>
          </a:prstGeom>
          <a:solidFill>
            <a:srgbClr val="61615F"/>
          </a:solidFill>
        </p:spPr>
        <p:txBody>
          <a:bodyPr/>
          <a:lstStyle/>
          <a:p>
            <a:endParaRPr lang="en-US"/>
          </a:p>
        </p:txBody>
      </p:sp>
      <p:grpSp>
        <p:nvGrpSpPr>
          <p:cNvPr id="9" name="Group 9"/>
          <p:cNvGrpSpPr/>
          <p:nvPr/>
        </p:nvGrpSpPr>
        <p:grpSpPr>
          <a:xfrm>
            <a:off x="8544088" y="1924399"/>
            <a:ext cx="8827578" cy="6438201"/>
            <a:chOff x="0" y="0"/>
            <a:chExt cx="1114450" cy="812800"/>
          </a:xfrm>
        </p:grpSpPr>
        <p:sp>
          <p:nvSpPr>
            <p:cNvPr id="10" name="Freeform 10"/>
            <p:cNvSpPr/>
            <p:nvPr/>
          </p:nvSpPr>
          <p:spPr>
            <a:xfrm>
              <a:off x="0" y="0"/>
              <a:ext cx="1114450" cy="812800"/>
            </a:xfrm>
            <a:custGeom>
              <a:avLst/>
              <a:gdLst/>
              <a:ahLst/>
              <a:cxnLst/>
              <a:rect l="l" t="t" r="r" b="b"/>
              <a:pathLst>
                <a:path w="1114450" h="812800">
                  <a:moveTo>
                    <a:pt x="0" y="0"/>
                  </a:moveTo>
                  <a:lnTo>
                    <a:pt x="1114450" y="0"/>
                  </a:lnTo>
                  <a:lnTo>
                    <a:pt x="1114450" y="812800"/>
                  </a:lnTo>
                  <a:lnTo>
                    <a:pt x="0" y="812800"/>
                  </a:lnTo>
                  <a:close/>
                </a:path>
              </a:pathLst>
            </a:custGeom>
            <a:blipFill>
              <a:blip r:embed="rId2"/>
              <a:stretch>
                <a:fillRect l="-4699" r="-4699"/>
              </a:stretch>
            </a:blipFill>
          </p:spPr>
          <p:txBody>
            <a:bodyPr/>
            <a:lstStyle/>
            <a:p>
              <a:endParaRPr lang="en-US"/>
            </a:p>
          </p:txBody>
        </p:sp>
      </p:grpSp>
      <p:sp>
        <p:nvSpPr>
          <p:cNvPr id="11" name="AutoShape 11"/>
          <p:cNvSpPr/>
          <p:nvPr/>
        </p:nvSpPr>
        <p:spPr>
          <a:xfrm>
            <a:off x="1028700" y="1705438"/>
            <a:ext cx="6757519" cy="6876124"/>
          </a:xfrm>
          <a:prstGeom prst="rect">
            <a:avLst/>
          </a:prstGeom>
          <a:solidFill>
            <a:srgbClr val="D9D9D9"/>
          </a:solidFill>
        </p:spPr>
        <p:txBody>
          <a:bodyPr/>
          <a:lstStyle/>
          <a:p>
            <a:endParaRPr lang="en-US"/>
          </a:p>
        </p:txBody>
      </p:sp>
      <p:sp>
        <p:nvSpPr>
          <p:cNvPr id="12" name="Freeform 12"/>
          <p:cNvSpPr/>
          <p:nvPr/>
        </p:nvSpPr>
        <p:spPr>
          <a:xfrm>
            <a:off x="1395073" y="2160366"/>
            <a:ext cx="6024773" cy="6024773"/>
          </a:xfrm>
          <a:custGeom>
            <a:avLst/>
            <a:gdLst/>
            <a:ahLst/>
            <a:cxnLst/>
            <a:rect l="l" t="t" r="r" b="b"/>
            <a:pathLst>
              <a:path w="6024773" h="6024773">
                <a:moveTo>
                  <a:pt x="0" y="0"/>
                </a:moveTo>
                <a:lnTo>
                  <a:pt x="6024773" y="0"/>
                </a:lnTo>
                <a:lnTo>
                  <a:pt x="6024773" y="6024774"/>
                </a:lnTo>
                <a:lnTo>
                  <a:pt x="0" y="6024774"/>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1C3F60"/>
        </a:solidFill>
        <a:effectLst/>
      </p:bgPr>
    </p:bg>
    <p:spTree>
      <p:nvGrpSpPr>
        <p:cNvPr id="1" name=""/>
        <p:cNvGrpSpPr/>
        <p:nvPr/>
      </p:nvGrpSpPr>
      <p:grpSpPr>
        <a:xfrm>
          <a:off x="0" y="0"/>
          <a:ext cx="0" cy="0"/>
          <a:chOff x="0" y="0"/>
          <a:chExt cx="0" cy="0"/>
        </a:xfrm>
      </p:grpSpPr>
      <p:grpSp>
        <p:nvGrpSpPr>
          <p:cNvPr id="2" name="Group 2"/>
          <p:cNvGrpSpPr/>
          <p:nvPr/>
        </p:nvGrpSpPr>
        <p:grpSpPr>
          <a:xfrm>
            <a:off x="-381000" y="-190501"/>
            <a:ext cx="9525000" cy="792253"/>
            <a:chOff x="0" y="0"/>
            <a:chExt cx="3817480" cy="812800"/>
          </a:xfrm>
        </p:grpSpPr>
        <p:sp>
          <p:nvSpPr>
            <p:cNvPr id="3" name="Freeform 3"/>
            <p:cNvSpPr/>
            <p:nvPr/>
          </p:nvSpPr>
          <p:spPr>
            <a:xfrm>
              <a:off x="0" y="0"/>
              <a:ext cx="3817480" cy="812800"/>
            </a:xfrm>
            <a:custGeom>
              <a:avLst/>
              <a:gdLst/>
              <a:ahLst/>
              <a:cxnLst/>
              <a:rect l="l" t="t" r="r" b="b"/>
              <a:pathLst>
                <a:path w="3817480" h="812800">
                  <a:moveTo>
                    <a:pt x="0" y="0"/>
                  </a:moveTo>
                  <a:lnTo>
                    <a:pt x="3817480" y="0"/>
                  </a:lnTo>
                  <a:lnTo>
                    <a:pt x="3817480" y="812800"/>
                  </a:lnTo>
                  <a:lnTo>
                    <a:pt x="0" y="812800"/>
                  </a:lnTo>
                  <a:close/>
                </a:path>
              </a:pathLst>
            </a:custGeom>
            <a:ln w="38100" cap="sq">
              <a:solidFill>
                <a:srgbClr val="F0F0F0"/>
              </a:solidFill>
              <a:prstDash val="solid"/>
              <a:miter/>
            </a:ln>
          </p:spPr>
          <p:txBody>
            <a:bodyPr/>
            <a:lstStyle/>
            <a:p>
              <a:endParaRPr lang="en-US"/>
            </a:p>
          </p:txBody>
        </p:sp>
        <p:sp>
          <p:nvSpPr>
            <p:cNvPr id="4" name="TextBox 4"/>
            <p:cNvSpPr txBox="1"/>
            <p:nvPr/>
          </p:nvSpPr>
          <p:spPr>
            <a:xfrm>
              <a:off x="0" y="-38100"/>
              <a:ext cx="3817480" cy="850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9144000" y="9626741"/>
            <a:ext cx="14494494" cy="3086100"/>
            <a:chOff x="0" y="0"/>
            <a:chExt cx="3817480" cy="812800"/>
          </a:xfrm>
        </p:grpSpPr>
        <p:sp>
          <p:nvSpPr>
            <p:cNvPr id="6" name="Freeform 6"/>
            <p:cNvSpPr/>
            <p:nvPr/>
          </p:nvSpPr>
          <p:spPr>
            <a:xfrm>
              <a:off x="0" y="0"/>
              <a:ext cx="3817480" cy="812800"/>
            </a:xfrm>
            <a:custGeom>
              <a:avLst/>
              <a:gdLst/>
              <a:ahLst/>
              <a:cxnLst/>
              <a:rect l="l" t="t" r="r" b="b"/>
              <a:pathLst>
                <a:path w="3817480" h="812800">
                  <a:moveTo>
                    <a:pt x="0" y="0"/>
                  </a:moveTo>
                  <a:lnTo>
                    <a:pt x="3817480" y="0"/>
                  </a:lnTo>
                  <a:lnTo>
                    <a:pt x="3817480" y="812800"/>
                  </a:lnTo>
                  <a:lnTo>
                    <a:pt x="0" y="812800"/>
                  </a:lnTo>
                  <a:close/>
                </a:path>
              </a:pathLst>
            </a:custGeom>
            <a:ln w="38100" cap="sq">
              <a:solidFill>
                <a:srgbClr val="F0F0F0"/>
              </a:solidFill>
              <a:prstDash val="solid"/>
              <a:miter/>
            </a:ln>
          </p:spPr>
          <p:txBody>
            <a:bodyPr/>
            <a:lstStyle/>
            <a:p>
              <a:endParaRPr lang="en-US"/>
            </a:p>
          </p:txBody>
        </p:sp>
        <p:sp>
          <p:nvSpPr>
            <p:cNvPr id="7" name="TextBox 7"/>
            <p:cNvSpPr txBox="1"/>
            <p:nvPr/>
          </p:nvSpPr>
          <p:spPr>
            <a:xfrm>
              <a:off x="0" y="-38100"/>
              <a:ext cx="3817480" cy="850900"/>
            </a:xfrm>
            <a:prstGeom prst="rect">
              <a:avLst/>
            </a:prstGeom>
          </p:spPr>
          <p:txBody>
            <a:bodyPr lIns="50800" tIns="50800" rIns="50800" bIns="50800" rtlCol="0" anchor="ctr"/>
            <a:lstStyle/>
            <a:p>
              <a:pPr algn="ctr">
                <a:lnSpc>
                  <a:spcPts val="2659"/>
                </a:lnSpc>
              </a:pPr>
              <a:endParaRPr/>
            </a:p>
          </p:txBody>
        </p:sp>
      </p:grpSp>
      <p:sp>
        <p:nvSpPr>
          <p:cNvPr id="8" name="AutoShape 8"/>
          <p:cNvSpPr/>
          <p:nvPr/>
        </p:nvSpPr>
        <p:spPr>
          <a:xfrm>
            <a:off x="8197950" y="1828585"/>
            <a:ext cx="9213750" cy="6876124"/>
          </a:xfrm>
          <a:prstGeom prst="rect">
            <a:avLst/>
          </a:prstGeom>
          <a:solidFill>
            <a:srgbClr val="61615F"/>
          </a:solidFill>
        </p:spPr>
        <p:txBody>
          <a:bodyPr/>
          <a:lstStyle/>
          <a:p>
            <a:endParaRPr lang="en-US"/>
          </a:p>
        </p:txBody>
      </p:sp>
      <p:grpSp>
        <p:nvGrpSpPr>
          <p:cNvPr id="9" name="Group 9"/>
          <p:cNvGrpSpPr/>
          <p:nvPr/>
        </p:nvGrpSpPr>
        <p:grpSpPr>
          <a:xfrm>
            <a:off x="8391036" y="2047547"/>
            <a:ext cx="8827578" cy="6438201"/>
            <a:chOff x="0" y="0"/>
            <a:chExt cx="1114450" cy="812800"/>
          </a:xfrm>
        </p:grpSpPr>
        <p:sp>
          <p:nvSpPr>
            <p:cNvPr id="10" name="Freeform 10"/>
            <p:cNvSpPr/>
            <p:nvPr/>
          </p:nvSpPr>
          <p:spPr>
            <a:xfrm>
              <a:off x="0" y="0"/>
              <a:ext cx="1114450" cy="812800"/>
            </a:xfrm>
            <a:custGeom>
              <a:avLst/>
              <a:gdLst/>
              <a:ahLst/>
              <a:cxnLst/>
              <a:rect l="l" t="t" r="r" b="b"/>
              <a:pathLst>
                <a:path w="1114450" h="812800">
                  <a:moveTo>
                    <a:pt x="0" y="0"/>
                  </a:moveTo>
                  <a:lnTo>
                    <a:pt x="1114450" y="0"/>
                  </a:lnTo>
                  <a:lnTo>
                    <a:pt x="1114450" y="812800"/>
                  </a:lnTo>
                  <a:lnTo>
                    <a:pt x="0" y="812800"/>
                  </a:lnTo>
                  <a:close/>
                </a:path>
              </a:pathLst>
            </a:custGeom>
            <a:blipFill>
              <a:blip r:embed="rId2"/>
              <a:stretch>
                <a:fillRect l="-15031" r="-15031"/>
              </a:stretch>
            </a:blipFill>
          </p:spPr>
          <p:txBody>
            <a:bodyPr/>
            <a:lstStyle/>
            <a:p>
              <a:endParaRPr lang="en-US"/>
            </a:p>
          </p:txBody>
        </p:sp>
      </p:grpSp>
      <p:sp>
        <p:nvSpPr>
          <p:cNvPr id="11" name="AutoShape 11"/>
          <p:cNvSpPr/>
          <p:nvPr/>
        </p:nvSpPr>
        <p:spPr>
          <a:xfrm>
            <a:off x="875648" y="2731465"/>
            <a:ext cx="6757519" cy="5128870"/>
          </a:xfrm>
          <a:prstGeom prst="rect">
            <a:avLst/>
          </a:prstGeom>
          <a:solidFill>
            <a:srgbClr val="D9D9D9"/>
          </a:solidFill>
        </p:spPr>
        <p:txBody>
          <a:bodyPr/>
          <a:lstStyle/>
          <a:p>
            <a:endParaRPr lang="en-US"/>
          </a:p>
        </p:txBody>
      </p:sp>
      <p:sp>
        <p:nvSpPr>
          <p:cNvPr id="12" name="Freeform 12"/>
          <p:cNvSpPr/>
          <p:nvPr/>
        </p:nvSpPr>
        <p:spPr>
          <a:xfrm>
            <a:off x="1803383" y="2959464"/>
            <a:ext cx="4672871" cy="4672871"/>
          </a:xfrm>
          <a:custGeom>
            <a:avLst/>
            <a:gdLst/>
            <a:ahLst/>
            <a:cxnLst/>
            <a:rect l="l" t="t" r="r" b="b"/>
            <a:pathLst>
              <a:path w="4672871" h="4672871">
                <a:moveTo>
                  <a:pt x="0" y="0"/>
                </a:moveTo>
                <a:lnTo>
                  <a:pt x="4672872" y="0"/>
                </a:lnTo>
                <a:lnTo>
                  <a:pt x="4672872" y="4672872"/>
                </a:lnTo>
                <a:lnTo>
                  <a:pt x="0" y="4672872"/>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1C3F60"/>
        </a:solidFill>
        <a:effectLst/>
      </p:bgPr>
    </p:bg>
    <p:spTree>
      <p:nvGrpSpPr>
        <p:cNvPr id="1" name=""/>
        <p:cNvGrpSpPr/>
        <p:nvPr/>
      </p:nvGrpSpPr>
      <p:grpSpPr>
        <a:xfrm>
          <a:off x="0" y="0"/>
          <a:ext cx="0" cy="0"/>
          <a:chOff x="0" y="0"/>
          <a:chExt cx="0" cy="0"/>
        </a:xfrm>
      </p:grpSpPr>
      <p:sp>
        <p:nvSpPr>
          <p:cNvPr id="2" name="Freeform 2"/>
          <p:cNvSpPr/>
          <p:nvPr/>
        </p:nvSpPr>
        <p:spPr>
          <a:xfrm>
            <a:off x="-33803" y="9016413"/>
            <a:ext cx="3698338" cy="3698338"/>
          </a:xfrm>
          <a:custGeom>
            <a:avLst/>
            <a:gdLst/>
            <a:ahLst/>
            <a:cxnLst/>
            <a:rect l="l" t="t" r="r" b="b"/>
            <a:pathLst>
              <a:path w="3698338" h="3698338">
                <a:moveTo>
                  <a:pt x="0" y="0"/>
                </a:moveTo>
                <a:lnTo>
                  <a:pt x="3698338" y="0"/>
                </a:lnTo>
                <a:lnTo>
                  <a:pt x="3698338"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3664535" y="9016413"/>
            <a:ext cx="3698338" cy="3698338"/>
          </a:xfrm>
          <a:custGeom>
            <a:avLst/>
            <a:gdLst/>
            <a:ahLst/>
            <a:cxnLst/>
            <a:rect l="l" t="t" r="r" b="b"/>
            <a:pathLst>
              <a:path w="3698338" h="3698338">
                <a:moveTo>
                  <a:pt x="0" y="0"/>
                </a:moveTo>
                <a:lnTo>
                  <a:pt x="3698337" y="0"/>
                </a:lnTo>
                <a:lnTo>
                  <a:pt x="3698337"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4" name="Freeform 4"/>
          <p:cNvSpPr/>
          <p:nvPr/>
        </p:nvSpPr>
        <p:spPr>
          <a:xfrm>
            <a:off x="7362872" y="9016413"/>
            <a:ext cx="3698338" cy="3698338"/>
          </a:xfrm>
          <a:custGeom>
            <a:avLst/>
            <a:gdLst/>
            <a:ahLst/>
            <a:cxnLst/>
            <a:rect l="l" t="t" r="r" b="b"/>
            <a:pathLst>
              <a:path w="3698338" h="3698338">
                <a:moveTo>
                  <a:pt x="0" y="0"/>
                </a:moveTo>
                <a:lnTo>
                  <a:pt x="3698338" y="0"/>
                </a:lnTo>
                <a:lnTo>
                  <a:pt x="3698338"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5" name="Freeform 5"/>
          <p:cNvSpPr/>
          <p:nvPr/>
        </p:nvSpPr>
        <p:spPr>
          <a:xfrm>
            <a:off x="11061210" y="9016413"/>
            <a:ext cx="3698338" cy="3698338"/>
          </a:xfrm>
          <a:custGeom>
            <a:avLst/>
            <a:gdLst/>
            <a:ahLst/>
            <a:cxnLst/>
            <a:rect l="l" t="t" r="r" b="b"/>
            <a:pathLst>
              <a:path w="3698338" h="3698338">
                <a:moveTo>
                  <a:pt x="0" y="0"/>
                </a:moveTo>
                <a:lnTo>
                  <a:pt x="3698338" y="0"/>
                </a:lnTo>
                <a:lnTo>
                  <a:pt x="3698338"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6" name="Freeform 6"/>
          <p:cNvSpPr/>
          <p:nvPr/>
        </p:nvSpPr>
        <p:spPr>
          <a:xfrm>
            <a:off x="14759548" y="9016413"/>
            <a:ext cx="3698338" cy="3698338"/>
          </a:xfrm>
          <a:custGeom>
            <a:avLst/>
            <a:gdLst/>
            <a:ahLst/>
            <a:cxnLst/>
            <a:rect l="l" t="t" r="r" b="b"/>
            <a:pathLst>
              <a:path w="3698338" h="3698338">
                <a:moveTo>
                  <a:pt x="0" y="0"/>
                </a:moveTo>
                <a:lnTo>
                  <a:pt x="3698337" y="0"/>
                </a:lnTo>
                <a:lnTo>
                  <a:pt x="3698337"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grpSp>
        <p:nvGrpSpPr>
          <p:cNvPr id="7" name="Group 7"/>
          <p:cNvGrpSpPr/>
          <p:nvPr/>
        </p:nvGrpSpPr>
        <p:grpSpPr>
          <a:xfrm>
            <a:off x="-304801" y="-206885"/>
            <a:ext cx="13962277" cy="1094464"/>
            <a:chOff x="0" y="0"/>
            <a:chExt cx="3817480" cy="812800"/>
          </a:xfrm>
        </p:grpSpPr>
        <p:sp>
          <p:nvSpPr>
            <p:cNvPr id="8" name="Freeform 8"/>
            <p:cNvSpPr/>
            <p:nvPr/>
          </p:nvSpPr>
          <p:spPr>
            <a:xfrm>
              <a:off x="0" y="0"/>
              <a:ext cx="3817480" cy="812800"/>
            </a:xfrm>
            <a:custGeom>
              <a:avLst/>
              <a:gdLst/>
              <a:ahLst/>
              <a:cxnLst/>
              <a:rect l="l" t="t" r="r" b="b"/>
              <a:pathLst>
                <a:path w="3817480" h="812800">
                  <a:moveTo>
                    <a:pt x="0" y="0"/>
                  </a:moveTo>
                  <a:lnTo>
                    <a:pt x="3817480" y="0"/>
                  </a:lnTo>
                  <a:lnTo>
                    <a:pt x="3817480" y="812800"/>
                  </a:lnTo>
                  <a:lnTo>
                    <a:pt x="0" y="812800"/>
                  </a:lnTo>
                  <a:close/>
                </a:path>
              </a:pathLst>
            </a:custGeom>
            <a:ln w="38100" cap="sq">
              <a:solidFill>
                <a:srgbClr val="F0F0F0"/>
              </a:solidFill>
              <a:prstDash val="solid"/>
              <a:miter/>
            </a:ln>
          </p:spPr>
          <p:txBody>
            <a:bodyPr/>
            <a:lstStyle/>
            <a:p>
              <a:endParaRPr lang="en-US"/>
            </a:p>
          </p:txBody>
        </p:sp>
        <p:sp>
          <p:nvSpPr>
            <p:cNvPr id="9" name="TextBox 9"/>
            <p:cNvSpPr txBox="1"/>
            <p:nvPr/>
          </p:nvSpPr>
          <p:spPr>
            <a:xfrm>
              <a:off x="0" y="-38100"/>
              <a:ext cx="3817480" cy="8509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4011725" y="-505931"/>
            <a:ext cx="4733475" cy="1393510"/>
            <a:chOff x="0" y="0"/>
            <a:chExt cx="1787883" cy="1089287"/>
          </a:xfrm>
        </p:grpSpPr>
        <p:sp>
          <p:nvSpPr>
            <p:cNvPr id="11" name="Freeform 11"/>
            <p:cNvSpPr/>
            <p:nvPr/>
          </p:nvSpPr>
          <p:spPr>
            <a:xfrm>
              <a:off x="0" y="0"/>
              <a:ext cx="1787883" cy="1089287"/>
            </a:xfrm>
            <a:custGeom>
              <a:avLst/>
              <a:gdLst/>
              <a:ahLst/>
              <a:cxnLst/>
              <a:rect l="l" t="t" r="r" b="b"/>
              <a:pathLst>
                <a:path w="1787883" h="1089287">
                  <a:moveTo>
                    <a:pt x="0" y="0"/>
                  </a:moveTo>
                  <a:lnTo>
                    <a:pt x="1787883" y="0"/>
                  </a:lnTo>
                  <a:lnTo>
                    <a:pt x="1787883" y="1089287"/>
                  </a:lnTo>
                  <a:lnTo>
                    <a:pt x="0" y="1089287"/>
                  </a:lnTo>
                  <a:close/>
                </a:path>
              </a:pathLst>
            </a:custGeom>
            <a:solidFill>
              <a:srgbClr val="F3F6FA"/>
            </a:solidFill>
            <a:ln w="95250" cap="sq">
              <a:solidFill>
                <a:srgbClr val="FFFFFF"/>
              </a:solidFill>
              <a:prstDash val="solid"/>
              <a:miter/>
            </a:ln>
          </p:spPr>
          <p:txBody>
            <a:bodyPr/>
            <a:lstStyle/>
            <a:p>
              <a:endParaRPr lang="en-US"/>
            </a:p>
          </p:txBody>
        </p:sp>
        <p:sp>
          <p:nvSpPr>
            <p:cNvPr id="12" name="TextBox 12"/>
            <p:cNvSpPr txBox="1"/>
            <p:nvPr/>
          </p:nvSpPr>
          <p:spPr>
            <a:xfrm>
              <a:off x="0" y="-38100"/>
              <a:ext cx="1787883" cy="1127387"/>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3" name="Group 13"/>
          <p:cNvGrpSpPr/>
          <p:nvPr/>
        </p:nvGrpSpPr>
        <p:grpSpPr>
          <a:xfrm>
            <a:off x="761441" y="422052"/>
            <a:ext cx="11278159" cy="1213297"/>
            <a:chOff x="0" y="0"/>
            <a:chExt cx="2893087" cy="319551"/>
          </a:xfrm>
        </p:grpSpPr>
        <p:sp>
          <p:nvSpPr>
            <p:cNvPr id="14" name="Freeform 14"/>
            <p:cNvSpPr/>
            <p:nvPr/>
          </p:nvSpPr>
          <p:spPr>
            <a:xfrm>
              <a:off x="0" y="0"/>
              <a:ext cx="2893087" cy="319551"/>
            </a:xfrm>
            <a:custGeom>
              <a:avLst/>
              <a:gdLst/>
              <a:ahLst/>
              <a:cxnLst/>
              <a:rect l="l" t="t" r="r" b="b"/>
              <a:pathLst>
                <a:path w="2893087" h="319551">
                  <a:moveTo>
                    <a:pt x="7048" y="0"/>
                  </a:moveTo>
                  <a:lnTo>
                    <a:pt x="2886039" y="0"/>
                  </a:lnTo>
                  <a:cubicBezTo>
                    <a:pt x="2889931" y="0"/>
                    <a:pt x="2893087" y="3155"/>
                    <a:pt x="2893087" y="7048"/>
                  </a:cubicBezTo>
                  <a:lnTo>
                    <a:pt x="2893087" y="312503"/>
                  </a:lnTo>
                  <a:cubicBezTo>
                    <a:pt x="2893087" y="316396"/>
                    <a:pt x="2889931" y="319551"/>
                    <a:pt x="2886039" y="319551"/>
                  </a:cubicBezTo>
                  <a:lnTo>
                    <a:pt x="7048" y="319551"/>
                  </a:lnTo>
                  <a:cubicBezTo>
                    <a:pt x="3155" y="319551"/>
                    <a:pt x="0" y="316396"/>
                    <a:pt x="0" y="312503"/>
                  </a:cubicBezTo>
                  <a:lnTo>
                    <a:pt x="0" y="7048"/>
                  </a:lnTo>
                  <a:cubicBezTo>
                    <a:pt x="0" y="3155"/>
                    <a:pt x="3155" y="0"/>
                    <a:pt x="7048" y="0"/>
                  </a:cubicBezTo>
                  <a:close/>
                </a:path>
              </a:pathLst>
            </a:custGeom>
            <a:solidFill>
              <a:srgbClr val="D9D9D9"/>
            </a:solidFill>
          </p:spPr>
          <p:txBody>
            <a:bodyPr/>
            <a:lstStyle/>
            <a:p>
              <a:endParaRPr lang="en-US"/>
            </a:p>
          </p:txBody>
        </p:sp>
        <p:sp>
          <p:nvSpPr>
            <p:cNvPr id="15" name="TextBox 15"/>
            <p:cNvSpPr txBox="1"/>
            <p:nvPr/>
          </p:nvSpPr>
          <p:spPr>
            <a:xfrm>
              <a:off x="0" y="-38100"/>
              <a:ext cx="2893087" cy="357651"/>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892746" y="762199"/>
            <a:ext cx="10853383" cy="609600"/>
          </a:xfrm>
          <a:prstGeom prst="rect">
            <a:avLst/>
          </a:prstGeom>
        </p:spPr>
        <p:txBody>
          <a:bodyPr lIns="0" tIns="0" rIns="0" bIns="0" rtlCol="0" anchor="t">
            <a:spAutoFit/>
          </a:bodyPr>
          <a:lstStyle/>
          <a:p>
            <a:pPr algn="ctr">
              <a:lnSpc>
                <a:spcPts val="4500"/>
              </a:lnSpc>
            </a:pPr>
            <a:r>
              <a:rPr lang="en-US" sz="4400" b="1" dirty="0">
                <a:solidFill>
                  <a:srgbClr val="0B1320"/>
                </a:solidFill>
                <a:latin typeface="DM Sans" pitchFamily="2" charset="0"/>
                <a:ea typeface="DM Sans Bold"/>
                <a:cs typeface="DM Sans Bold"/>
                <a:sym typeface="DM Sans Bold"/>
              </a:rPr>
              <a:t>MANDATORY INCLUSIONARY HOUSING </a:t>
            </a:r>
          </a:p>
        </p:txBody>
      </p:sp>
      <p:grpSp>
        <p:nvGrpSpPr>
          <p:cNvPr id="17" name="Group 17"/>
          <p:cNvGrpSpPr/>
          <p:nvPr/>
        </p:nvGrpSpPr>
        <p:grpSpPr>
          <a:xfrm>
            <a:off x="-33803" y="9016413"/>
            <a:ext cx="18321803" cy="1270587"/>
            <a:chOff x="0" y="0"/>
            <a:chExt cx="5678908" cy="393823"/>
          </a:xfrm>
        </p:grpSpPr>
        <p:sp>
          <p:nvSpPr>
            <p:cNvPr id="18" name="Freeform 18"/>
            <p:cNvSpPr/>
            <p:nvPr/>
          </p:nvSpPr>
          <p:spPr>
            <a:xfrm>
              <a:off x="0" y="0"/>
              <a:ext cx="5678908" cy="393823"/>
            </a:xfrm>
            <a:custGeom>
              <a:avLst/>
              <a:gdLst/>
              <a:ahLst/>
              <a:cxnLst/>
              <a:rect l="l" t="t" r="r" b="b"/>
              <a:pathLst>
                <a:path w="5678908" h="393823">
                  <a:moveTo>
                    <a:pt x="0" y="0"/>
                  </a:moveTo>
                  <a:lnTo>
                    <a:pt x="5678908" y="0"/>
                  </a:lnTo>
                  <a:lnTo>
                    <a:pt x="5678908" y="393823"/>
                  </a:lnTo>
                  <a:lnTo>
                    <a:pt x="0" y="393823"/>
                  </a:lnTo>
                  <a:close/>
                </a:path>
              </a:pathLst>
            </a:custGeom>
            <a:solidFill>
              <a:srgbClr val="AFC1D0">
                <a:alpha val="40000"/>
              </a:srgbClr>
            </a:solidFill>
          </p:spPr>
          <p:txBody>
            <a:bodyPr/>
            <a:lstStyle/>
            <a:p>
              <a:endParaRPr lang="en-US"/>
            </a:p>
          </p:txBody>
        </p:sp>
        <p:sp>
          <p:nvSpPr>
            <p:cNvPr id="19" name="TextBox 19"/>
            <p:cNvSpPr txBox="1"/>
            <p:nvPr/>
          </p:nvSpPr>
          <p:spPr>
            <a:xfrm>
              <a:off x="0" y="-38100"/>
              <a:ext cx="5678908" cy="431923"/>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761441" y="1983721"/>
            <a:ext cx="10984689" cy="2077492"/>
          </a:xfrm>
          <a:prstGeom prst="rect">
            <a:avLst/>
          </a:prstGeom>
        </p:spPr>
        <p:txBody>
          <a:bodyPr lIns="0" tIns="0" rIns="0" bIns="0" rtlCol="0" anchor="t">
            <a:spAutoFit/>
          </a:bodyPr>
          <a:lstStyle/>
          <a:p>
            <a:pPr algn="just"/>
            <a:r>
              <a:rPr lang="en-US" sz="2700" dirty="0">
                <a:solidFill>
                  <a:srgbClr val="FFFFFF"/>
                </a:solidFill>
                <a:latin typeface="DM Sans" pitchFamily="2" charset="0"/>
                <a:ea typeface="Canva Sans"/>
                <a:cs typeface="Canva Sans"/>
                <a:sym typeface="Canva Sans"/>
              </a:rPr>
              <a:t>A regulatory approach that requires certain new residential developments to include income-restricted affordable housing units or, in limited cases, pay a fee-in-lieu into a local housing fund. Unlike voluntary programs, participation is not optional once a project meets the applicability threshold.</a:t>
            </a:r>
          </a:p>
        </p:txBody>
      </p:sp>
      <p:grpSp>
        <p:nvGrpSpPr>
          <p:cNvPr id="21" name="Group 21"/>
          <p:cNvGrpSpPr/>
          <p:nvPr/>
        </p:nvGrpSpPr>
        <p:grpSpPr>
          <a:xfrm>
            <a:off x="12590479" y="725717"/>
            <a:ext cx="5006861" cy="2471489"/>
            <a:chOff x="0" y="0"/>
            <a:chExt cx="1096254" cy="541133"/>
          </a:xfrm>
        </p:grpSpPr>
        <p:sp>
          <p:nvSpPr>
            <p:cNvPr id="22" name="Freeform 22"/>
            <p:cNvSpPr/>
            <p:nvPr/>
          </p:nvSpPr>
          <p:spPr>
            <a:xfrm>
              <a:off x="0" y="0"/>
              <a:ext cx="1096254" cy="541133"/>
            </a:xfrm>
            <a:custGeom>
              <a:avLst/>
              <a:gdLst/>
              <a:ahLst/>
              <a:cxnLst/>
              <a:rect l="l" t="t" r="r" b="b"/>
              <a:pathLst>
                <a:path w="1096254" h="541133">
                  <a:moveTo>
                    <a:pt x="0" y="0"/>
                  </a:moveTo>
                  <a:lnTo>
                    <a:pt x="1096254" y="0"/>
                  </a:lnTo>
                  <a:lnTo>
                    <a:pt x="1096254" y="541133"/>
                  </a:lnTo>
                  <a:lnTo>
                    <a:pt x="0" y="541133"/>
                  </a:lnTo>
                  <a:close/>
                </a:path>
              </a:pathLst>
            </a:custGeom>
            <a:blipFill>
              <a:blip r:embed="rId4"/>
              <a:stretch>
                <a:fillRect t="-29054" b="-16553"/>
              </a:stretch>
            </a:blipFill>
            <a:ln w="95250" cap="sq">
              <a:solidFill>
                <a:srgbClr val="FFFFFF"/>
              </a:solidFill>
              <a:prstDash val="solid"/>
              <a:miter/>
            </a:ln>
          </p:spPr>
          <p:txBody>
            <a:bodyPr/>
            <a:lstStyle/>
            <a:p>
              <a:endParaRPr lang="en-US"/>
            </a:p>
          </p:txBody>
        </p:sp>
      </p:grpSp>
      <p:sp>
        <p:nvSpPr>
          <p:cNvPr id="23" name="TextBox 23"/>
          <p:cNvSpPr txBox="1"/>
          <p:nvPr/>
        </p:nvSpPr>
        <p:spPr>
          <a:xfrm>
            <a:off x="642286" y="4607802"/>
            <a:ext cx="17188513" cy="2877711"/>
          </a:xfrm>
          <a:prstGeom prst="rect">
            <a:avLst/>
          </a:prstGeom>
        </p:spPr>
        <p:txBody>
          <a:bodyPr wrap="square" lIns="0" tIns="0" rIns="0" bIns="0" rtlCol="0" anchor="t">
            <a:spAutoFit/>
          </a:bodyPr>
          <a:lstStyle/>
          <a:p>
            <a:pPr algn="l">
              <a:spcBef>
                <a:spcPts val="300"/>
              </a:spcBef>
              <a:spcAft>
                <a:spcPts val="300"/>
              </a:spcAft>
            </a:pPr>
            <a:r>
              <a:rPr lang="en-US" sz="2700" b="1" dirty="0">
                <a:solidFill>
                  <a:srgbClr val="FFFFFF"/>
                </a:solidFill>
                <a:latin typeface="DM Sans" pitchFamily="2" charset="0"/>
                <a:ea typeface="Canva Sans Bold"/>
                <a:cs typeface="Canva Sans Bold"/>
                <a:sym typeface="Canva Sans Bold"/>
              </a:rPr>
              <a:t>Options to Consider: </a:t>
            </a:r>
          </a:p>
          <a:p>
            <a:pPr marL="582930" lvl="1" indent="-291465" algn="l">
              <a:spcBef>
                <a:spcPts val="300"/>
              </a:spcBef>
              <a:spcAft>
                <a:spcPts val="300"/>
              </a:spcAft>
              <a:buFont typeface="Arial"/>
              <a:buChar char="•"/>
            </a:pPr>
            <a:r>
              <a:rPr lang="en-US" sz="2700" dirty="0">
                <a:solidFill>
                  <a:srgbClr val="FFFFFF"/>
                </a:solidFill>
                <a:latin typeface="DM Sans" pitchFamily="2" charset="0"/>
                <a:ea typeface="Canva Sans"/>
                <a:cs typeface="Canva Sans"/>
                <a:sym typeface="Canva Sans"/>
              </a:rPr>
              <a:t>Can the local market support mandatory requirements without reducing housing production?</a:t>
            </a:r>
          </a:p>
          <a:p>
            <a:pPr marL="582930" lvl="1" indent="-291465" algn="l">
              <a:spcBef>
                <a:spcPts val="300"/>
              </a:spcBef>
              <a:spcAft>
                <a:spcPts val="300"/>
              </a:spcAft>
              <a:buFont typeface="Arial"/>
              <a:buChar char="•"/>
            </a:pPr>
            <a:r>
              <a:rPr lang="en-US" sz="2700" dirty="0">
                <a:solidFill>
                  <a:srgbClr val="FFFFFF"/>
                </a:solidFill>
                <a:latin typeface="DM Sans" pitchFamily="2" charset="0"/>
                <a:ea typeface="Canva Sans"/>
                <a:cs typeface="Canva Sans"/>
                <a:sym typeface="Canva Sans"/>
              </a:rPr>
              <a:t>What minimum project size should trigger the requirement?</a:t>
            </a:r>
          </a:p>
          <a:p>
            <a:pPr marL="582930" lvl="1" indent="-291465" algn="l">
              <a:spcBef>
                <a:spcPts val="300"/>
              </a:spcBef>
              <a:spcAft>
                <a:spcPts val="300"/>
              </a:spcAft>
              <a:buFont typeface="Arial"/>
              <a:buChar char="•"/>
            </a:pPr>
            <a:r>
              <a:rPr lang="en-US" sz="2700" dirty="0">
                <a:solidFill>
                  <a:srgbClr val="FFFFFF"/>
                </a:solidFill>
                <a:latin typeface="DM Sans" pitchFamily="2" charset="0"/>
                <a:ea typeface="Canva Sans"/>
                <a:cs typeface="Canva Sans"/>
                <a:sym typeface="Canva Sans"/>
              </a:rPr>
              <a:t>Which AMI targets best meet local needs?</a:t>
            </a:r>
          </a:p>
          <a:p>
            <a:pPr marL="582930" lvl="1" indent="-291465" algn="l">
              <a:spcBef>
                <a:spcPts val="300"/>
              </a:spcBef>
              <a:spcAft>
                <a:spcPts val="300"/>
              </a:spcAft>
              <a:buFont typeface="Arial"/>
              <a:buChar char="•"/>
            </a:pPr>
            <a:r>
              <a:rPr lang="en-US" sz="2700" dirty="0">
                <a:solidFill>
                  <a:srgbClr val="FFFFFF"/>
                </a:solidFill>
                <a:latin typeface="DM Sans" pitchFamily="2" charset="0"/>
                <a:ea typeface="Canva Sans"/>
                <a:cs typeface="Canva Sans"/>
                <a:sym typeface="Canva Sans"/>
              </a:rPr>
              <a:t>Should it apply citywide or only in targeted areas?</a:t>
            </a:r>
          </a:p>
          <a:p>
            <a:pPr marL="582930" lvl="1" indent="-291465" algn="l">
              <a:spcBef>
                <a:spcPts val="300"/>
              </a:spcBef>
              <a:spcAft>
                <a:spcPts val="300"/>
              </a:spcAft>
              <a:buFont typeface="Arial"/>
              <a:buChar char="•"/>
            </a:pPr>
            <a:r>
              <a:rPr lang="en-US" sz="2700" dirty="0">
                <a:solidFill>
                  <a:srgbClr val="FFFFFF"/>
                </a:solidFill>
                <a:latin typeface="DM Sans" pitchFamily="2" charset="0"/>
                <a:ea typeface="Canva Sans"/>
                <a:cs typeface="Canva Sans"/>
                <a:sym typeface="Canva Sans"/>
              </a:rPr>
              <a:t>What incentives are needed to keep projects viable?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C3F60"/>
        </a:solidFill>
        <a:effectLst/>
      </p:bgPr>
    </p:bg>
    <p:spTree>
      <p:nvGrpSpPr>
        <p:cNvPr id="1" name=""/>
        <p:cNvGrpSpPr/>
        <p:nvPr/>
      </p:nvGrpSpPr>
      <p:grpSpPr>
        <a:xfrm>
          <a:off x="0" y="0"/>
          <a:ext cx="0" cy="0"/>
          <a:chOff x="0" y="0"/>
          <a:chExt cx="0" cy="0"/>
        </a:xfrm>
      </p:grpSpPr>
      <p:sp>
        <p:nvSpPr>
          <p:cNvPr id="2" name="AutoShape 2"/>
          <p:cNvSpPr/>
          <p:nvPr/>
        </p:nvSpPr>
        <p:spPr>
          <a:xfrm>
            <a:off x="759578" y="1973148"/>
            <a:ext cx="8384422" cy="0"/>
          </a:xfrm>
          <a:prstGeom prst="line">
            <a:avLst/>
          </a:prstGeom>
          <a:ln w="104775" cap="flat">
            <a:solidFill>
              <a:srgbClr val="AFC1D0"/>
            </a:solidFill>
            <a:prstDash val="solid"/>
            <a:headEnd type="none" w="sm" len="sm"/>
            <a:tailEnd type="none" w="sm" len="sm"/>
          </a:ln>
        </p:spPr>
        <p:txBody>
          <a:bodyPr/>
          <a:lstStyle/>
          <a:p>
            <a:endParaRPr lang="en-US"/>
          </a:p>
        </p:txBody>
      </p:sp>
      <p:sp>
        <p:nvSpPr>
          <p:cNvPr id="3" name="TextBox 3"/>
          <p:cNvSpPr txBox="1"/>
          <p:nvPr/>
        </p:nvSpPr>
        <p:spPr>
          <a:xfrm>
            <a:off x="748953" y="718165"/>
            <a:ext cx="17186753" cy="926148"/>
          </a:xfrm>
          <a:prstGeom prst="rect">
            <a:avLst/>
          </a:prstGeom>
        </p:spPr>
        <p:txBody>
          <a:bodyPr lIns="0" tIns="0" rIns="0" bIns="0" rtlCol="0" anchor="t">
            <a:spAutoFit/>
          </a:bodyPr>
          <a:lstStyle/>
          <a:p>
            <a:pPr marL="0" lvl="0" indent="0" algn="l">
              <a:lnSpc>
                <a:spcPts val="5712"/>
              </a:lnSpc>
            </a:pPr>
            <a:r>
              <a:rPr lang="en-US" sz="5712" b="1">
                <a:solidFill>
                  <a:srgbClr val="F3F6FA"/>
                </a:solidFill>
                <a:latin typeface="Agrandir Bold"/>
                <a:ea typeface="Agrandir Bold"/>
                <a:cs typeface="Agrandir Bold"/>
                <a:sym typeface="Agrandir Bold"/>
              </a:rPr>
              <a:t>WORKSHOP 1 RECAP — WHAT WE LEARNED</a:t>
            </a:r>
          </a:p>
        </p:txBody>
      </p:sp>
      <p:sp>
        <p:nvSpPr>
          <p:cNvPr id="4" name="TextBox 4"/>
          <p:cNvSpPr txBox="1"/>
          <p:nvPr/>
        </p:nvSpPr>
        <p:spPr>
          <a:xfrm>
            <a:off x="748953" y="2781300"/>
            <a:ext cx="16295816" cy="6360716"/>
          </a:xfrm>
          <a:prstGeom prst="rect">
            <a:avLst/>
          </a:prstGeom>
        </p:spPr>
        <p:txBody>
          <a:bodyPr lIns="0" tIns="0" rIns="0" bIns="0" rtlCol="0" anchor="t">
            <a:spAutoFit/>
          </a:bodyPr>
          <a:lstStyle/>
          <a:p>
            <a:pPr marL="604519" lvl="1" indent="-302260" algn="just">
              <a:spcBef>
                <a:spcPts val="800"/>
              </a:spcBef>
              <a:spcAft>
                <a:spcPts val="800"/>
              </a:spcAft>
              <a:buFont typeface="Arial"/>
              <a:buChar char="•"/>
            </a:pPr>
            <a:r>
              <a:rPr lang="en-US" sz="3000" dirty="0">
                <a:solidFill>
                  <a:srgbClr val="F3F6FA"/>
                </a:solidFill>
                <a:latin typeface="DM Sans"/>
                <a:ea typeface="DM Sans"/>
                <a:cs typeface="DM Sans"/>
                <a:sym typeface="DM Sans"/>
              </a:rPr>
              <a:t>Workshop 1 established a shared understanding of what drives housing costs in Poulsbo and distinguished between market factors and local cost drivers.</a:t>
            </a:r>
          </a:p>
          <a:p>
            <a:pPr marL="604519" lvl="1" indent="-302260" algn="just">
              <a:spcBef>
                <a:spcPts val="800"/>
              </a:spcBef>
              <a:spcAft>
                <a:spcPts val="800"/>
              </a:spcAft>
              <a:buFont typeface="Arial"/>
              <a:buChar char="•"/>
            </a:pPr>
            <a:r>
              <a:rPr lang="en-US" sz="3000" dirty="0">
                <a:solidFill>
                  <a:srgbClr val="F3F6FA"/>
                </a:solidFill>
                <a:latin typeface="DM Sans"/>
                <a:ea typeface="DM Sans"/>
                <a:cs typeface="DM Sans"/>
                <a:sym typeface="DM Sans"/>
              </a:rPr>
              <a:t>Market factors, such as interest rates, labor and material costs, land prices, regional demand, and lending conditions, largely determine project feasibility and are outside the City’s control.</a:t>
            </a:r>
          </a:p>
          <a:p>
            <a:pPr marL="604519" lvl="1" indent="-302260" algn="just">
              <a:spcBef>
                <a:spcPts val="800"/>
              </a:spcBef>
              <a:spcAft>
                <a:spcPts val="800"/>
              </a:spcAft>
              <a:buFont typeface="Arial"/>
              <a:buChar char="•"/>
            </a:pPr>
            <a:r>
              <a:rPr lang="en-US" sz="3000" dirty="0">
                <a:solidFill>
                  <a:srgbClr val="F3F6FA"/>
                </a:solidFill>
                <a:latin typeface="DM Sans"/>
                <a:ea typeface="DM Sans"/>
                <a:cs typeface="DM Sans"/>
                <a:sym typeface="DM Sans"/>
              </a:rPr>
              <a:t>Local cost drivers matter at the margins, especially for projects that are close to penciling.</a:t>
            </a:r>
          </a:p>
          <a:p>
            <a:pPr marL="604519" lvl="1" indent="-302260" algn="just">
              <a:spcBef>
                <a:spcPts val="800"/>
              </a:spcBef>
              <a:spcAft>
                <a:spcPts val="800"/>
              </a:spcAft>
              <a:buFont typeface="Arial"/>
              <a:buChar char="•"/>
            </a:pPr>
            <a:r>
              <a:rPr lang="en-US" sz="3000" dirty="0">
                <a:solidFill>
                  <a:srgbClr val="F3F6FA"/>
                </a:solidFill>
                <a:latin typeface="DM Sans"/>
                <a:ea typeface="DM Sans"/>
                <a:cs typeface="DM Sans"/>
                <a:sym typeface="DM Sans"/>
              </a:rPr>
              <a:t>City-controlled factors, including zoning standards, permitting timelines, local fees, utility charges, and infrastructure requirements, can affect risk, upfront costs, and feasibility, particularly for small, infill, and missing-middle housing.</a:t>
            </a:r>
          </a:p>
          <a:p>
            <a:pPr marL="604519" lvl="1" indent="-302260" algn="just">
              <a:spcBef>
                <a:spcPts val="800"/>
              </a:spcBef>
              <a:spcAft>
                <a:spcPts val="800"/>
              </a:spcAft>
              <a:buFont typeface="Arial"/>
              <a:buChar char="•"/>
            </a:pPr>
            <a:r>
              <a:rPr lang="en-US" sz="3000" dirty="0">
                <a:solidFill>
                  <a:srgbClr val="F3F6FA"/>
                </a:solidFill>
                <a:latin typeface="DM Sans"/>
                <a:ea typeface="DM Sans"/>
                <a:cs typeface="DM Sans"/>
                <a:sym typeface="DM Sans"/>
              </a:rPr>
              <a:t>By clarifying what the City can and cannot influence, Workshop 1 set the foundation for evaluating programs and incentives in Workshop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1C3F60"/>
        </a:solidFill>
        <a:effectLst/>
      </p:bgPr>
    </p:bg>
    <p:spTree>
      <p:nvGrpSpPr>
        <p:cNvPr id="1" name=""/>
        <p:cNvGrpSpPr/>
        <p:nvPr/>
      </p:nvGrpSpPr>
      <p:grpSpPr>
        <a:xfrm>
          <a:off x="0" y="0"/>
          <a:ext cx="0" cy="0"/>
          <a:chOff x="0" y="0"/>
          <a:chExt cx="0" cy="0"/>
        </a:xfrm>
      </p:grpSpPr>
      <p:sp>
        <p:nvSpPr>
          <p:cNvPr id="2" name="Freeform 2"/>
          <p:cNvSpPr/>
          <p:nvPr/>
        </p:nvSpPr>
        <p:spPr>
          <a:xfrm>
            <a:off x="-33803" y="9016413"/>
            <a:ext cx="3698338" cy="3698338"/>
          </a:xfrm>
          <a:custGeom>
            <a:avLst/>
            <a:gdLst/>
            <a:ahLst/>
            <a:cxnLst/>
            <a:rect l="l" t="t" r="r" b="b"/>
            <a:pathLst>
              <a:path w="3698338" h="3698338">
                <a:moveTo>
                  <a:pt x="0" y="0"/>
                </a:moveTo>
                <a:lnTo>
                  <a:pt x="3698338" y="0"/>
                </a:lnTo>
                <a:lnTo>
                  <a:pt x="3698338"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3664535" y="9016413"/>
            <a:ext cx="3698338" cy="3698338"/>
          </a:xfrm>
          <a:custGeom>
            <a:avLst/>
            <a:gdLst/>
            <a:ahLst/>
            <a:cxnLst/>
            <a:rect l="l" t="t" r="r" b="b"/>
            <a:pathLst>
              <a:path w="3698338" h="3698338">
                <a:moveTo>
                  <a:pt x="0" y="0"/>
                </a:moveTo>
                <a:lnTo>
                  <a:pt x="3698337" y="0"/>
                </a:lnTo>
                <a:lnTo>
                  <a:pt x="3698337"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4" name="Freeform 4"/>
          <p:cNvSpPr/>
          <p:nvPr/>
        </p:nvSpPr>
        <p:spPr>
          <a:xfrm>
            <a:off x="7362872" y="9016413"/>
            <a:ext cx="3698338" cy="3698338"/>
          </a:xfrm>
          <a:custGeom>
            <a:avLst/>
            <a:gdLst/>
            <a:ahLst/>
            <a:cxnLst/>
            <a:rect l="l" t="t" r="r" b="b"/>
            <a:pathLst>
              <a:path w="3698338" h="3698338">
                <a:moveTo>
                  <a:pt x="0" y="0"/>
                </a:moveTo>
                <a:lnTo>
                  <a:pt x="3698338" y="0"/>
                </a:lnTo>
                <a:lnTo>
                  <a:pt x="3698338"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5" name="Freeform 5"/>
          <p:cNvSpPr/>
          <p:nvPr/>
        </p:nvSpPr>
        <p:spPr>
          <a:xfrm>
            <a:off x="11061210" y="9016413"/>
            <a:ext cx="3698338" cy="3698338"/>
          </a:xfrm>
          <a:custGeom>
            <a:avLst/>
            <a:gdLst/>
            <a:ahLst/>
            <a:cxnLst/>
            <a:rect l="l" t="t" r="r" b="b"/>
            <a:pathLst>
              <a:path w="3698338" h="3698338">
                <a:moveTo>
                  <a:pt x="0" y="0"/>
                </a:moveTo>
                <a:lnTo>
                  <a:pt x="3698338" y="0"/>
                </a:lnTo>
                <a:lnTo>
                  <a:pt x="3698338"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6" name="Freeform 6"/>
          <p:cNvSpPr/>
          <p:nvPr/>
        </p:nvSpPr>
        <p:spPr>
          <a:xfrm>
            <a:off x="14759548" y="9016413"/>
            <a:ext cx="3698338" cy="3698338"/>
          </a:xfrm>
          <a:custGeom>
            <a:avLst/>
            <a:gdLst/>
            <a:ahLst/>
            <a:cxnLst/>
            <a:rect l="l" t="t" r="r" b="b"/>
            <a:pathLst>
              <a:path w="3698338" h="3698338">
                <a:moveTo>
                  <a:pt x="0" y="0"/>
                </a:moveTo>
                <a:lnTo>
                  <a:pt x="3698337" y="0"/>
                </a:lnTo>
                <a:lnTo>
                  <a:pt x="3698337"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grpSp>
        <p:nvGrpSpPr>
          <p:cNvPr id="7" name="Group 7"/>
          <p:cNvGrpSpPr/>
          <p:nvPr/>
        </p:nvGrpSpPr>
        <p:grpSpPr>
          <a:xfrm>
            <a:off x="-228601" y="-228209"/>
            <a:ext cx="13886077" cy="1115788"/>
            <a:chOff x="0" y="0"/>
            <a:chExt cx="3817480" cy="812800"/>
          </a:xfrm>
        </p:grpSpPr>
        <p:sp>
          <p:nvSpPr>
            <p:cNvPr id="8" name="Freeform 8"/>
            <p:cNvSpPr/>
            <p:nvPr/>
          </p:nvSpPr>
          <p:spPr>
            <a:xfrm>
              <a:off x="0" y="0"/>
              <a:ext cx="3817480" cy="812800"/>
            </a:xfrm>
            <a:custGeom>
              <a:avLst/>
              <a:gdLst/>
              <a:ahLst/>
              <a:cxnLst/>
              <a:rect l="l" t="t" r="r" b="b"/>
              <a:pathLst>
                <a:path w="3817480" h="812800">
                  <a:moveTo>
                    <a:pt x="0" y="0"/>
                  </a:moveTo>
                  <a:lnTo>
                    <a:pt x="3817480" y="0"/>
                  </a:lnTo>
                  <a:lnTo>
                    <a:pt x="3817480" y="812800"/>
                  </a:lnTo>
                  <a:lnTo>
                    <a:pt x="0" y="812800"/>
                  </a:lnTo>
                  <a:close/>
                </a:path>
              </a:pathLst>
            </a:custGeom>
            <a:ln w="38100" cap="sq">
              <a:solidFill>
                <a:srgbClr val="F0F0F0"/>
              </a:solidFill>
              <a:prstDash val="solid"/>
              <a:miter/>
            </a:ln>
          </p:spPr>
          <p:txBody>
            <a:bodyPr/>
            <a:lstStyle/>
            <a:p>
              <a:endParaRPr lang="en-US"/>
            </a:p>
          </p:txBody>
        </p:sp>
        <p:sp>
          <p:nvSpPr>
            <p:cNvPr id="9" name="TextBox 9"/>
            <p:cNvSpPr txBox="1"/>
            <p:nvPr/>
          </p:nvSpPr>
          <p:spPr>
            <a:xfrm>
              <a:off x="0" y="-38100"/>
              <a:ext cx="3817480" cy="8509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4011725" y="-190501"/>
            <a:ext cx="4446161" cy="1078079"/>
            <a:chOff x="0" y="0"/>
            <a:chExt cx="1787883" cy="1089287"/>
          </a:xfrm>
        </p:grpSpPr>
        <p:sp>
          <p:nvSpPr>
            <p:cNvPr id="11" name="Freeform 11"/>
            <p:cNvSpPr/>
            <p:nvPr/>
          </p:nvSpPr>
          <p:spPr>
            <a:xfrm>
              <a:off x="0" y="0"/>
              <a:ext cx="1787883" cy="1089287"/>
            </a:xfrm>
            <a:custGeom>
              <a:avLst/>
              <a:gdLst/>
              <a:ahLst/>
              <a:cxnLst/>
              <a:rect l="l" t="t" r="r" b="b"/>
              <a:pathLst>
                <a:path w="1787883" h="1089287">
                  <a:moveTo>
                    <a:pt x="0" y="0"/>
                  </a:moveTo>
                  <a:lnTo>
                    <a:pt x="1787883" y="0"/>
                  </a:lnTo>
                  <a:lnTo>
                    <a:pt x="1787883" y="1089287"/>
                  </a:lnTo>
                  <a:lnTo>
                    <a:pt x="0" y="1089287"/>
                  </a:lnTo>
                  <a:close/>
                </a:path>
              </a:pathLst>
            </a:custGeom>
            <a:solidFill>
              <a:srgbClr val="F3F6FA"/>
            </a:solidFill>
            <a:ln w="95250" cap="sq">
              <a:solidFill>
                <a:srgbClr val="FFFFFF"/>
              </a:solidFill>
              <a:prstDash val="solid"/>
              <a:miter/>
            </a:ln>
          </p:spPr>
          <p:txBody>
            <a:bodyPr/>
            <a:lstStyle/>
            <a:p>
              <a:endParaRPr lang="en-US"/>
            </a:p>
          </p:txBody>
        </p:sp>
        <p:sp>
          <p:nvSpPr>
            <p:cNvPr id="12" name="TextBox 12"/>
            <p:cNvSpPr txBox="1"/>
            <p:nvPr/>
          </p:nvSpPr>
          <p:spPr>
            <a:xfrm>
              <a:off x="0" y="-38100"/>
              <a:ext cx="1787883" cy="1127387"/>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3" name="Group 13"/>
          <p:cNvGrpSpPr/>
          <p:nvPr/>
        </p:nvGrpSpPr>
        <p:grpSpPr>
          <a:xfrm>
            <a:off x="761441" y="422052"/>
            <a:ext cx="11125759" cy="1213297"/>
            <a:chOff x="0" y="0"/>
            <a:chExt cx="2893087" cy="319551"/>
          </a:xfrm>
        </p:grpSpPr>
        <p:sp>
          <p:nvSpPr>
            <p:cNvPr id="14" name="Freeform 14"/>
            <p:cNvSpPr/>
            <p:nvPr/>
          </p:nvSpPr>
          <p:spPr>
            <a:xfrm>
              <a:off x="0" y="0"/>
              <a:ext cx="2893087" cy="319551"/>
            </a:xfrm>
            <a:custGeom>
              <a:avLst/>
              <a:gdLst/>
              <a:ahLst/>
              <a:cxnLst/>
              <a:rect l="l" t="t" r="r" b="b"/>
              <a:pathLst>
                <a:path w="2893087" h="319551">
                  <a:moveTo>
                    <a:pt x="7048" y="0"/>
                  </a:moveTo>
                  <a:lnTo>
                    <a:pt x="2886039" y="0"/>
                  </a:lnTo>
                  <a:cubicBezTo>
                    <a:pt x="2889931" y="0"/>
                    <a:pt x="2893087" y="3155"/>
                    <a:pt x="2893087" y="7048"/>
                  </a:cubicBezTo>
                  <a:lnTo>
                    <a:pt x="2893087" y="312503"/>
                  </a:lnTo>
                  <a:cubicBezTo>
                    <a:pt x="2893087" y="316396"/>
                    <a:pt x="2889931" y="319551"/>
                    <a:pt x="2886039" y="319551"/>
                  </a:cubicBezTo>
                  <a:lnTo>
                    <a:pt x="7048" y="319551"/>
                  </a:lnTo>
                  <a:cubicBezTo>
                    <a:pt x="3155" y="319551"/>
                    <a:pt x="0" y="316396"/>
                    <a:pt x="0" y="312503"/>
                  </a:cubicBezTo>
                  <a:lnTo>
                    <a:pt x="0" y="7048"/>
                  </a:lnTo>
                  <a:cubicBezTo>
                    <a:pt x="0" y="3155"/>
                    <a:pt x="3155" y="0"/>
                    <a:pt x="7048" y="0"/>
                  </a:cubicBezTo>
                  <a:close/>
                </a:path>
              </a:pathLst>
            </a:custGeom>
            <a:solidFill>
              <a:srgbClr val="D9D9D9"/>
            </a:solidFill>
          </p:spPr>
          <p:txBody>
            <a:bodyPr/>
            <a:lstStyle/>
            <a:p>
              <a:endParaRPr lang="en-US"/>
            </a:p>
          </p:txBody>
        </p:sp>
        <p:sp>
          <p:nvSpPr>
            <p:cNvPr id="15" name="TextBox 15"/>
            <p:cNvSpPr txBox="1"/>
            <p:nvPr/>
          </p:nvSpPr>
          <p:spPr>
            <a:xfrm>
              <a:off x="0" y="-38100"/>
              <a:ext cx="2893087" cy="357651"/>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892746" y="762199"/>
            <a:ext cx="10853383" cy="609600"/>
          </a:xfrm>
          <a:prstGeom prst="rect">
            <a:avLst/>
          </a:prstGeom>
        </p:spPr>
        <p:txBody>
          <a:bodyPr lIns="0" tIns="0" rIns="0" bIns="0" rtlCol="0" anchor="t">
            <a:spAutoFit/>
          </a:bodyPr>
          <a:lstStyle/>
          <a:p>
            <a:pPr algn="ctr">
              <a:lnSpc>
                <a:spcPts val="4500"/>
              </a:lnSpc>
            </a:pPr>
            <a:r>
              <a:rPr lang="en-US" sz="4400" b="1" dirty="0">
                <a:solidFill>
                  <a:srgbClr val="0B1320"/>
                </a:solidFill>
                <a:latin typeface="DM Sans" pitchFamily="2" charset="0"/>
                <a:ea typeface="DM Sans Bold"/>
                <a:cs typeface="DM Sans Bold"/>
                <a:sym typeface="DM Sans Bold"/>
              </a:rPr>
              <a:t>MANDATORY INCLUSIONARY HOUSING </a:t>
            </a:r>
          </a:p>
        </p:txBody>
      </p:sp>
      <p:grpSp>
        <p:nvGrpSpPr>
          <p:cNvPr id="17" name="Group 17"/>
          <p:cNvGrpSpPr/>
          <p:nvPr/>
        </p:nvGrpSpPr>
        <p:grpSpPr>
          <a:xfrm>
            <a:off x="-33803" y="9016413"/>
            <a:ext cx="18321803" cy="1270587"/>
            <a:chOff x="0" y="0"/>
            <a:chExt cx="5678908" cy="393823"/>
          </a:xfrm>
        </p:grpSpPr>
        <p:sp>
          <p:nvSpPr>
            <p:cNvPr id="18" name="Freeform 18"/>
            <p:cNvSpPr/>
            <p:nvPr/>
          </p:nvSpPr>
          <p:spPr>
            <a:xfrm>
              <a:off x="0" y="0"/>
              <a:ext cx="5678908" cy="393823"/>
            </a:xfrm>
            <a:custGeom>
              <a:avLst/>
              <a:gdLst/>
              <a:ahLst/>
              <a:cxnLst/>
              <a:rect l="l" t="t" r="r" b="b"/>
              <a:pathLst>
                <a:path w="5678908" h="393823">
                  <a:moveTo>
                    <a:pt x="0" y="0"/>
                  </a:moveTo>
                  <a:lnTo>
                    <a:pt x="5678908" y="0"/>
                  </a:lnTo>
                  <a:lnTo>
                    <a:pt x="5678908" y="393823"/>
                  </a:lnTo>
                  <a:lnTo>
                    <a:pt x="0" y="393823"/>
                  </a:lnTo>
                  <a:close/>
                </a:path>
              </a:pathLst>
            </a:custGeom>
            <a:solidFill>
              <a:srgbClr val="AFC1D0">
                <a:alpha val="40000"/>
              </a:srgbClr>
            </a:solidFill>
          </p:spPr>
          <p:txBody>
            <a:bodyPr/>
            <a:lstStyle/>
            <a:p>
              <a:endParaRPr lang="en-US"/>
            </a:p>
          </p:txBody>
        </p:sp>
        <p:sp>
          <p:nvSpPr>
            <p:cNvPr id="19" name="TextBox 19"/>
            <p:cNvSpPr txBox="1"/>
            <p:nvPr/>
          </p:nvSpPr>
          <p:spPr>
            <a:xfrm>
              <a:off x="0" y="-38100"/>
              <a:ext cx="5678908" cy="431923"/>
            </a:xfrm>
            <a:prstGeom prst="rect">
              <a:avLst/>
            </a:prstGeom>
          </p:spPr>
          <p:txBody>
            <a:bodyPr lIns="50800" tIns="50800" rIns="50800" bIns="50800" rtlCol="0" anchor="ctr"/>
            <a:lstStyle/>
            <a:p>
              <a:pPr algn="ctr">
                <a:lnSpc>
                  <a:spcPts val="2659"/>
                </a:lnSpc>
              </a:pPr>
              <a:endParaRPr/>
            </a:p>
          </p:txBody>
        </p:sp>
      </p:grpSp>
      <p:graphicFrame>
        <p:nvGraphicFramePr>
          <p:cNvPr id="20" name="Table 20"/>
          <p:cNvGraphicFramePr>
            <a:graphicFrameLocks noGrp="1"/>
          </p:cNvGraphicFramePr>
          <p:nvPr>
            <p:extLst>
              <p:ext uri="{D42A27DB-BD31-4B8C-83A1-F6EECF244321}">
                <p14:modId xmlns:p14="http://schemas.microsoft.com/office/powerpoint/2010/main" val="3083306170"/>
              </p:ext>
            </p:extLst>
          </p:nvPr>
        </p:nvGraphicFramePr>
        <p:xfrm>
          <a:off x="761441" y="2506481"/>
          <a:ext cx="16146331" cy="5638800"/>
        </p:xfrm>
        <a:graphic>
          <a:graphicData uri="http://schemas.openxmlformats.org/drawingml/2006/table">
            <a:tbl>
              <a:tblPr/>
              <a:tblGrid>
                <a:gridCol w="5397066">
                  <a:extLst>
                    <a:ext uri="{9D8B030D-6E8A-4147-A177-3AD203B41FA5}">
                      <a16:colId xmlns:a16="http://schemas.microsoft.com/office/drawing/2014/main" val="20000"/>
                    </a:ext>
                  </a:extLst>
                </a:gridCol>
                <a:gridCol w="10749265">
                  <a:extLst>
                    <a:ext uri="{9D8B030D-6E8A-4147-A177-3AD203B41FA5}">
                      <a16:colId xmlns:a16="http://schemas.microsoft.com/office/drawing/2014/main" val="20001"/>
                    </a:ext>
                  </a:extLst>
                </a:gridCol>
              </a:tblGrid>
              <a:tr h="939800">
                <a:tc>
                  <a:txBody>
                    <a:bodyPr/>
                    <a:lstStyle/>
                    <a:p>
                      <a:pPr algn="l">
                        <a:lnSpc>
                          <a:spcPct val="100000"/>
                        </a:lnSpc>
                        <a:defRPr/>
                      </a:pPr>
                      <a:r>
                        <a:rPr lang="en-US" sz="2600" b="1">
                          <a:solidFill>
                            <a:srgbClr val="FFFFFF"/>
                          </a:solidFill>
                          <a:latin typeface="DM Sans" pitchFamily="2" charset="0"/>
                          <a:ea typeface="Canva Sans Bold"/>
                          <a:cs typeface="Canva Sans Bold"/>
                          <a:sym typeface="Canva Sans Bold"/>
                        </a:rPr>
                        <a:t>What This Does</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ct val="100000"/>
                        </a:lnSpc>
                        <a:defRPr/>
                      </a:pPr>
                      <a:r>
                        <a:rPr lang="en-US" sz="2600" dirty="0">
                          <a:solidFill>
                            <a:srgbClr val="FFFFFF"/>
                          </a:solidFill>
                          <a:latin typeface="DM Sans" pitchFamily="2" charset="0"/>
                          <a:ea typeface="Canva Sans"/>
                          <a:cs typeface="Canva Sans"/>
                          <a:sym typeface="Canva Sans"/>
                        </a:rPr>
                        <a:t>Requires affordable units</a:t>
                      </a:r>
                      <a:endParaRPr lang="en-US" sz="1100" dirty="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39800">
                <a:tc>
                  <a:txBody>
                    <a:bodyPr/>
                    <a:lstStyle/>
                    <a:p>
                      <a:pPr algn="l">
                        <a:lnSpc>
                          <a:spcPct val="100000"/>
                        </a:lnSpc>
                        <a:defRPr/>
                      </a:pPr>
                      <a:r>
                        <a:rPr lang="en-US" sz="2600" b="1">
                          <a:solidFill>
                            <a:srgbClr val="FFFFFF"/>
                          </a:solidFill>
                          <a:latin typeface="DM Sans" pitchFamily="2" charset="0"/>
                          <a:ea typeface="Canva Sans Bold"/>
                          <a:cs typeface="Canva Sans Bold"/>
                          <a:sym typeface="Canva Sans Bold"/>
                        </a:rPr>
                        <a:t>Who It Helps</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ct val="100000"/>
                        </a:lnSpc>
                        <a:defRPr/>
                      </a:pPr>
                      <a:r>
                        <a:rPr lang="en-US" sz="2600">
                          <a:solidFill>
                            <a:srgbClr val="FFFFFF"/>
                          </a:solidFill>
                          <a:latin typeface="DM Sans" pitchFamily="2" charset="0"/>
                          <a:ea typeface="Canva Sans"/>
                          <a:cs typeface="Canva Sans"/>
                          <a:sym typeface="Canva Sans"/>
                        </a:rPr>
                        <a:t>Lower-income households (&lt;80% AMI)</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39800">
                <a:tc>
                  <a:txBody>
                    <a:bodyPr/>
                    <a:lstStyle/>
                    <a:p>
                      <a:pPr algn="l">
                        <a:lnSpc>
                          <a:spcPct val="100000"/>
                        </a:lnSpc>
                        <a:defRPr/>
                      </a:pPr>
                      <a:r>
                        <a:rPr lang="en-US" sz="2600" b="1">
                          <a:solidFill>
                            <a:srgbClr val="FFFFFF"/>
                          </a:solidFill>
                          <a:latin typeface="DM Sans" pitchFamily="2" charset="0"/>
                          <a:ea typeface="Canva Sans Bold"/>
                          <a:cs typeface="Canva Sans Bold"/>
                          <a:sym typeface="Canva Sans Bold"/>
                        </a:rPr>
                        <a:t>Housing Types Encouraged  </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ct val="100000"/>
                        </a:lnSpc>
                        <a:defRPr/>
                      </a:pPr>
                      <a:r>
                        <a:rPr lang="en-US" sz="2600">
                          <a:solidFill>
                            <a:srgbClr val="FFFFFF"/>
                          </a:solidFill>
                          <a:latin typeface="DM Sans" pitchFamily="2" charset="0"/>
                          <a:ea typeface="Canva Sans"/>
                          <a:cs typeface="Canva Sans"/>
                          <a:sym typeface="Canva Sans"/>
                        </a:rPr>
                        <a:t>Multifamily</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39800">
                <a:tc>
                  <a:txBody>
                    <a:bodyPr/>
                    <a:lstStyle/>
                    <a:p>
                      <a:pPr algn="l">
                        <a:lnSpc>
                          <a:spcPct val="100000"/>
                        </a:lnSpc>
                        <a:defRPr/>
                      </a:pPr>
                      <a:r>
                        <a:rPr lang="en-US" sz="2600" b="1">
                          <a:solidFill>
                            <a:srgbClr val="FFFFFF"/>
                          </a:solidFill>
                          <a:latin typeface="DM Sans" pitchFamily="2" charset="0"/>
                          <a:ea typeface="Canva Sans Bold"/>
                          <a:cs typeface="Canva Sans Bold"/>
                          <a:sym typeface="Canva Sans Bold"/>
                        </a:rPr>
                        <a:t>Where It Makes Sense</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ct val="100000"/>
                        </a:lnSpc>
                        <a:defRPr/>
                      </a:pPr>
                      <a:r>
                        <a:rPr lang="en-US" sz="2600" dirty="0">
                          <a:solidFill>
                            <a:srgbClr val="FFFFFF"/>
                          </a:solidFill>
                          <a:latin typeface="DM Sans" pitchFamily="2" charset="0"/>
                          <a:ea typeface="Canva Sans"/>
                          <a:cs typeface="Canva Sans"/>
                          <a:sym typeface="Canva Sans"/>
                        </a:rPr>
                        <a:t>TBD</a:t>
                      </a:r>
                      <a:endParaRPr lang="en-US" sz="1100" dirty="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r h="939800">
                <a:tc>
                  <a:txBody>
                    <a:bodyPr/>
                    <a:lstStyle/>
                    <a:p>
                      <a:pPr algn="l">
                        <a:lnSpc>
                          <a:spcPct val="100000"/>
                        </a:lnSpc>
                        <a:defRPr/>
                      </a:pPr>
                      <a:r>
                        <a:rPr lang="en-US" sz="2600" b="1">
                          <a:solidFill>
                            <a:srgbClr val="FFFFFF"/>
                          </a:solidFill>
                          <a:latin typeface="DM Sans" pitchFamily="2" charset="0"/>
                          <a:ea typeface="Canva Sans Bold"/>
                          <a:cs typeface="Canva Sans Bold"/>
                          <a:sym typeface="Canva Sans Bold"/>
                        </a:rPr>
                        <a:t>Implementation Timeframe</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ct val="100000"/>
                        </a:lnSpc>
                        <a:defRPr/>
                      </a:pPr>
                      <a:r>
                        <a:rPr lang="en-US" sz="2600">
                          <a:solidFill>
                            <a:srgbClr val="FFFFFF"/>
                          </a:solidFill>
                          <a:latin typeface="DM Sans" pitchFamily="2" charset="0"/>
                          <a:ea typeface="Canva Sans"/>
                          <a:cs typeface="Canva Sans"/>
                          <a:sym typeface="Canva Sans"/>
                        </a:rPr>
                        <a:t>Mid - 2027-2028</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4"/>
                  </a:ext>
                </a:extLst>
              </a:tr>
              <a:tr h="939800">
                <a:tc>
                  <a:txBody>
                    <a:bodyPr/>
                    <a:lstStyle/>
                    <a:p>
                      <a:pPr algn="l">
                        <a:lnSpc>
                          <a:spcPct val="100000"/>
                        </a:lnSpc>
                        <a:defRPr/>
                      </a:pPr>
                      <a:r>
                        <a:rPr lang="en-US" sz="2600" b="1">
                          <a:solidFill>
                            <a:srgbClr val="FFFFFF"/>
                          </a:solidFill>
                          <a:latin typeface="DM Sans" pitchFamily="2" charset="0"/>
                          <a:ea typeface="Canva Sans Bold"/>
                          <a:cs typeface="Canva Sans Bold"/>
                          <a:sym typeface="Canva Sans Bold"/>
                        </a:rPr>
                        <a:t>Staff Effort</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ct val="100000"/>
                        </a:lnSpc>
                        <a:defRPr/>
                      </a:pPr>
                      <a:r>
                        <a:rPr lang="en-US" sz="2600" dirty="0">
                          <a:solidFill>
                            <a:srgbClr val="FFFFFF"/>
                          </a:solidFill>
                          <a:latin typeface="DM Sans" pitchFamily="2" charset="0"/>
                          <a:ea typeface="Canva Sans"/>
                          <a:cs typeface="Canva Sans"/>
                          <a:sym typeface="Canva Sans"/>
                        </a:rPr>
                        <a:t>High</a:t>
                      </a:r>
                      <a:endParaRPr lang="en-US" sz="1100" dirty="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1C3F60"/>
        </a:solidFill>
        <a:effectLst/>
      </p:bgPr>
    </p:bg>
    <p:spTree>
      <p:nvGrpSpPr>
        <p:cNvPr id="1" name=""/>
        <p:cNvGrpSpPr/>
        <p:nvPr/>
      </p:nvGrpSpPr>
      <p:grpSpPr>
        <a:xfrm>
          <a:off x="0" y="0"/>
          <a:ext cx="0" cy="0"/>
          <a:chOff x="0" y="0"/>
          <a:chExt cx="0" cy="0"/>
        </a:xfrm>
      </p:grpSpPr>
      <p:grpSp>
        <p:nvGrpSpPr>
          <p:cNvPr id="2" name="Group 2"/>
          <p:cNvGrpSpPr/>
          <p:nvPr/>
        </p:nvGrpSpPr>
        <p:grpSpPr>
          <a:xfrm>
            <a:off x="-304801" y="-470379"/>
            <a:ext cx="13962277" cy="1357958"/>
            <a:chOff x="0" y="0"/>
            <a:chExt cx="3817480" cy="812800"/>
          </a:xfrm>
        </p:grpSpPr>
        <p:sp>
          <p:nvSpPr>
            <p:cNvPr id="3" name="Freeform 3"/>
            <p:cNvSpPr/>
            <p:nvPr/>
          </p:nvSpPr>
          <p:spPr>
            <a:xfrm>
              <a:off x="0" y="0"/>
              <a:ext cx="3817480" cy="812800"/>
            </a:xfrm>
            <a:custGeom>
              <a:avLst/>
              <a:gdLst/>
              <a:ahLst/>
              <a:cxnLst/>
              <a:rect l="l" t="t" r="r" b="b"/>
              <a:pathLst>
                <a:path w="3817480" h="812800">
                  <a:moveTo>
                    <a:pt x="0" y="0"/>
                  </a:moveTo>
                  <a:lnTo>
                    <a:pt x="3817480" y="0"/>
                  </a:lnTo>
                  <a:lnTo>
                    <a:pt x="3817480" y="812800"/>
                  </a:lnTo>
                  <a:lnTo>
                    <a:pt x="0" y="812800"/>
                  </a:lnTo>
                  <a:close/>
                </a:path>
              </a:pathLst>
            </a:custGeom>
            <a:ln w="38100" cap="sq">
              <a:solidFill>
                <a:srgbClr val="F0F0F0"/>
              </a:solidFill>
              <a:prstDash val="solid"/>
              <a:miter/>
            </a:ln>
          </p:spPr>
          <p:txBody>
            <a:bodyPr/>
            <a:lstStyle/>
            <a:p>
              <a:endParaRPr lang="en-US"/>
            </a:p>
          </p:txBody>
        </p:sp>
        <p:sp>
          <p:nvSpPr>
            <p:cNvPr id="4" name="TextBox 4"/>
            <p:cNvSpPr txBox="1"/>
            <p:nvPr/>
          </p:nvSpPr>
          <p:spPr>
            <a:xfrm>
              <a:off x="0" y="-38100"/>
              <a:ext cx="3817480" cy="850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4011725" y="-534035"/>
            <a:ext cx="4581075" cy="1421613"/>
            <a:chOff x="0" y="0"/>
            <a:chExt cx="1787883" cy="1089287"/>
          </a:xfrm>
        </p:grpSpPr>
        <p:sp>
          <p:nvSpPr>
            <p:cNvPr id="6" name="Freeform 6"/>
            <p:cNvSpPr/>
            <p:nvPr/>
          </p:nvSpPr>
          <p:spPr>
            <a:xfrm>
              <a:off x="0" y="0"/>
              <a:ext cx="1787883" cy="1089287"/>
            </a:xfrm>
            <a:custGeom>
              <a:avLst/>
              <a:gdLst/>
              <a:ahLst/>
              <a:cxnLst/>
              <a:rect l="l" t="t" r="r" b="b"/>
              <a:pathLst>
                <a:path w="1787883" h="1089287">
                  <a:moveTo>
                    <a:pt x="0" y="0"/>
                  </a:moveTo>
                  <a:lnTo>
                    <a:pt x="1787883" y="0"/>
                  </a:lnTo>
                  <a:lnTo>
                    <a:pt x="1787883" y="1089287"/>
                  </a:lnTo>
                  <a:lnTo>
                    <a:pt x="0" y="1089287"/>
                  </a:lnTo>
                  <a:close/>
                </a:path>
              </a:pathLst>
            </a:custGeom>
            <a:solidFill>
              <a:srgbClr val="F3F6FA"/>
            </a:solidFill>
            <a:ln w="95250" cap="sq">
              <a:solidFill>
                <a:srgbClr val="FFFFFF"/>
              </a:solidFill>
              <a:prstDash val="solid"/>
              <a:miter/>
            </a:ln>
          </p:spPr>
          <p:txBody>
            <a:bodyPr/>
            <a:lstStyle/>
            <a:p>
              <a:endParaRPr lang="en-US"/>
            </a:p>
          </p:txBody>
        </p:sp>
        <p:sp>
          <p:nvSpPr>
            <p:cNvPr id="7" name="TextBox 7"/>
            <p:cNvSpPr txBox="1"/>
            <p:nvPr/>
          </p:nvSpPr>
          <p:spPr>
            <a:xfrm>
              <a:off x="0" y="-38100"/>
              <a:ext cx="1787883" cy="1127387"/>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8" name="Group 8"/>
          <p:cNvGrpSpPr/>
          <p:nvPr/>
        </p:nvGrpSpPr>
        <p:grpSpPr>
          <a:xfrm>
            <a:off x="-33803" y="9402028"/>
            <a:ext cx="18321803" cy="884972"/>
            <a:chOff x="0" y="0"/>
            <a:chExt cx="5678908" cy="274300"/>
          </a:xfrm>
        </p:grpSpPr>
        <p:sp>
          <p:nvSpPr>
            <p:cNvPr id="9" name="Freeform 9"/>
            <p:cNvSpPr/>
            <p:nvPr/>
          </p:nvSpPr>
          <p:spPr>
            <a:xfrm>
              <a:off x="0" y="0"/>
              <a:ext cx="5678908" cy="274300"/>
            </a:xfrm>
            <a:custGeom>
              <a:avLst/>
              <a:gdLst/>
              <a:ahLst/>
              <a:cxnLst/>
              <a:rect l="l" t="t" r="r" b="b"/>
              <a:pathLst>
                <a:path w="5678908" h="274300">
                  <a:moveTo>
                    <a:pt x="0" y="0"/>
                  </a:moveTo>
                  <a:lnTo>
                    <a:pt x="5678908" y="0"/>
                  </a:lnTo>
                  <a:lnTo>
                    <a:pt x="5678908" y="274300"/>
                  </a:lnTo>
                  <a:lnTo>
                    <a:pt x="0" y="274300"/>
                  </a:lnTo>
                  <a:close/>
                </a:path>
              </a:pathLst>
            </a:custGeom>
            <a:solidFill>
              <a:srgbClr val="AFC1D0">
                <a:alpha val="40000"/>
              </a:srgbClr>
            </a:solidFill>
          </p:spPr>
          <p:txBody>
            <a:bodyPr/>
            <a:lstStyle/>
            <a:p>
              <a:endParaRPr lang="en-US"/>
            </a:p>
          </p:txBody>
        </p:sp>
        <p:sp>
          <p:nvSpPr>
            <p:cNvPr id="10" name="TextBox 10"/>
            <p:cNvSpPr txBox="1"/>
            <p:nvPr/>
          </p:nvSpPr>
          <p:spPr>
            <a:xfrm>
              <a:off x="0" y="-38100"/>
              <a:ext cx="5678908" cy="3124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761441" y="422052"/>
            <a:ext cx="11430559" cy="1213297"/>
            <a:chOff x="0" y="0"/>
            <a:chExt cx="2893087" cy="319551"/>
          </a:xfrm>
        </p:grpSpPr>
        <p:sp>
          <p:nvSpPr>
            <p:cNvPr id="12" name="Freeform 12"/>
            <p:cNvSpPr/>
            <p:nvPr/>
          </p:nvSpPr>
          <p:spPr>
            <a:xfrm>
              <a:off x="0" y="0"/>
              <a:ext cx="2893087" cy="319551"/>
            </a:xfrm>
            <a:custGeom>
              <a:avLst/>
              <a:gdLst/>
              <a:ahLst/>
              <a:cxnLst/>
              <a:rect l="l" t="t" r="r" b="b"/>
              <a:pathLst>
                <a:path w="2893087" h="319551">
                  <a:moveTo>
                    <a:pt x="7048" y="0"/>
                  </a:moveTo>
                  <a:lnTo>
                    <a:pt x="2886039" y="0"/>
                  </a:lnTo>
                  <a:cubicBezTo>
                    <a:pt x="2889931" y="0"/>
                    <a:pt x="2893087" y="3155"/>
                    <a:pt x="2893087" y="7048"/>
                  </a:cubicBezTo>
                  <a:lnTo>
                    <a:pt x="2893087" y="312503"/>
                  </a:lnTo>
                  <a:cubicBezTo>
                    <a:pt x="2893087" y="316396"/>
                    <a:pt x="2889931" y="319551"/>
                    <a:pt x="2886039" y="319551"/>
                  </a:cubicBezTo>
                  <a:lnTo>
                    <a:pt x="7048" y="319551"/>
                  </a:lnTo>
                  <a:cubicBezTo>
                    <a:pt x="3155" y="319551"/>
                    <a:pt x="0" y="316396"/>
                    <a:pt x="0" y="312503"/>
                  </a:cubicBezTo>
                  <a:lnTo>
                    <a:pt x="0" y="7048"/>
                  </a:lnTo>
                  <a:cubicBezTo>
                    <a:pt x="0" y="3155"/>
                    <a:pt x="3155" y="0"/>
                    <a:pt x="7048" y="0"/>
                  </a:cubicBezTo>
                  <a:close/>
                </a:path>
              </a:pathLst>
            </a:custGeom>
            <a:solidFill>
              <a:srgbClr val="D9D9D9"/>
            </a:solidFill>
          </p:spPr>
          <p:txBody>
            <a:bodyPr/>
            <a:lstStyle/>
            <a:p>
              <a:endParaRPr lang="en-US"/>
            </a:p>
          </p:txBody>
        </p:sp>
        <p:sp>
          <p:nvSpPr>
            <p:cNvPr id="13" name="TextBox 13"/>
            <p:cNvSpPr txBox="1"/>
            <p:nvPr/>
          </p:nvSpPr>
          <p:spPr>
            <a:xfrm>
              <a:off x="0" y="-38100"/>
              <a:ext cx="2893087" cy="357651"/>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892746" y="762199"/>
            <a:ext cx="11146854" cy="609600"/>
          </a:xfrm>
          <a:prstGeom prst="rect">
            <a:avLst/>
          </a:prstGeom>
        </p:spPr>
        <p:txBody>
          <a:bodyPr wrap="square" lIns="0" tIns="0" rIns="0" bIns="0" rtlCol="0" anchor="t">
            <a:spAutoFit/>
          </a:bodyPr>
          <a:lstStyle/>
          <a:p>
            <a:pPr algn="ctr">
              <a:lnSpc>
                <a:spcPts val="4500"/>
              </a:lnSpc>
            </a:pPr>
            <a:r>
              <a:rPr lang="en-US" sz="4400" b="1" dirty="0">
                <a:solidFill>
                  <a:srgbClr val="0B1320"/>
                </a:solidFill>
                <a:latin typeface="DM Sans" pitchFamily="2" charset="0"/>
                <a:ea typeface="DM Sans Bold"/>
                <a:cs typeface="DM Sans Bold"/>
                <a:sym typeface="DM Sans Bold"/>
              </a:rPr>
              <a:t>MANDATORY INCLUSIONARY HOUSING </a:t>
            </a:r>
          </a:p>
        </p:txBody>
      </p:sp>
      <p:sp>
        <p:nvSpPr>
          <p:cNvPr id="15" name="TextBox 15"/>
          <p:cNvSpPr txBox="1"/>
          <p:nvPr/>
        </p:nvSpPr>
        <p:spPr>
          <a:xfrm>
            <a:off x="921049" y="1975496"/>
            <a:ext cx="15936912" cy="6645922"/>
          </a:xfrm>
          <a:prstGeom prst="rect">
            <a:avLst/>
          </a:prstGeom>
        </p:spPr>
        <p:txBody>
          <a:bodyPr lIns="0" tIns="0" rIns="0" bIns="0" rtlCol="0" anchor="t">
            <a:spAutoFit/>
          </a:bodyPr>
          <a:lstStyle/>
          <a:p>
            <a:pPr algn="just"/>
            <a:r>
              <a:rPr lang="en-US" sz="2699" b="1" dirty="0">
                <a:solidFill>
                  <a:srgbClr val="FFFFFF"/>
                </a:solidFill>
                <a:latin typeface="DM Sans" pitchFamily="2" charset="0"/>
                <a:ea typeface="Canva Sans Bold"/>
                <a:cs typeface="Canva Sans Bold"/>
                <a:sym typeface="Canva Sans Bold"/>
              </a:rPr>
              <a:t>Trade-Offs: </a:t>
            </a:r>
          </a:p>
          <a:p>
            <a:pPr algn="just"/>
            <a:endParaRPr lang="en-US" sz="2699" b="1" dirty="0">
              <a:solidFill>
                <a:srgbClr val="FFFFFF"/>
              </a:solidFill>
              <a:latin typeface="DM Sans" pitchFamily="2" charset="0"/>
              <a:ea typeface="Canva Sans Bold"/>
              <a:cs typeface="Canva Sans Bold"/>
              <a:sym typeface="Canva Sans Bold"/>
            </a:endParaRPr>
          </a:p>
          <a:p>
            <a:pPr marL="582925" lvl="1" indent="-291463" algn="just">
              <a:buFont typeface="Arial"/>
              <a:buChar char="•"/>
            </a:pPr>
            <a:r>
              <a:rPr lang="en-US" sz="2699" i="1" dirty="0">
                <a:solidFill>
                  <a:srgbClr val="FFFFFF"/>
                </a:solidFill>
                <a:latin typeface="DM Sans" pitchFamily="2" charset="0"/>
                <a:ea typeface="Canva Sans Italics"/>
                <a:cs typeface="Canva Sans Italics"/>
                <a:sym typeface="Canva Sans Italics"/>
              </a:rPr>
              <a:t>Feasibility Risk: </a:t>
            </a:r>
            <a:r>
              <a:rPr lang="en-US" sz="2699" dirty="0">
                <a:solidFill>
                  <a:srgbClr val="FFFFFF"/>
                </a:solidFill>
                <a:latin typeface="DM Sans" pitchFamily="2" charset="0"/>
                <a:ea typeface="Canva Sans"/>
                <a:cs typeface="Canva Sans"/>
                <a:sym typeface="Canva Sans"/>
              </a:rPr>
              <a:t>If requirements are not well-calibrated, mandatory set-asides can reduce housing production or discourage development.</a:t>
            </a:r>
          </a:p>
          <a:p>
            <a:pPr algn="just"/>
            <a:endParaRPr lang="en-US" sz="2699" dirty="0">
              <a:solidFill>
                <a:srgbClr val="FFFFFF"/>
              </a:solidFill>
              <a:latin typeface="DM Sans" pitchFamily="2" charset="0"/>
              <a:ea typeface="Canva Sans"/>
              <a:cs typeface="Canva Sans"/>
              <a:sym typeface="Canva Sans"/>
            </a:endParaRPr>
          </a:p>
          <a:p>
            <a:pPr marL="582925" lvl="1" indent="-291463" algn="just">
              <a:buFont typeface="Arial"/>
              <a:buChar char="•"/>
            </a:pPr>
            <a:r>
              <a:rPr lang="en-US" sz="2699" i="1" dirty="0">
                <a:solidFill>
                  <a:srgbClr val="FFFFFF"/>
                </a:solidFill>
                <a:latin typeface="DM Sans" pitchFamily="2" charset="0"/>
                <a:ea typeface="Canva Sans Italics"/>
                <a:cs typeface="Canva Sans Italics"/>
                <a:sym typeface="Canva Sans Italics"/>
              </a:rPr>
              <a:t>Market Sensitivity: </a:t>
            </a:r>
            <a:r>
              <a:rPr lang="en-US" sz="2699" dirty="0">
                <a:solidFill>
                  <a:srgbClr val="FFFFFF"/>
                </a:solidFill>
                <a:latin typeface="DM Sans" pitchFamily="2" charset="0"/>
                <a:ea typeface="Canva Sans"/>
                <a:cs typeface="Canva Sans"/>
                <a:sym typeface="Canva Sans"/>
              </a:rPr>
              <a:t>Mandatory programs work best in strong markets; in moderate markets they may push development to neighboring jurisdictions.</a:t>
            </a:r>
          </a:p>
          <a:p>
            <a:pPr algn="just"/>
            <a:endParaRPr lang="en-US" sz="2699" dirty="0">
              <a:solidFill>
                <a:srgbClr val="FFFFFF"/>
              </a:solidFill>
              <a:latin typeface="DM Sans" pitchFamily="2" charset="0"/>
              <a:ea typeface="Canva Sans"/>
              <a:cs typeface="Canva Sans"/>
              <a:sym typeface="Canva Sans"/>
            </a:endParaRPr>
          </a:p>
          <a:p>
            <a:pPr marL="582925" lvl="1" indent="-291463" algn="just">
              <a:buFont typeface="Arial"/>
              <a:buChar char="•"/>
            </a:pPr>
            <a:r>
              <a:rPr lang="en-US" sz="2699" i="1" dirty="0">
                <a:solidFill>
                  <a:srgbClr val="FFFFFF"/>
                </a:solidFill>
                <a:latin typeface="DM Sans" pitchFamily="2" charset="0"/>
                <a:ea typeface="Canva Sans Italics"/>
                <a:cs typeface="Canva Sans Italics"/>
                <a:sym typeface="Canva Sans Italics"/>
              </a:rPr>
              <a:t>Administrative Burden: </a:t>
            </a:r>
            <a:r>
              <a:rPr lang="en-US" sz="2699" dirty="0">
                <a:solidFill>
                  <a:srgbClr val="FFFFFF"/>
                </a:solidFill>
                <a:latin typeface="DM Sans" pitchFamily="2" charset="0"/>
                <a:ea typeface="Canva Sans"/>
                <a:cs typeface="Canva Sans"/>
                <a:sym typeface="Canva Sans"/>
              </a:rPr>
              <a:t>Requires long-term monitoring, enforcement, and management of affordability covenants.</a:t>
            </a:r>
          </a:p>
          <a:p>
            <a:pPr algn="just"/>
            <a:endParaRPr lang="en-US" sz="2699" dirty="0">
              <a:solidFill>
                <a:srgbClr val="FFFFFF"/>
              </a:solidFill>
              <a:latin typeface="DM Sans" pitchFamily="2" charset="0"/>
              <a:ea typeface="Canva Sans"/>
              <a:cs typeface="Canva Sans"/>
              <a:sym typeface="Canva Sans"/>
            </a:endParaRPr>
          </a:p>
          <a:p>
            <a:pPr marL="582925" lvl="1" indent="-291463" algn="just">
              <a:buFont typeface="Arial"/>
              <a:buChar char="•"/>
            </a:pPr>
            <a:r>
              <a:rPr lang="en-US" sz="2699" i="1" dirty="0">
                <a:solidFill>
                  <a:srgbClr val="FFFFFF"/>
                </a:solidFill>
                <a:latin typeface="DM Sans" pitchFamily="2" charset="0"/>
                <a:ea typeface="Canva Sans Italics"/>
                <a:cs typeface="Canva Sans Italics"/>
                <a:sym typeface="Canva Sans Italics"/>
              </a:rPr>
              <a:t>Project Scale Impacts: </a:t>
            </a:r>
            <a:r>
              <a:rPr lang="en-US" sz="2699" dirty="0">
                <a:solidFill>
                  <a:srgbClr val="FFFFFF"/>
                </a:solidFill>
                <a:latin typeface="DM Sans" pitchFamily="2" charset="0"/>
                <a:ea typeface="Canva Sans"/>
                <a:cs typeface="Canva Sans"/>
                <a:sym typeface="Canva Sans"/>
              </a:rPr>
              <a:t>Smaller projects may be disproportionately affected unless thresholds are carefully set.</a:t>
            </a:r>
          </a:p>
          <a:p>
            <a:pPr algn="just"/>
            <a:endParaRPr lang="en-US" sz="2699" dirty="0">
              <a:solidFill>
                <a:srgbClr val="FFFFFF"/>
              </a:solidFill>
              <a:latin typeface="DM Sans" pitchFamily="2" charset="0"/>
              <a:ea typeface="Canva Sans"/>
              <a:cs typeface="Canva Sans"/>
              <a:sym typeface="Canva Sans"/>
            </a:endParaRPr>
          </a:p>
          <a:p>
            <a:pPr marL="582925" lvl="1" indent="-291463" algn="just">
              <a:buFont typeface="Arial"/>
              <a:buChar char="•"/>
            </a:pPr>
            <a:r>
              <a:rPr lang="en-US" sz="2699" i="1" dirty="0">
                <a:solidFill>
                  <a:srgbClr val="FFFFFF"/>
                </a:solidFill>
                <a:latin typeface="DM Sans" pitchFamily="2" charset="0"/>
                <a:ea typeface="Canva Sans Italics"/>
                <a:cs typeface="Canva Sans Italics"/>
                <a:sym typeface="Canva Sans Italics"/>
              </a:rPr>
              <a:t>Need for Offsets: </a:t>
            </a:r>
            <a:r>
              <a:rPr lang="en-US" sz="2699" dirty="0">
                <a:solidFill>
                  <a:srgbClr val="FFFFFF"/>
                </a:solidFill>
                <a:latin typeface="DM Sans" pitchFamily="2" charset="0"/>
                <a:ea typeface="Canva Sans"/>
                <a:cs typeface="Canva Sans"/>
                <a:sym typeface="Canva Sans"/>
              </a:rPr>
              <a:t>Often requires pairing with incentives (density, parking, fee reductions) to maintain project feasibility.</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1C3F60"/>
        </a:solidFill>
        <a:effectLst/>
      </p:bgPr>
    </p:bg>
    <p:spTree>
      <p:nvGrpSpPr>
        <p:cNvPr id="1" name=""/>
        <p:cNvGrpSpPr/>
        <p:nvPr/>
      </p:nvGrpSpPr>
      <p:grpSpPr>
        <a:xfrm>
          <a:off x="0" y="0"/>
          <a:ext cx="0" cy="0"/>
          <a:chOff x="0" y="0"/>
          <a:chExt cx="0" cy="0"/>
        </a:xfrm>
      </p:grpSpPr>
      <p:sp>
        <p:nvSpPr>
          <p:cNvPr id="2" name="Freeform 2"/>
          <p:cNvSpPr/>
          <p:nvPr/>
        </p:nvSpPr>
        <p:spPr>
          <a:xfrm>
            <a:off x="-33803" y="9016413"/>
            <a:ext cx="3698338" cy="3698338"/>
          </a:xfrm>
          <a:custGeom>
            <a:avLst/>
            <a:gdLst/>
            <a:ahLst/>
            <a:cxnLst/>
            <a:rect l="l" t="t" r="r" b="b"/>
            <a:pathLst>
              <a:path w="3698338" h="3698338">
                <a:moveTo>
                  <a:pt x="0" y="0"/>
                </a:moveTo>
                <a:lnTo>
                  <a:pt x="3698338" y="0"/>
                </a:lnTo>
                <a:lnTo>
                  <a:pt x="3698338"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3664535" y="9016413"/>
            <a:ext cx="3698338" cy="3698338"/>
          </a:xfrm>
          <a:custGeom>
            <a:avLst/>
            <a:gdLst/>
            <a:ahLst/>
            <a:cxnLst/>
            <a:rect l="l" t="t" r="r" b="b"/>
            <a:pathLst>
              <a:path w="3698338" h="3698338">
                <a:moveTo>
                  <a:pt x="0" y="0"/>
                </a:moveTo>
                <a:lnTo>
                  <a:pt x="3698337" y="0"/>
                </a:lnTo>
                <a:lnTo>
                  <a:pt x="3698337"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4" name="Freeform 4"/>
          <p:cNvSpPr/>
          <p:nvPr/>
        </p:nvSpPr>
        <p:spPr>
          <a:xfrm>
            <a:off x="7362872" y="9016413"/>
            <a:ext cx="3698338" cy="3698338"/>
          </a:xfrm>
          <a:custGeom>
            <a:avLst/>
            <a:gdLst/>
            <a:ahLst/>
            <a:cxnLst/>
            <a:rect l="l" t="t" r="r" b="b"/>
            <a:pathLst>
              <a:path w="3698338" h="3698338">
                <a:moveTo>
                  <a:pt x="0" y="0"/>
                </a:moveTo>
                <a:lnTo>
                  <a:pt x="3698338" y="0"/>
                </a:lnTo>
                <a:lnTo>
                  <a:pt x="3698338"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5" name="Freeform 5"/>
          <p:cNvSpPr/>
          <p:nvPr/>
        </p:nvSpPr>
        <p:spPr>
          <a:xfrm>
            <a:off x="11061210" y="9016413"/>
            <a:ext cx="3698338" cy="3698338"/>
          </a:xfrm>
          <a:custGeom>
            <a:avLst/>
            <a:gdLst/>
            <a:ahLst/>
            <a:cxnLst/>
            <a:rect l="l" t="t" r="r" b="b"/>
            <a:pathLst>
              <a:path w="3698338" h="3698338">
                <a:moveTo>
                  <a:pt x="0" y="0"/>
                </a:moveTo>
                <a:lnTo>
                  <a:pt x="3698338" y="0"/>
                </a:lnTo>
                <a:lnTo>
                  <a:pt x="3698338"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6" name="Freeform 6"/>
          <p:cNvSpPr/>
          <p:nvPr/>
        </p:nvSpPr>
        <p:spPr>
          <a:xfrm>
            <a:off x="14759548" y="9016413"/>
            <a:ext cx="3698338" cy="3698338"/>
          </a:xfrm>
          <a:custGeom>
            <a:avLst/>
            <a:gdLst/>
            <a:ahLst/>
            <a:cxnLst/>
            <a:rect l="l" t="t" r="r" b="b"/>
            <a:pathLst>
              <a:path w="3698338" h="3698338">
                <a:moveTo>
                  <a:pt x="0" y="0"/>
                </a:moveTo>
                <a:lnTo>
                  <a:pt x="3698337" y="0"/>
                </a:lnTo>
                <a:lnTo>
                  <a:pt x="3698337"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grpSp>
        <p:nvGrpSpPr>
          <p:cNvPr id="7" name="Group 7"/>
          <p:cNvGrpSpPr/>
          <p:nvPr/>
        </p:nvGrpSpPr>
        <p:grpSpPr>
          <a:xfrm>
            <a:off x="-304801" y="-260247"/>
            <a:ext cx="13962277" cy="1147826"/>
            <a:chOff x="0" y="0"/>
            <a:chExt cx="3817480" cy="812800"/>
          </a:xfrm>
        </p:grpSpPr>
        <p:sp>
          <p:nvSpPr>
            <p:cNvPr id="8" name="Freeform 8"/>
            <p:cNvSpPr/>
            <p:nvPr/>
          </p:nvSpPr>
          <p:spPr>
            <a:xfrm>
              <a:off x="0" y="0"/>
              <a:ext cx="3817480" cy="812800"/>
            </a:xfrm>
            <a:custGeom>
              <a:avLst/>
              <a:gdLst/>
              <a:ahLst/>
              <a:cxnLst/>
              <a:rect l="l" t="t" r="r" b="b"/>
              <a:pathLst>
                <a:path w="3817480" h="812800">
                  <a:moveTo>
                    <a:pt x="0" y="0"/>
                  </a:moveTo>
                  <a:lnTo>
                    <a:pt x="3817480" y="0"/>
                  </a:lnTo>
                  <a:lnTo>
                    <a:pt x="3817480" y="812800"/>
                  </a:lnTo>
                  <a:lnTo>
                    <a:pt x="0" y="812800"/>
                  </a:lnTo>
                  <a:close/>
                </a:path>
              </a:pathLst>
            </a:custGeom>
            <a:ln w="38100" cap="sq">
              <a:solidFill>
                <a:srgbClr val="F0F0F0"/>
              </a:solidFill>
              <a:prstDash val="solid"/>
              <a:miter/>
            </a:ln>
          </p:spPr>
          <p:txBody>
            <a:bodyPr/>
            <a:lstStyle/>
            <a:p>
              <a:endParaRPr lang="en-US"/>
            </a:p>
          </p:txBody>
        </p:sp>
        <p:sp>
          <p:nvSpPr>
            <p:cNvPr id="9" name="TextBox 9"/>
            <p:cNvSpPr txBox="1"/>
            <p:nvPr/>
          </p:nvSpPr>
          <p:spPr>
            <a:xfrm>
              <a:off x="0" y="-38100"/>
              <a:ext cx="3817480" cy="8509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4011725" y="-266701"/>
            <a:ext cx="4446161" cy="1154279"/>
            <a:chOff x="0" y="0"/>
            <a:chExt cx="1787883" cy="1089287"/>
          </a:xfrm>
        </p:grpSpPr>
        <p:sp>
          <p:nvSpPr>
            <p:cNvPr id="11" name="Freeform 11"/>
            <p:cNvSpPr/>
            <p:nvPr/>
          </p:nvSpPr>
          <p:spPr>
            <a:xfrm>
              <a:off x="0" y="0"/>
              <a:ext cx="1787883" cy="1089287"/>
            </a:xfrm>
            <a:custGeom>
              <a:avLst/>
              <a:gdLst/>
              <a:ahLst/>
              <a:cxnLst/>
              <a:rect l="l" t="t" r="r" b="b"/>
              <a:pathLst>
                <a:path w="1787883" h="1089287">
                  <a:moveTo>
                    <a:pt x="0" y="0"/>
                  </a:moveTo>
                  <a:lnTo>
                    <a:pt x="1787883" y="0"/>
                  </a:lnTo>
                  <a:lnTo>
                    <a:pt x="1787883" y="1089287"/>
                  </a:lnTo>
                  <a:lnTo>
                    <a:pt x="0" y="1089287"/>
                  </a:lnTo>
                  <a:close/>
                </a:path>
              </a:pathLst>
            </a:custGeom>
            <a:solidFill>
              <a:srgbClr val="F3F6FA"/>
            </a:solidFill>
            <a:ln w="95250" cap="sq">
              <a:solidFill>
                <a:srgbClr val="FFFFFF"/>
              </a:solidFill>
              <a:prstDash val="solid"/>
              <a:miter/>
            </a:ln>
          </p:spPr>
          <p:txBody>
            <a:bodyPr/>
            <a:lstStyle/>
            <a:p>
              <a:endParaRPr lang="en-US"/>
            </a:p>
          </p:txBody>
        </p:sp>
        <p:sp>
          <p:nvSpPr>
            <p:cNvPr id="12" name="TextBox 12"/>
            <p:cNvSpPr txBox="1"/>
            <p:nvPr/>
          </p:nvSpPr>
          <p:spPr>
            <a:xfrm>
              <a:off x="0" y="-38100"/>
              <a:ext cx="1787883" cy="1127387"/>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3" name="Group 13"/>
          <p:cNvGrpSpPr/>
          <p:nvPr/>
        </p:nvGrpSpPr>
        <p:grpSpPr>
          <a:xfrm>
            <a:off x="715340" y="422052"/>
            <a:ext cx="10478819" cy="1213297"/>
            <a:chOff x="0" y="0"/>
            <a:chExt cx="2759854" cy="319551"/>
          </a:xfrm>
        </p:grpSpPr>
        <p:sp>
          <p:nvSpPr>
            <p:cNvPr id="14" name="Freeform 14"/>
            <p:cNvSpPr/>
            <p:nvPr/>
          </p:nvSpPr>
          <p:spPr>
            <a:xfrm>
              <a:off x="0" y="0"/>
              <a:ext cx="2759853" cy="319551"/>
            </a:xfrm>
            <a:custGeom>
              <a:avLst/>
              <a:gdLst/>
              <a:ahLst/>
              <a:cxnLst/>
              <a:rect l="l" t="t" r="r" b="b"/>
              <a:pathLst>
                <a:path w="2759853" h="319551">
                  <a:moveTo>
                    <a:pt x="7388" y="0"/>
                  </a:moveTo>
                  <a:lnTo>
                    <a:pt x="2752465" y="0"/>
                  </a:lnTo>
                  <a:cubicBezTo>
                    <a:pt x="2756546" y="0"/>
                    <a:pt x="2759853" y="3308"/>
                    <a:pt x="2759853" y="7388"/>
                  </a:cubicBezTo>
                  <a:lnTo>
                    <a:pt x="2759853" y="312163"/>
                  </a:lnTo>
                  <a:cubicBezTo>
                    <a:pt x="2759853" y="316244"/>
                    <a:pt x="2756546" y="319551"/>
                    <a:pt x="2752465" y="319551"/>
                  </a:cubicBezTo>
                  <a:lnTo>
                    <a:pt x="7388" y="319551"/>
                  </a:lnTo>
                  <a:cubicBezTo>
                    <a:pt x="3308" y="319551"/>
                    <a:pt x="0" y="316244"/>
                    <a:pt x="0" y="312163"/>
                  </a:cubicBezTo>
                  <a:lnTo>
                    <a:pt x="0" y="7388"/>
                  </a:lnTo>
                  <a:cubicBezTo>
                    <a:pt x="0" y="3308"/>
                    <a:pt x="3308" y="0"/>
                    <a:pt x="7388" y="0"/>
                  </a:cubicBezTo>
                  <a:close/>
                </a:path>
              </a:pathLst>
            </a:custGeom>
            <a:solidFill>
              <a:srgbClr val="D9D9D9"/>
            </a:solidFill>
          </p:spPr>
          <p:txBody>
            <a:bodyPr/>
            <a:lstStyle/>
            <a:p>
              <a:endParaRPr lang="en-US"/>
            </a:p>
          </p:txBody>
        </p:sp>
        <p:sp>
          <p:nvSpPr>
            <p:cNvPr id="15" name="TextBox 15"/>
            <p:cNvSpPr txBox="1"/>
            <p:nvPr/>
          </p:nvSpPr>
          <p:spPr>
            <a:xfrm>
              <a:off x="0" y="-38100"/>
              <a:ext cx="2759854" cy="357651"/>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1014883" y="762000"/>
            <a:ext cx="9949833" cy="609600"/>
          </a:xfrm>
          <a:prstGeom prst="rect">
            <a:avLst/>
          </a:prstGeom>
        </p:spPr>
        <p:txBody>
          <a:bodyPr lIns="0" tIns="0" rIns="0" bIns="0" rtlCol="0" anchor="t">
            <a:spAutoFit/>
          </a:bodyPr>
          <a:lstStyle/>
          <a:p>
            <a:pPr algn="l">
              <a:lnSpc>
                <a:spcPts val="4500"/>
              </a:lnSpc>
            </a:pPr>
            <a:r>
              <a:rPr lang="en-US" sz="4400" b="1" dirty="0">
                <a:solidFill>
                  <a:srgbClr val="0B1320"/>
                </a:solidFill>
                <a:latin typeface="DM Sans" pitchFamily="2" charset="0"/>
                <a:ea typeface="DM Sans Bold"/>
                <a:cs typeface="DM Sans Bold"/>
                <a:sym typeface="DM Sans Bold"/>
              </a:rPr>
              <a:t>AFFORDABLE HOUSING FEE-IN-LIEU </a:t>
            </a:r>
          </a:p>
        </p:txBody>
      </p:sp>
      <p:grpSp>
        <p:nvGrpSpPr>
          <p:cNvPr id="17" name="Group 17"/>
          <p:cNvGrpSpPr/>
          <p:nvPr/>
        </p:nvGrpSpPr>
        <p:grpSpPr>
          <a:xfrm>
            <a:off x="-33803" y="9016413"/>
            <a:ext cx="18321803" cy="1270587"/>
            <a:chOff x="0" y="0"/>
            <a:chExt cx="5678908" cy="393823"/>
          </a:xfrm>
        </p:grpSpPr>
        <p:sp>
          <p:nvSpPr>
            <p:cNvPr id="18" name="Freeform 18"/>
            <p:cNvSpPr/>
            <p:nvPr/>
          </p:nvSpPr>
          <p:spPr>
            <a:xfrm>
              <a:off x="0" y="0"/>
              <a:ext cx="5678908" cy="393823"/>
            </a:xfrm>
            <a:custGeom>
              <a:avLst/>
              <a:gdLst/>
              <a:ahLst/>
              <a:cxnLst/>
              <a:rect l="l" t="t" r="r" b="b"/>
              <a:pathLst>
                <a:path w="5678908" h="393823">
                  <a:moveTo>
                    <a:pt x="0" y="0"/>
                  </a:moveTo>
                  <a:lnTo>
                    <a:pt x="5678908" y="0"/>
                  </a:lnTo>
                  <a:lnTo>
                    <a:pt x="5678908" y="393823"/>
                  </a:lnTo>
                  <a:lnTo>
                    <a:pt x="0" y="393823"/>
                  </a:lnTo>
                  <a:close/>
                </a:path>
              </a:pathLst>
            </a:custGeom>
            <a:solidFill>
              <a:srgbClr val="AFC1D0">
                <a:alpha val="40000"/>
              </a:srgbClr>
            </a:solidFill>
          </p:spPr>
          <p:txBody>
            <a:bodyPr/>
            <a:lstStyle/>
            <a:p>
              <a:endParaRPr lang="en-US"/>
            </a:p>
          </p:txBody>
        </p:sp>
        <p:sp>
          <p:nvSpPr>
            <p:cNvPr id="19" name="TextBox 19"/>
            <p:cNvSpPr txBox="1"/>
            <p:nvPr/>
          </p:nvSpPr>
          <p:spPr>
            <a:xfrm>
              <a:off x="0" y="-38100"/>
              <a:ext cx="5678908" cy="431923"/>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715340" y="2317648"/>
            <a:ext cx="11498196" cy="1238250"/>
          </a:xfrm>
          <a:prstGeom prst="rect">
            <a:avLst/>
          </a:prstGeom>
        </p:spPr>
        <p:txBody>
          <a:bodyPr lIns="0" tIns="0" rIns="0" bIns="0" rtlCol="0" anchor="t">
            <a:spAutoFit/>
          </a:bodyPr>
          <a:lstStyle/>
          <a:p>
            <a:pPr algn="l">
              <a:lnSpc>
                <a:spcPts val="3240"/>
              </a:lnSpc>
            </a:pPr>
            <a:r>
              <a:rPr lang="en-US" sz="2700" dirty="0">
                <a:solidFill>
                  <a:srgbClr val="FFFFFF"/>
                </a:solidFill>
                <a:latin typeface="DM Sans" pitchFamily="2" charset="0"/>
                <a:ea typeface="Canva Sans"/>
                <a:cs typeface="Canva Sans"/>
                <a:sym typeface="Canva Sans"/>
              </a:rPr>
              <a:t>A payment option that allows a developer to contribute funds instead of providing on-site affordable units when participating in a voluntary incentive program (e.g., density bonuses, inclusionary housing).</a:t>
            </a:r>
          </a:p>
        </p:txBody>
      </p:sp>
      <p:grpSp>
        <p:nvGrpSpPr>
          <p:cNvPr id="21" name="Group 21"/>
          <p:cNvGrpSpPr/>
          <p:nvPr/>
        </p:nvGrpSpPr>
        <p:grpSpPr>
          <a:xfrm>
            <a:off x="12789184" y="192776"/>
            <a:ext cx="4616724" cy="2278910"/>
            <a:chOff x="0" y="0"/>
            <a:chExt cx="1096254" cy="541133"/>
          </a:xfrm>
        </p:grpSpPr>
        <p:sp>
          <p:nvSpPr>
            <p:cNvPr id="22" name="Freeform 22"/>
            <p:cNvSpPr/>
            <p:nvPr/>
          </p:nvSpPr>
          <p:spPr>
            <a:xfrm>
              <a:off x="0" y="0"/>
              <a:ext cx="1096254" cy="541133"/>
            </a:xfrm>
            <a:custGeom>
              <a:avLst/>
              <a:gdLst/>
              <a:ahLst/>
              <a:cxnLst/>
              <a:rect l="l" t="t" r="r" b="b"/>
              <a:pathLst>
                <a:path w="1096254" h="541133">
                  <a:moveTo>
                    <a:pt x="0" y="0"/>
                  </a:moveTo>
                  <a:lnTo>
                    <a:pt x="1096254" y="0"/>
                  </a:lnTo>
                  <a:lnTo>
                    <a:pt x="1096254" y="541133"/>
                  </a:lnTo>
                  <a:lnTo>
                    <a:pt x="0" y="541133"/>
                  </a:lnTo>
                  <a:close/>
                </a:path>
              </a:pathLst>
            </a:custGeom>
            <a:blipFill>
              <a:blip r:embed="rId4"/>
              <a:stretch>
                <a:fillRect t="-19521" b="-19521"/>
              </a:stretch>
            </a:blipFill>
            <a:ln w="95250" cap="sq">
              <a:solidFill>
                <a:srgbClr val="FFFFFF"/>
              </a:solidFill>
              <a:prstDash val="solid"/>
              <a:miter/>
            </a:ln>
          </p:spPr>
          <p:txBody>
            <a:bodyPr/>
            <a:lstStyle/>
            <a:p>
              <a:endParaRPr lang="en-US"/>
            </a:p>
          </p:txBody>
        </p:sp>
      </p:grpSp>
      <p:sp>
        <p:nvSpPr>
          <p:cNvPr id="23" name="TextBox 23"/>
          <p:cNvSpPr txBox="1"/>
          <p:nvPr/>
        </p:nvSpPr>
        <p:spPr>
          <a:xfrm>
            <a:off x="715340" y="4133505"/>
            <a:ext cx="16868577" cy="3067050"/>
          </a:xfrm>
          <a:prstGeom prst="rect">
            <a:avLst/>
          </a:prstGeom>
        </p:spPr>
        <p:txBody>
          <a:bodyPr lIns="0" tIns="0" rIns="0" bIns="0" rtlCol="0" anchor="t">
            <a:spAutoFit/>
          </a:bodyPr>
          <a:lstStyle/>
          <a:p>
            <a:pPr algn="l">
              <a:lnSpc>
                <a:spcPts val="3240"/>
              </a:lnSpc>
            </a:pPr>
            <a:r>
              <a:rPr lang="en-US" sz="2700" b="1" dirty="0">
                <a:solidFill>
                  <a:srgbClr val="FFFFFF"/>
                </a:solidFill>
                <a:latin typeface="DM Sans" pitchFamily="2" charset="0"/>
                <a:ea typeface="Canva Sans Bold"/>
                <a:cs typeface="Canva Sans Bold"/>
                <a:sym typeface="Canva Sans Bold"/>
              </a:rPr>
              <a:t>Options to Consider: </a:t>
            </a:r>
          </a:p>
          <a:p>
            <a:pPr algn="l">
              <a:lnSpc>
                <a:spcPts val="1560"/>
              </a:lnSpc>
            </a:pPr>
            <a:endParaRPr lang="en-US" sz="2700" b="1" dirty="0">
              <a:solidFill>
                <a:srgbClr val="FFFFFF"/>
              </a:solidFill>
              <a:latin typeface="DM Sans" pitchFamily="2" charset="0"/>
              <a:ea typeface="Canva Sans Bold"/>
              <a:cs typeface="Canva Sans Bold"/>
              <a:sym typeface="Canva Sans Bold"/>
            </a:endParaRPr>
          </a:p>
          <a:p>
            <a:pPr marL="582930" lvl="1" indent="-291465" algn="l">
              <a:lnSpc>
                <a:spcPts val="3240"/>
              </a:lnSpc>
              <a:buFont typeface="Arial"/>
              <a:buChar char="•"/>
            </a:pPr>
            <a:r>
              <a:rPr lang="en-US" sz="2700" dirty="0">
                <a:solidFill>
                  <a:srgbClr val="FFFFFF"/>
                </a:solidFill>
                <a:latin typeface="DM Sans" pitchFamily="2" charset="0"/>
                <a:ea typeface="Canva Sans"/>
                <a:cs typeface="Canva Sans"/>
                <a:sym typeface="Canva Sans"/>
              </a:rPr>
              <a:t>Limit eligibility to small or constrained projects; require on-site units for larger developments.</a:t>
            </a:r>
          </a:p>
          <a:p>
            <a:pPr marL="582930" lvl="1" indent="-291465" algn="l">
              <a:lnSpc>
                <a:spcPts val="3240"/>
              </a:lnSpc>
              <a:buFont typeface="Arial"/>
              <a:buChar char="•"/>
            </a:pPr>
            <a:r>
              <a:rPr lang="en-US" sz="2700" dirty="0">
                <a:solidFill>
                  <a:srgbClr val="FFFFFF"/>
                </a:solidFill>
                <a:latin typeface="DM Sans" pitchFamily="2" charset="0"/>
                <a:ea typeface="Canva Sans"/>
                <a:cs typeface="Canva Sans"/>
                <a:sym typeface="Canva Sans"/>
              </a:rPr>
              <a:t>Set fee levels per unit or per square foot, calibrated to local housing costs and realistic construction costs.</a:t>
            </a:r>
          </a:p>
          <a:p>
            <a:pPr marL="582930" lvl="1" indent="-291465" algn="l">
              <a:lnSpc>
                <a:spcPts val="3240"/>
              </a:lnSpc>
              <a:buFont typeface="Arial"/>
              <a:buChar char="•"/>
            </a:pPr>
            <a:r>
              <a:rPr lang="en-US" sz="2700" dirty="0">
                <a:solidFill>
                  <a:srgbClr val="FFFFFF"/>
                </a:solidFill>
                <a:latin typeface="DM Sans" pitchFamily="2" charset="0"/>
                <a:ea typeface="Canva Sans"/>
                <a:cs typeface="Canva Sans"/>
                <a:sym typeface="Canva Sans"/>
              </a:rPr>
              <a:t>Tie fees to AMI depth, with higher fees replacing deeper affordability.</a:t>
            </a:r>
          </a:p>
          <a:p>
            <a:pPr marL="582930" lvl="1" indent="-291465" algn="l">
              <a:lnSpc>
                <a:spcPts val="3240"/>
              </a:lnSpc>
              <a:buFont typeface="Arial"/>
              <a:buChar char="•"/>
            </a:pPr>
            <a:r>
              <a:rPr lang="en-US" sz="2700" dirty="0">
                <a:solidFill>
                  <a:srgbClr val="FFFFFF"/>
                </a:solidFill>
                <a:latin typeface="DM Sans" pitchFamily="2" charset="0"/>
                <a:ea typeface="Canva Sans"/>
                <a:cs typeface="Canva Sans"/>
                <a:sym typeface="Canva Sans"/>
              </a:rPr>
              <a:t>Deposit revenues into a dedicated Local Housing Fund with clear use priorities.</a:t>
            </a:r>
          </a:p>
          <a:p>
            <a:pPr marL="582930" lvl="1" indent="-291465" algn="l">
              <a:lnSpc>
                <a:spcPts val="3240"/>
              </a:lnSpc>
              <a:buFont typeface="Arial"/>
              <a:buChar char="•"/>
            </a:pPr>
            <a:r>
              <a:rPr lang="en-US" sz="2700" dirty="0">
                <a:solidFill>
                  <a:srgbClr val="FFFFFF"/>
                </a:solidFill>
                <a:latin typeface="DM Sans" pitchFamily="2" charset="0"/>
                <a:ea typeface="Canva Sans"/>
                <a:cs typeface="Canva Sans"/>
                <a:sym typeface="Canva Sans"/>
              </a:rPr>
              <a:t>Review and adjust fees periodically to reflect market conditions.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1C3F60"/>
        </a:solidFill>
        <a:effectLst/>
      </p:bgPr>
    </p:bg>
    <p:spTree>
      <p:nvGrpSpPr>
        <p:cNvPr id="1" name=""/>
        <p:cNvGrpSpPr/>
        <p:nvPr/>
      </p:nvGrpSpPr>
      <p:grpSpPr>
        <a:xfrm>
          <a:off x="0" y="0"/>
          <a:ext cx="0" cy="0"/>
          <a:chOff x="0" y="0"/>
          <a:chExt cx="0" cy="0"/>
        </a:xfrm>
      </p:grpSpPr>
      <p:sp>
        <p:nvSpPr>
          <p:cNvPr id="2" name="Freeform 2"/>
          <p:cNvSpPr/>
          <p:nvPr/>
        </p:nvSpPr>
        <p:spPr>
          <a:xfrm>
            <a:off x="-33803" y="9016413"/>
            <a:ext cx="3698338" cy="3698338"/>
          </a:xfrm>
          <a:custGeom>
            <a:avLst/>
            <a:gdLst/>
            <a:ahLst/>
            <a:cxnLst/>
            <a:rect l="l" t="t" r="r" b="b"/>
            <a:pathLst>
              <a:path w="3698338" h="3698338">
                <a:moveTo>
                  <a:pt x="0" y="0"/>
                </a:moveTo>
                <a:lnTo>
                  <a:pt x="3698338" y="0"/>
                </a:lnTo>
                <a:lnTo>
                  <a:pt x="3698338"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3664535" y="9016413"/>
            <a:ext cx="3698338" cy="3698338"/>
          </a:xfrm>
          <a:custGeom>
            <a:avLst/>
            <a:gdLst/>
            <a:ahLst/>
            <a:cxnLst/>
            <a:rect l="l" t="t" r="r" b="b"/>
            <a:pathLst>
              <a:path w="3698338" h="3698338">
                <a:moveTo>
                  <a:pt x="0" y="0"/>
                </a:moveTo>
                <a:lnTo>
                  <a:pt x="3698337" y="0"/>
                </a:lnTo>
                <a:lnTo>
                  <a:pt x="3698337"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4" name="Freeform 4"/>
          <p:cNvSpPr/>
          <p:nvPr/>
        </p:nvSpPr>
        <p:spPr>
          <a:xfrm>
            <a:off x="7362872" y="9016413"/>
            <a:ext cx="3698338" cy="3698338"/>
          </a:xfrm>
          <a:custGeom>
            <a:avLst/>
            <a:gdLst/>
            <a:ahLst/>
            <a:cxnLst/>
            <a:rect l="l" t="t" r="r" b="b"/>
            <a:pathLst>
              <a:path w="3698338" h="3698338">
                <a:moveTo>
                  <a:pt x="0" y="0"/>
                </a:moveTo>
                <a:lnTo>
                  <a:pt x="3698338" y="0"/>
                </a:lnTo>
                <a:lnTo>
                  <a:pt x="3698338"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5" name="Freeform 5"/>
          <p:cNvSpPr/>
          <p:nvPr/>
        </p:nvSpPr>
        <p:spPr>
          <a:xfrm>
            <a:off x="11061210" y="9016413"/>
            <a:ext cx="3698338" cy="3698338"/>
          </a:xfrm>
          <a:custGeom>
            <a:avLst/>
            <a:gdLst/>
            <a:ahLst/>
            <a:cxnLst/>
            <a:rect l="l" t="t" r="r" b="b"/>
            <a:pathLst>
              <a:path w="3698338" h="3698338">
                <a:moveTo>
                  <a:pt x="0" y="0"/>
                </a:moveTo>
                <a:lnTo>
                  <a:pt x="3698338" y="0"/>
                </a:lnTo>
                <a:lnTo>
                  <a:pt x="3698338"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6" name="Freeform 6"/>
          <p:cNvSpPr/>
          <p:nvPr/>
        </p:nvSpPr>
        <p:spPr>
          <a:xfrm>
            <a:off x="14759548" y="9016413"/>
            <a:ext cx="3698338" cy="3698338"/>
          </a:xfrm>
          <a:custGeom>
            <a:avLst/>
            <a:gdLst/>
            <a:ahLst/>
            <a:cxnLst/>
            <a:rect l="l" t="t" r="r" b="b"/>
            <a:pathLst>
              <a:path w="3698338" h="3698338">
                <a:moveTo>
                  <a:pt x="0" y="0"/>
                </a:moveTo>
                <a:lnTo>
                  <a:pt x="3698337" y="0"/>
                </a:lnTo>
                <a:lnTo>
                  <a:pt x="3698337"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grpSp>
        <p:nvGrpSpPr>
          <p:cNvPr id="7" name="Group 7"/>
          <p:cNvGrpSpPr/>
          <p:nvPr/>
        </p:nvGrpSpPr>
        <p:grpSpPr>
          <a:xfrm>
            <a:off x="-381001" y="-118085"/>
            <a:ext cx="14038477" cy="1005663"/>
            <a:chOff x="0" y="0"/>
            <a:chExt cx="3817480" cy="812800"/>
          </a:xfrm>
        </p:grpSpPr>
        <p:sp>
          <p:nvSpPr>
            <p:cNvPr id="8" name="Freeform 8"/>
            <p:cNvSpPr/>
            <p:nvPr/>
          </p:nvSpPr>
          <p:spPr>
            <a:xfrm>
              <a:off x="0" y="0"/>
              <a:ext cx="3817480" cy="812800"/>
            </a:xfrm>
            <a:custGeom>
              <a:avLst/>
              <a:gdLst/>
              <a:ahLst/>
              <a:cxnLst/>
              <a:rect l="l" t="t" r="r" b="b"/>
              <a:pathLst>
                <a:path w="3817480" h="812800">
                  <a:moveTo>
                    <a:pt x="0" y="0"/>
                  </a:moveTo>
                  <a:lnTo>
                    <a:pt x="3817480" y="0"/>
                  </a:lnTo>
                  <a:lnTo>
                    <a:pt x="3817480" y="812800"/>
                  </a:lnTo>
                  <a:lnTo>
                    <a:pt x="0" y="812800"/>
                  </a:lnTo>
                  <a:close/>
                </a:path>
              </a:pathLst>
            </a:custGeom>
            <a:ln w="38100" cap="sq">
              <a:solidFill>
                <a:srgbClr val="F0F0F0"/>
              </a:solidFill>
              <a:prstDash val="solid"/>
              <a:miter/>
            </a:ln>
          </p:spPr>
          <p:txBody>
            <a:bodyPr/>
            <a:lstStyle/>
            <a:p>
              <a:endParaRPr lang="en-US"/>
            </a:p>
          </p:txBody>
        </p:sp>
        <p:sp>
          <p:nvSpPr>
            <p:cNvPr id="9" name="TextBox 9"/>
            <p:cNvSpPr txBox="1"/>
            <p:nvPr/>
          </p:nvSpPr>
          <p:spPr>
            <a:xfrm>
              <a:off x="0" y="-38100"/>
              <a:ext cx="3817480" cy="8509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4011725" y="-266701"/>
            <a:ext cx="4446161" cy="1154279"/>
            <a:chOff x="0" y="0"/>
            <a:chExt cx="1787883" cy="1089287"/>
          </a:xfrm>
        </p:grpSpPr>
        <p:sp>
          <p:nvSpPr>
            <p:cNvPr id="11" name="Freeform 11"/>
            <p:cNvSpPr/>
            <p:nvPr/>
          </p:nvSpPr>
          <p:spPr>
            <a:xfrm>
              <a:off x="0" y="0"/>
              <a:ext cx="1787883" cy="1089287"/>
            </a:xfrm>
            <a:custGeom>
              <a:avLst/>
              <a:gdLst/>
              <a:ahLst/>
              <a:cxnLst/>
              <a:rect l="l" t="t" r="r" b="b"/>
              <a:pathLst>
                <a:path w="1787883" h="1089287">
                  <a:moveTo>
                    <a:pt x="0" y="0"/>
                  </a:moveTo>
                  <a:lnTo>
                    <a:pt x="1787883" y="0"/>
                  </a:lnTo>
                  <a:lnTo>
                    <a:pt x="1787883" y="1089287"/>
                  </a:lnTo>
                  <a:lnTo>
                    <a:pt x="0" y="1089287"/>
                  </a:lnTo>
                  <a:close/>
                </a:path>
              </a:pathLst>
            </a:custGeom>
            <a:solidFill>
              <a:srgbClr val="F3F6FA"/>
            </a:solidFill>
            <a:ln w="95250" cap="sq">
              <a:solidFill>
                <a:srgbClr val="FFFFFF"/>
              </a:solidFill>
              <a:prstDash val="solid"/>
              <a:miter/>
            </a:ln>
          </p:spPr>
          <p:txBody>
            <a:bodyPr/>
            <a:lstStyle/>
            <a:p>
              <a:endParaRPr lang="en-US"/>
            </a:p>
          </p:txBody>
        </p:sp>
        <p:sp>
          <p:nvSpPr>
            <p:cNvPr id="12" name="TextBox 12"/>
            <p:cNvSpPr txBox="1"/>
            <p:nvPr/>
          </p:nvSpPr>
          <p:spPr>
            <a:xfrm>
              <a:off x="0" y="-38100"/>
              <a:ext cx="1787883" cy="1127387"/>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3" name="Group 13"/>
          <p:cNvGrpSpPr/>
          <p:nvPr/>
        </p:nvGrpSpPr>
        <p:grpSpPr>
          <a:xfrm>
            <a:off x="715340" y="422052"/>
            <a:ext cx="10478819" cy="1213297"/>
            <a:chOff x="0" y="0"/>
            <a:chExt cx="2759854" cy="319551"/>
          </a:xfrm>
        </p:grpSpPr>
        <p:sp>
          <p:nvSpPr>
            <p:cNvPr id="14" name="Freeform 14"/>
            <p:cNvSpPr/>
            <p:nvPr/>
          </p:nvSpPr>
          <p:spPr>
            <a:xfrm>
              <a:off x="0" y="0"/>
              <a:ext cx="2759853" cy="319551"/>
            </a:xfrm>
            <a:custGeom>
              <a:avLst/>
              <a:gdLst/>
              <a:ahLst/>
              <a:cxnLst/>
              <a:rect l="l" t="t" r="r" b="b"/>
              <a:pathLst>
                <a:path w="2759853" h="319551">
                  <a:moveTo>
                    <a:pt x="7388" y="0"/>
                  </a:moveTo>
                  <a:lnTo>
                    <a:pt x="2752465" y="0"/>
                  </a:lnTo>
                  <a:cubicBezTo>
                    <a:pt x="2756546" y="0"/>
                    <a:pt x="2759853" y="3308"/>
                    <a:pt x="2759853" y="7388"/>
                  </a:cubicBezTo>
                  <a:lnTo>
                    <a:pt x="2759853" y="312163"/>
                  </a:lnTo>
                  <a:cubicBezTo>
                    <a:pt x="2759853" y="316244"/>
                    <a:pt x="2756546" y="319551"/>
                    <a:pt x="2752465" y="319551"/>
                  </a:cubicBezTo>
                  <a:lnTo>
                    <a:pt x="7388" y="319551"/>
                  </a:lnTo>
                  <a:cubicBezTo>
                    <a:pt x="3308" y="319551"/>
                    <a:pt x="0" y="316244"/>
                    <a:pt x="0" y="312163"/>
                  </a:cubicBezTo>
                  <a:lnTo>
                    <a:pt x="0" y="7388"/>
                  </a:lnTo>
                  <a:cubicBezTo>
                    <a:pt x="0" y="3308"/>
                    <a:pt x="3308" y="0"/>
                    <a:pt x="7388" y="0"/>
                  </a:cubicBezTo>
                  <a:close/>
                </a:path>
              </a:pathLst>
            </a:custGeom>
            <a:solidFill>
              <a:srgbClr val="D9D9D9"/>
            </a:solidFill>
          </p:spPr>
          <p:txBody>
            <a:bodyPr/>
            <a:lstStyle/>
            <a:p>
              <a:endParaRPr lang="en-US"/>
            </a:p>
          </p:txBody>
        </p:sp>
        <p:sp>
          <p:nvSpPr>
            <p:cNvPr id="15" name="TextBox 15"/>
            <p:cNvSpPr txBox="1"/>
            <p:nvPr/>
          </p:nvSpPr>
          <p:spPr>
            <a:xfrm>
              <a:off x="0" y="-38100"/>
              <a:ext cx="2759854" cy="357651"/>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1014883" y="762000"/>
            <a:ext cx="9949833" cy="609600"/>
          </a:xfrm>
          <a:prstGeom prst="rect">
            <a:avLst/>
          </a:prstGeom>
        </p:spPr>
        <p:txBody>
          <a:bodyPr lIns="0" tIns="0" rIns="0" bIns="0" rtlCol="0" anchor="t">
            <a:spAutoFit/>
          </a:bodyPr>
          <a:lstStyle/>
          <a:p>
            <a:pPr algn="l">
              <a:lnSpc>
                <a:spcPts val="4500"/>
              </a:lnSpc>
            </a:pPr>
            <a:r>
              <a:rPr lang="en-US" sz="4400" b="1" dirty="0">
                <a:solidFill>
                  <a:srgbClr val="0B1320"/>
                </a:solidFill>
                <a:latin typeface="DM Sans" pitchFamily="2" charset="0"/>
                <a:ea typeface="DM Sans Bold"/>
                <a:cs typeface="DM Sans Bold"/>
                <a:sym typeface="DM Sans Bold"/>
              </a:rPr>
              <a:t>AFFORDABLE HOUSING FEE-IN-LIEU </a:t>
            </a:r>
          </a:p>
        </p:txBody>
      </p:sp>
      <p:grpSp>
        <p:nvGrpSpPr>
          <p:cNvPr id="17" name="Group 17"/>
          <p:cNvGrpSpPr/>
          <p:nvPr/>
        </p:nvGrpSpPr>
        <p:grpSpPr>
          <a:xfrm>
            <a:off x="-33803" y="9016413"/>
            <a:ext cx="18321803" cy="1270587"/>
            <a:chOff x="0" y="0"/>
            <a:chExt cx="5678908" cy="393823"/>
          </a:xfrm>
        </p:grpSpPr>
        <p:sp>
          <p:nvSpPr>
            <p:cNvPr id="18" name="Freeform 18"/>
            <p:cNvSpPr/>
            <p:nvPr/>
          </p:nvSpPr>
          <p:spPr>
            <a:xfrm>
              <a:off x="0" y="0"/>
              <a:ext cx="5678908" cy="393823"/>
            </a:xfrm>
            <a:custGeom>
              <a:avLst/>
              <a:gdLst/>
              <a:ahLst/>
              <a:cxnLst/>
              <a:rect l="l" t="t" r="r" b="b"/>
              <a:pathLst>
                <a:path w="5678908" h="393823">
                  <a:moveTo>
                    <a:pt x="0" y="0"/>
                  </a:moveTo>
                  <a:lnTo>
                    <a:pt x="5678908" y="0"/>
                  </a:lnTo>
                  <a:lnTo>
                    <a:pt x="5678908" y="393823"/>
                  </a:lnTo>
                  <a:lnTo>
                    <a:pt x="0" y="393823"/>
                  </a:lnTo>
                  <a:close/>
                </a:path>
              </a:pathLst>
            </a:custGeom>
            <a:solidFill>
              <a:srgbClr val="AFC1D0">
                <a:alpha val="40000"/>
              </a:srgbClr>
            </a:solidFill>
          </p:spPr>
          <p:txBody>
            <a:bodyPr/>
            <a:lstStyle/>
            <a:p>
              <a:endParaRPr lang="en-US"/>
            </a:p>
          </p:txBody>
        </p:sp>
        <p:sp>
          <p:nvSpPr>
            <p:cNvPr id="19" name="TextBox 19"/>
            <p:cNvSpPr txBox="1"/>
            <p:nvPr/>
          </p:nvSpPr>
          <p:spPr>
            <a:xfrm>
              <a:off x="0" y="-38100"/>
              <a:ext cx="5678908" cy="431923"/>
            </a:xfrm>
            <a:prstGeom prst="rect">
              <a:avLst/>
            </a:prstGeom>
          </p:spPr>
          <p:txBody>
            <a:bodyPr lIns="50800" tIns="50800" rIns="50800" bIns="50800" rtlCol="0" anchor="ctr"/>
            <a:lstStyle/>
            <a:p>
              <a:pPr algn="ctr">
                <a:lnSpc>
                  <a:spcPts val="2659"/>
                </a:lnSpc>
              </a:pPr>
              <a:endParaRPr/>
            </a:p>
          </p:txBody>
        </p:sp>
      </p:grpSp>
      <p:graphicFrame>
        <p:nvGraphicFramePr>
          <p:cNvPr id="20" name="Table 20"/>
          <p:cNvGraphicFramePr>
            <a:graphicFrameLocks noGrp="1"/>
          </p:cNvGraphicFramePr>
          <p:nvPr>
            <p:extLst>
              <p:ext uri="{D42A27DB-BD31-4B8C-83A1-F6EECF244321}">
                <p14:modId xmlns:p14="http://schemas.microsoft.com/office/powerpoint/2010/main" val="1975123587"/>
              </p:ext>
            </p:extLst>
          </p:nvPr>
        </p:nvGraphicFramePr>
        <p:xfrm>
          <a:off x="715340" y="2374607"/>
          <a:ext cx="16146331" cy="5638800"/>
        </p:xfrm>
        <a:graphic>
          <a:graphicData uri="http://schemas.openxmlformats.org/drawingml/2006/table">
            <a:tbl>
              <a:tblPr/>
              <a:tblGrid>
                <a:gridCol w="5397066">
                  <a:extLst>
                    <a:ext uri="{9D8B030D-6E8A-4147-A177-3AD203B41FA5}">
                      <a16:colId xmlns:a16="http://schemas.microsoft.com/office/drawing/2014/main" val="20000"/>
                    </a:ext>
                  </a:extLst>
                </a:gridCol>
                <a:gridCol w="10749265">
                  <a:extLst>
                    <a:ext uri="{9D8B030D-6E8A-4147-A177-3AD203B41FA5}">
                      <a16:colId xmlns:a16="http://schemas.microsoft.com/office/drawing/2014/main" val="20001"/>
                    </a:ext>
                  </a:extLst>
                </a:gridCol>
              </a:tblGrid>
              <a:tr h="939800">
                <a:tc>
                  <a:txBody>
                    <a:bodyPr/>
                    <a:lstStyle/>
                    <a:p>
                      <a:pPr algn="l">
                        <a:lnSpc>
                          <a:spcPts val="3640"/>
                        </a:lnSpc>
                        <a:defRPr/>
                      </a:pPr>
                      <a:r>
                        <a:rPr lang="en-US" sz="2600" b="1">
                          <a:solidFill>
                            <a:srgbClr val="FFFFFF"/>
                          </a:solidFill>
                          <a:latin typeface="DM Sans" pitchFamily="2" charset="0"/>
                          <a:ea typeface="Canva Sans Bold"/>
                          <a:cs typeface="Canva Sans Bold"/>
                          <a:sym typeface="Canva Sans Bold"/>
                        </a:rPr>
                        <a:t>What This Does</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ts val="3640"/>
                        </a:lnSpc>
                        <a:defRPr/>
                      </a:pPr>
                      <a:r>
                        <a:rPr lang="en-US" sz="2600">
                          <a:solidFill>
                            <a:srgbClr val="FFFFFF"/>
                          </a:solidFill>
                          <a:latin typeface="DM Sans" pitchFamily="2" charset="0"/>
                          <a:ea typeface="Canva Sans"/>
                          <a:cs typeface="Canva Sans"/>
                          <a:sym typeface="Canva Sans"/>
                        </a:rPr>
                        <a:t>Collects funds for affordable housing instead of on-site units</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39800">
                <a:tc>
                  <a:txBody>
                    <a:bodyPr/>
                    <a:lstStyle/>
                    <a:p>
                      <a:pPr algn="l">
                        <a:lnSpc>
                          <a:spcPts val="3640"/>
                        </a:lnSpc>
                        <a:defRPr/>
                      </a:pPr>
                      <a:r>
                        <a:rPr lang="en-US" sz="2600" b="1">
                          <a:solidFill>
                            <a:srgbClr val="FFFFFF"/>
                          </a:solidFill>
                          <a:latin typeface="DM Sans" pitchFamily="2" charset="0"/>
                          <a:ea typeface="Canva Sans Bold"/>
                          <a:cs typeface="Canva Sans Bold"/>
                          <a:sym typeface="Canva Sans Bold"/>
                        </a:rPr>
                        <a:t>Who It Helps</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ts val="3640"/>
                        </a:lnSpc>
                        <a:defRPr/>
                      </a:pPr>
                      <a:r>
                        <a:rPr lang="en-US" sz="2600">
                          <a:solidFill>
                            <a:srgbClr val="FFFFFF"/>
                          </a:solidFill>
                          <a:latin typeface="DM Sans" pitchFamily="2" charset="0"/>
                          <a:ea typeface="Canva Sans"/>
                          <a:cs typeface="Canva Sans"/>
                          <a:sym typeface="Canva Sans"/>
                        </a:rPr>
                        <a:t>Lower-income households (&lt;80% AMI)</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39800">
                <a:tc>
                  <a:txBody>
                    <a:bodyPr/>
                    <a:lstStyle/>
                    <a:p>
                      <a:pPr algn="l">
                        <a:lnSpc>
                          <a:spcPts val="3640"/>
                        </a:lnSpc>
                        <a:defRPr/>
                      </a:pPr>
                      <a:r>
                        <a:rPr lang="en-US" sz="2600" b="1">
                          <a:solidFill>
                            <a:srgbClr val="FFFFFF"/>
                          </a:solidFill>
                          <a:latin typeface="DM Sans" pitchFamily="2" charset="0"/>
                          <a:ea typeface="Canva Sans Bold"/>
                          <a:cs typeface="Canva Sans Bold"/>
                          <a:sym typeface="Canva Sans Bold"/>
                        </a:rPr>
                        <a:t>Housing Types Encouraged  </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ts val="3640"/>
                        </a:lnSpc>
                        <a:defRPr/>
                      </a:pPr>
                      <a:r>
                        <a:rPr lang="en-US" sz="2600" dirty="0">
                          <a:solidFill>
                            <a:srgbClr val="FFFFFF"/>
                          </a:solidFill>
                          <a:latin typeface="DM Sans" pitchFamily="2" charset="0"/>
                          <a:ea typeface="Canva Sans"/>
                          <a:cs typeface="Canva Sans"/>
                          <a:sym typeface="Canva Sans"/>
                        </a:rPr>
                        <a:t>Affordable rental or ownership projects</a:t>
                      </a:r>
                      <a:endParaRPr lang="en-US" sz="1100" dirty="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39800">
                <a:tc>
                  <a:txBody>
                    <a:bodyPr/>
                    <a:lstStyle/>
                    <a:p>
                      <a:pPr algn="l">
                        <a:lnSpc>
                          <a:spcPts val="3640"/>
                        </a:lnSpc>
                        <a:defRPr/>
                      </a:pPr>
                      <a:r>
                        <a:rPr lang="en-US" sz="2600" b="1">
                          <a:solidFill>
                            <a:srgbClr val="FFFFFF"/>
                          </a:solidFill>
                          <a:latin typeface="DM Sans" pitchFamily="2" charset="0"/>
                          <a:ea typeface="Canva Sans Bold"/>
                          <a:cs typeface="Canva Sans Bold"/>
                          <a:sym typeface="Canva Sans Bold"/>
                        </a:rPr>
                        <a:t>Where It Makes Sense</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ts val="3640"/>
                        </a:lnSpc>
                        <a:defRPr/>
                      </a:pPr>
                      <a:r>
                        <a:rPr lang="en-US" sz="2600">
                          <a:solidFill>
                            <a:srgbClr val="FFFFFF"/>
                          </a:solidFill>
                          <a:latin typeface="DM Sans" pitchFamily="2" charset="0"/>
                          <a:ea typeface="Canva Sans"/>
                          <a:cs typeface="Canva Sans"/>
                          <a:sym typeface="Canva Sans"/>
                        </a:rPr>
                        <a:t>Citywide (strategic investment)</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r h="939800">
                <a:tc>
                  <a:txBody>
                    <a:bodyPr/>
                    <a:lstStyle/>
                    <a:p>
                      <a:pPr algn="l">
                        <a:lnSpc>
                          <a:spcPts val="3640"/>
                        </a:lnSpc>
                        <a:defRPr/>
                      </a:pPr>
                      <a:r>
                        <a:rPr lang="en-US" sz="2600" b="1">
                          <a:solidFill>
                            <a:srgbClr val="FFFFFF"/>
                          </a:solidFill>
                          <a:latin typeface="DM Sans" pitchFamily="2" charset="0"/>
                          <a:ea typeface="Canva Sans Bold"/>
                          <a:cs typeface="Canva Sans Bold"/>
                          <a:sym typeface="Canva Sans Bold"/>
                        </a:rPr>
                        <a:t>Implementation Timeframe</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ts val="3640"/>
                        </a:lnSpc>
                        <a:defRPr/>
                      </a:pPr>
                      <a:r>
                        <a:rPr lang="en-US" sz="2600">
                          <a:solidFill>
                            <a:srgbClr val="FFFFFF"/>
                          </a:solidFill>
                          <a:latin typeface="DM Sans" pitchFamily="2" charset="0"/>
                          <a:ea typeface="Canva Sans"/>
                          <a:cs typeface="Canva Sans"/>
                          <a:sym typeface="Canva Sans"/>
                        </a:rPr>
                        <a:t>Mid - 2027-2028</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4"/>
                  </a:ext>
                </a:extLst>
              </a:tr>
              <a:tr h="939800">
                <a:tc>
                  <a:txBody>
                    <a:bodyPr/>
                    <a:lstStyle/>
                    <a:p>
                      <a:pPr algn="l">
                        <a:lnSpc>
                          <a:spcPts val="3640"/>
                        </a:lnSpc>
                        <a:defRPr/>
                      </a:pPr>
                      <a:r>
                        <a:rPr lang="en-US" sz="2600" b="1">
                          <a:solidFill>
                            <a:srgbClr val="FFFFFF"/>
                          </a:solidFill>
                          <a:latin typeface="DM Sans" pitchFamily="2" charset="0"/>
                          <a:ea typeface="Canva Sans Bold"/>
                          <a:cs typeface="Canva Sans Bold"/>
                          <a:sym typeface="Canva Sans Bold"/>
                        </a:rPr>
                        <a:t>Staff Effort</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ts val="3640"/>
                        </a:lnSpc>
                        <a:defRPr/>
                      </a:pPr>
                      <a:r>
                        <a:rPr lang="en-US" sz="2600" dirty="0">
                          <a:solidFill>
                            <a:srgbClr val="FFFFFF"/>
                          </a:solidFill>
                          <a:latin typeface="DM Sans" pitchFamily="2" charset="0"/>
                          <a:ea typeface="Canva Sans"/>
                          <a:cs typeface="Canva Sans"/>
                          <a:sym typeface="Canva Sans"/>
                        </a:rPr>
                        <a:t>Moderate</a:t>
                      </a:r>
                      <a:endParaRPr lang="en-US" sz="1100" dirty="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1C3F60"/>
        </a:solidFill>
        <a:effectLst/>
      </p:bgPr>
    </p:bg>
    <p:spTree>
      <p:nvGrpSpPr>
        <p:cNvPr id="1" name=""/>
        <p:cNvGrpSpPr/>
        <p:nvPr/>
      </p:nvGrpSpPr>
      <p:grpSpPr>
        <a:xfrm>
          <a:off x="0" y="0"/>
          <a:ext cx="0" cy="0"/>
          <a:chOff x="0" y="0"/>
          <a:chExt cx="0" cy="0"/>
        </a:xfrm>
      </p:grpSpPr>
      <p:grpSp>
        <p:nvGrpSpPr>
          <p:cNvPr id="2" name="Group 2"/>
          <p:cNvGrpSpPr/>
          <p:nvPr/>
        </p:nvGrpSpPr>
        <p:grpSpPr>
          <a:xfrm>
            <a:off x="-228601" y="-188567"/>
            <a:ext cx="13886077" cy="1076146"/>
            <a:chOff x="0" y="0"/>
            <a:chExt cx="3817480" cy="812800"/>
          </a:xfrm>
        </p:grpSpPr>
        <p:sp>
          <p:nvSpPr>
            <p:cNvPr id="3" name="Freeform 3"/>
            <p:cNvSpPr/>
            <p:nvPr/>
          </p:nvSpPr>
          <p:spPr>
            <a:xfrm>
              <a:off x="0" y="0"/>
              <a:ext cx="3817480" cy="812800"/>
            </a:xfrm>
            <a:custGeom>
              <a:avLst/>
              <a:gdLst/>
              <a:ahLst/>
              <a:cxnLst/>
              <a:rect l="l" t="t" r="r" b="b"/>
              <a:pathLst>
                <a:path w="3817480" h="812800">
                  <a:moveTo>
                    <a:pt x="0" y="0"/>
                  </a:moveTo>
                  <a:lnTo>
                    <a:pt x="3817480" y="0"/>
                  </a:lnTo>
                  <a:lnTo>
                    <a:pt x="3817480" y="812800"/>
                  </a:lnTo>
                  <a:lnTo>
                    <a:pt x="0" y="812800"/>
                  </a:lnTo>
                  <a:close/>
                </a:path>
              </a:pathLst>
            </a:custGeom>
            <a:ln w="38100" cap="sq">
              <a:solidFill>
                <a:srgbClr val="F0F0F0"/>
              </a:solidFill>
              <a:prstDash val="solid"/>
              <a:miter/>
            </a:ln>
          </p:spPr>
          <p:txBody>
            <a:bodyPr/>
            <a:lstStyle/>
            <a:p>
              <a:endParaRPr lang="en-US"/>
            </a:p>
          </p:txBody>
        </p:sp>
        <p:sp>
          <p:nvSpPr>
            <p:cNvPr id="4" name="TextBox 4"/>
            <p:cNvSpPr txBox="1"/>
            <p:nvPr/>
          </p:nvSpPr>
          <p:spPr>
            <a:xfrm>
              <a:off x="0" y="-38100"/>
              <a:ext cx="3817480" cy="850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4011725" y="-342901"/>
            <a:ext cx="4504875" cy="1230479"/>
            <a:chOff x="0" y="0"/>
            <a:chExt cx="1787883" cy="1089287"/>
          </a:xfrm>
        </p:grpSpPr>
        <p:sp>
          <p:nvSpPr>
            <p:cNvPr id="6" name="Freeform 6"/>
            <p:cNvSpPr/>
            <p:nvPr/>
          </p:nvSpPr>
          <p:spPr>
            <a:xfrm>
              <a:off x="0" y="0"/>
              <a:ext cx="1787883" cy="1089287"/>
            </a:xfrm>
            <a:custGeom>
              <a:avLst/>
              <a:gdLst/>
              <a:ahLst/>
              <a:cxnLst/>
              <a:rect l="l" t="t" r="r" b="b"/>
              <a:pathLst>
                <a:path w="1787883" h="1089287">
                  <a:moveTo>
                    <a:pt x="0" y="0"/>
                  </a:moveTo>
                  <a:lnTo>
                    <a:pt x="1787883" y="0"/>
                  </a:lnTo>
                  <a:lnTo>
                    <a:pt x="1787883" y="1089287"/>
                  </a:lnTo>
                  <a:lnTo>
                    <a:pt x="0" y="1089287"/>
                  </a:lnTo>
                  <a:close/>
                </a:path>
              </a:pathLst>
            </a:custGeom>
            <a:solidFill>
              <a:srgbClr val="F3F6FA"/>
            </a:solidFill>
            <a:ln w="95250" cap="sq">
              <a:solidFill>
                <a:srgbClr val="FFFFFF"/>
              </a:solidFill>
              <a:prstDash val="solid"/>
              <a:miter/>
            </a:ln>
          </p:spPr>
          <p:txBody>
            <a:bodyPr/>
            <a:lstStyle/>
            <a:p>
              <a:endParaRPr lang="en-US"/>
            </a:p>
          </p:txBody>
        </p:sp>
        <p:sp>
          <p:nvSpPr>
            <p:cNvPr id="7" name="TextBox 7"/>
            <p:cNvSpPr txBox="1"/>
            <p:nvPr/>
          </p:nvSpPr>
          <p:spPr>
            <a:xfrm>
              <a:off x="0" y="-38100"/>
              <a:ext cx="1787883" cy="1127387"/>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8" name="Group 8"/>
          <p:cNvGrpSpPr/>
          <p:nvPr/>
        </p:nvGrpSpPr>
        <p:grpSpPr>
          <a:xfrm>
            <a:off x="-33803" y="9402028"/>
            <a:ext cx="18321803" cy="884972"/>
            <a:chOff x="0" y="0"/>
            <a:chExt cx="5678908" cy="274300"/>
          </a:xfrm>
        </p:grpSpPr>
        <p:sp>
          <p:nvSpPr>
            <p:cNvPr id="9" name="Freeform 9"/>
            <p:cNvSpPr/>
            <p:nvPr/>
          </p:nvSpPr>
          <p:spPr>
            <a:xfrm>
              <a:off x="0" y="0"/>
              <a:ext cx="5678908" cy="274300"/>
            </a:xfrm>
            <a:custGeom>
              <a:avLst/>
              <a:gdLst/>
              <a:ahLst/>
              <a:cxnLst/>
              <a:rect l="l" t="t" r="r" b="b"/>
              <a:pathLst>
                <a:path w="5678908" h="274300">
                  <a:moveTo>
                    <a:pt x="0" y="0"/>
                  </a:moveTo>
                  <a:lnTo>
                    <a:pt x="5678908" y="0"/>
                  </a:lnTo>
                  <a:lnTo>
                    <a:pt x="5678908" y="274300"/>
                  </a:lnTo>
                  <a:lnTo>
                    <a:pt x="0" y="274300"/>
                  </a:lnTo>
                  <a:close/>
                </a:path>
              </a:pathLst>
            </a:custGeom>
            <a:solidFill>
              <a:srgbClr val="AFC1D0">
                <a:alpha val="40000"/>
              </a:srgbClr>
            </a:solidFill>
          </p:spPr>
          <p:txBody>
            <a:bodyPr/>
            <a:lstStyle/>
            <a:p>
              <a:endParaRPr lang="en-US"/>
            </a:p>
          </p:txBody>
        </p:sp>
        <p:sp>
          <p:nvSpPr>
            <p:cNvPr id="10" name="TextBox 10"/>
            <p:cNvSpPr txBox="1"/>
            <p:nvPr/>
          </p:nvSpPr>
          <p:spPr>
            <a:xfrm>
              <a:off x="0" y="-38100"/>
              <a:ext cx="5678908" cy="3124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732241" y="422052"/>
            <a:ext cx="10836787" cy="1213297"/>
            <a:chOff x="0" y="0"/>
            <a:chExt cx="2854133" cy="319551"/>
          </a:xfrm>
        </p:grpSpPr>
        <p:sp>
          <p:nvSpPr>
            <p:cNvPr id="12" name="Freeform 12"/>
            <p:cNvSpPr/>
            <p:nvPr/>
          </p:nvSpPr>
          <p:spPr>
            <a:xfrm>
              <a:off x="0" y="0"/>
              <a:ext cx="2854133" cy="319551"/>
            </a:xfrm>
            <a:custGeom>
              <a:avLst/>
              <a:gdLst/>
              <a:ahLst/>
              <a:cxnLst/>
              <a:rect l="l" t="t" r="r" b="b"/>
              <a:pathLst>
                <a:path w="2854133" h="319551">
                  <a:moveTo>
                    <a:pt x="7144" y="0"/>
                  </a:moveTo>
                  <a:lnTo>
                    <a:pt x="2846989" y="0"/>
                  </a:lnTo>
                  <a:cubicBezTo>
                    <a:pt x="2848884" y="0"/>
                    <a:pt x="2850701" y="753"/>
                    <a:pt x="2852041" y="2092"/>
                  </a:cubicBezTo>
                  <a:cubicBezTo>
                    <a:pt x="2853380" y="3432"/>
                    <a:pt x="2854133" y="5249"/>
                    <a:pt x="2854133" y="7144"/>
                  </a:cubicBezTo>
                  <a:lnTo>
                    <a:pt x="2854133" y="312407"/>
                  </a:lnTo>
                  <a:cubicBezTo>
                    <a:pt x="2854133" y="314302"/>
                    <a:pt x="2853380" y="316119"/>
                    <a:pt x="2852041" y="317459"/>
                  </a:cubicBezTo>
                  <a:cubicBezTo>
                    <a:pt x="2850701" y="318799"/>
                    <a:pt x="2848884" y="319551"/>
                    <a:pt x="2846989" y="319551"/>
                  </a:cubicBezTo>
                  <a:lnTo>
                    <a:pt x="7144" y="319551"/>
                  </a:lnTo>
                  <a:cubicBezTo>
                    <a:pt x="3199" y="319551"/>
                    <a:pt x="0" y="316353"/>
                    <a:pt x="0" y="312407"/>
                  </a:cubicBezTo>
                  <a:lnTo>
                    <a:pt x="0" y="7144"/>
                  </a:lnTo>
                  <a:cubicBezTo>
                    <a:pt x="0" y="5249"/>
                    <a:pt x="753" y="3432"/>
                    <a:pt x="2092" y="2092"/>
                  </a:cubicBezTo>
                  <a:cubicBezTo>
                    <a:pt x="3432" y="753"/>
                    <a:pt x="5249" y="0"/>
                    <a:pt x="7144" y="0"/>
                  </a:cubicBezTo>
                  <a:close/>
                </a:path>
              </a:pathLst>
            </a:custGeom>
            <a:solidFill>
              <a:srgbClr val="D9D9D9"/>
            </a:solidFill>
          </p:spPr>
          <p:txBody>
            <a:bodyPr/>
            <a:lstStyle/>
            <a:p>
              <a:endParaRPr lang="en-US"/>
            </a:p>
          </p:txBody>
        </p:sp>
        <p:sp>
          <p:nvSpPr>
            <p:cNvPr id="13" name="TextBox 13"/>
            <p:cNvSpPr txBox="1"/>
            <p:nvPr/>
          </p:nvSpPr>
          <p:spPr>
            <a:xfrm>
              <a:off x="0" y="-38100"/>
              <a:ext cx="2854133" cy="357651"/>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1130026" y="762000"/>
            <a:ext cx="10041218" cy="609600"/>
          </a:xfrm>
          <a:prstGeom prst="rect">
            <a:avLst/>
          </a:prstGeom>
        </p:spPr>
        <p:txBody>
          <a:bodyPr lIns="0" tIns="0" rIns="0" bIns="0" rtlCol="0" anchor="t">
            <a:spAutoFit/>
          </a:bodyPr>
          <a:lstStyle/>
          <a:p>
            <a:pPr algn="l">
              <a:lnSpc>
                <a:spcPts val="4500"/>
              </a:lnSpc>
            </a:pPr>
            <a:r>
              <a:rPr lang="en-US" sz="4400" b="1" dirty="0">
                <a:solidFill>
                  <a:srgbClr val="0B1320"/>
                </a:solidFill>
                <a:latin typeface="DM Sans" pitchFamily="2" charset="0"/>
                <a:ea typeface="DM Sans Bold"/>
                <a:cs typeface="DM Sans Bold"/>
                <a:sym typeface="DM Sans Bold"/>
              </a:rPr>
              <a:t>AFFORDABLE HOUSING FEE-IN-LIEU </a:t>
            </a:r>
          </a:p>
        </p:txBody>
      </p:sp>
      <p:sp>
        <p:nvSpPr>
          <p:cNvPr id="15" name="TextBox 15"/>
          <p:cNvSpPr txBox="1"/>
          <p:nvPr/>
        </p:nvSpPr>
        <p:spPr>
          <a:xfrm>
            <a:off x="901649" y="2245968"/>
            <a:ext cx="16357651" cy="6305550"/>
          </a:xfrm>
          <a:prstGeom prst="rect">
            <a:avLst/>
          </a:prstGeom>
        </p:spPr>
        <p:txBody>
          <a:bodyPr lIns="0" tIns="0" rIns="0" bIns="0" rtlCol="0" anchor="t">
            <a:spAutoFit/>
          </a:bodyPr>
          <a:lstStyle/>
          <a:p>
            <a:pPr algn="just">
              <a:lnSpc>
                <a:spcPts val="3239"/>
              </a:lnSpc>
            </a:pPr>
            <a:r>
              <a:rPr lang="en-US" sz="2699" b="1" dirty="0">
                <a:solidFill>
                  <a:srgbClr val="FFFFFF"/>
                </a:solidFill>
                <a:latin typeface="DM Sans" pitchFamily="2" charset="0"/>
                <a:ea typeface="Canva Sans Bold"/>
                <a:cs typeface="Canva Sans Bold"/>
                <a:sym typeface="Canva Sans Bold"/>
              </a:rPr>
              <a:t>Trade-Offs: </a:t>
            </a:r>
          </a:p>
          <a:p>
            <a:pPr algn="just">
              <a:lnSpc>
                <a:spcPts val="1200"/>
              </a:lnSpc>
            </a:pPr>
            <a:endParaRPr lang="en-US" sz="2699" b="1" dirty="0">
              <a:solidFill>
                <a:srgbClr val="FFFFFF"/>
              </a:solidFill>
              <a:latin typeface="DM Sans" pitchFamily="2" charset="0"/>
              <a:ea typeface="Canva Sans Bold"/>
              <a:cs typeface="Canva Sans Bold"/>
              <a:sym typeface="Canva Sans Bold"/>
            </a:endParaRPr>
          </a:p>
          <a:p>
            <a:pPr marL="582925" lvl="1" indent="-291463" algn="just">
              <a:lnSpc>
                <a:spcPts val="3239"/>
              </a:lnSpc>
              <a:buFont typeface="Arial"/>
              <a:buChar char="•"/>
            </a:pPr>
            <a:r>
              <a:rPr lang="en-US" sz="2699" i="1" dirty="0">
                <a:solidFill>
                  <a:srgbClr val="FFFFFF"/>
                </a:solidFill>
                <a:latin typeface="DM Sans" pitchFamily="2" charset="0"/>
                <a:ea typeface="Canva Sans Italics"/>
                <a:cs typeface="Canva Sans Italics"/>
                <a:sym typeface="Canva Sans Italics"/>
              </a:rPr>
              <a:t>On-site Affordability vs. Pooled Impact:</a:t>
            </a:r>
            <a:r>
              <a:rPr lang="en-US" sz="2699" dirty="0">
                <a:solidFill>
                  <a:srgbClr val="FFFFFF"/>
                </a:solidFill>
                <a:latin typeface="DM Sans" pitchFamily="2" charset="0"/>
                <a:ea typeface="Canva Sans"/>
                <a:cs typeface="Canva Sans"/>
                <a:sym typeface="Canva Sans"/>
              </a:rPr>
              <a:t> Allowing fees instead of units can reduce mixed-income integration in individual projects, even while supporting affordability elsewhere.</a:t>
            </a:r>
          </a:p>
          <a:p>
            <a:pPr algn="just">
              <a:lnSpc>
                <a:spcPts val="3239"/>
              </a:lnSpc>
            </a:pPr>
            <a:endParaRPr lang="en-US" sz="2699" dirty="0">
              <a:solidFill>
                <a:srgbClr val="FFFFFF"/>
              </a:solidFill>
              <a:latin typeface="DM Sans" pitchFamily="2" charset="0"/>
              <a:ea typeface="Canva Sans"/>
              <a:cs typeface="Canva Sans"/>
              <a:sym typeface="Canva Sans"/>
            </a:endParaRPr>
          </a:p>
          <a:p>
            <a:pPr marL="582925" lvl="1" indent="-291463" algn="just">
              <a:lnSpc>
                <a:spcPts val="3239"/>
              </a:lnSpc>
              <a:buFont typeface="Arial"/>
              <a:buChar char="•"/>
            </a:pPr>
            <a:r>
              <a:rPr lang="en-US" sz="2699" i="1" dirty="0">
                <a:solidFill>
                  <a:srgbClr val="FFFFFF"/>
                </a:solidFill>
                <a:latin typeface="DM Sans" pitchFamily="2" charset="0"/>
                <a:ea typeface="Canva Sans Italics"/>
                <a:cs typeface="Canva Sans Italics"/>
                <a:sym typeface="Canva Sans Italics"/>
              </a:rPr>
              <a:t>Revenue Uncertainty:</a:t>
            </a:r>
            <a:r>
              <a:rPr lang="en-US" sz="2699" dirty="0">
                <a:solidFill>
                  <a:srgbClr val="FFFFFF"/>
                </a:solidFill>
                <a:latin typeface="DM Sans" pitchFamily="2" charset="0"/>
                <a:ea typeface="Canva Sans"/>
                <a:cs typeface="Canva Sans"/>
                <a:sym typeface="Canva Sans"/>
              </a:rPr>
              <a:t> Fee-in-lieu revenue depends on development activity and may fluctuate year to year, making funding levels less predictable.</a:t>
            </a:r>
          </a:p>
          <a:p>
            <a:pPr algn="just">
              <a:lnSpc>
                <a:spcPts val="3239"/>
              </a:lnSpc>
            </a:pPr>
            <a:endParaRPr lang="en-US" sz="2699" dirty="0">
              <a:solidFill>
                <a:srgbClr val="FFFFFF"/>
              </a:solidFill>
              <a:latin typeface="DM Sans" pitchFamily="2" charset="0"/>
              <a:ea typeface="Canva Sans"/>
              <a:cs typeface="Canva Sans"/>
              <a:sym typeface="Canva Sans"/>
            </a:endParaRPr>
          </a:p>
          <a:p>
            <a:pPr marL="582925" lvl="1" indent="-291463" algn="just">
              <a:lnSpc>
                <a:spcPts val="3239"/>
              </a:lnSpc>
              <a:buFont typeface="Arial"/>
              <a:buChar char="•"/>
            </a:pPr>
            <a:r>
              <a:rPr lang="en-US" sz="2699" i="1" dirty="0">
                <a:solidFill>
                  <a:srgbClr val="FFFFFF"/>
                </a:solidFill>
                <a:latin typeface="DM Sans" pitchFamily="2" charset="0"/>
                <a:ea typeface="Canva Sans Italics"/>
                <a:cs typeface="Canva Sans Italics"/>
                <a:sym typeface="Canva Sans Italics"/>
              </a:rPr>
              <a:t>Fee Calibration Risk</a:t>
            </a:r>
            <a:r>
              <a:rPr lang="en-US" sz="2699" dirty="0">
                <a:solidFill>
                  <a:srgbClr val="FFFFFF"/>
                </a:solidFill>
                <a:latin typeface="DM Sans" pitchFamily="2" charset="0"/>
                <a:ea typeface="Canva Sans"/>
                <a:cs typeface="Canva Sans"/>
                <a:sym typeface="Canva Sans"/>
              </a:rPr>
              <a:t>: If fees are set too low, they may not meaningfully support affordable housing; if too high, they may discourage development.</a:t>
            </a:r>
          </a:p>
          <a:p>
            <a:pPr algn="just">
              <a:lnSpc>
                <a:spcPts val="3239"/>
              </a:lnSpc>
            </a:pPr>
            <a:endParaRPr lang="en-US" sz="2699" dirty="0">
              <a:solidFill>
                <a:srgbClr val="FFFFFF"/>
              </a:solidFill>
              <a:latin typeface="DM Sans" pitchFamily="2" charset="0"/>
              <a:ea typeface="Canva Sans"/>
              <a:cs typeface="Canva Sans"/>
              <a:sym typeface="Canva Sans"/>
            </a:endParaRPr>
          </a:p>
          <a:p>
            <a:pPr marL="582925" lvl="1" indent="-291463" algn="just">
              <a:lnSpc>
                <a:spcPts val="3239"/>
              </a:lnSpc>
              <a:buFont typeface="Arial"/>
              <a:buChar char="•"/>
            </a:pPr>
            <a:r>
              <a:rPr lang="en-US" sz="2699" i="1" dirty="0">
                <a:solidFill>
                  <a:srgbClr val="FFFFFF"/>
                </a:solidFill>
                <a:latin typeface="DM Sans" pitchFamily="2" charset="0"/>
                <a:ea typeface="Canva Sans Italics"/>
                <a:cs typeface="Canva Sans Italics"/>
                <a:sym typeface="Canva Sans Italics"/>
              </a:rPr>
              <a:t>Timing of Housing Delivery:</a:t>
            </a:r>
            <a:r>
              <a:rPr lang="en-US" sz="2699" dirty="0">
                <a:solidFill>
                  <a:srgbClr val="FFFFFF"/>
                </a:solidFill>
                <a:latin typeface="DM Sans" pitchFamily="2" charset="0"/>
                <a:ea typeface="Canva Sans"/>
                <a:cs typeface="Canva Sans"/>
                <a:sym typeface="Canva Sans"/>
              </a:rPr>
              <a:t> Affordable units funded through fees are often delivered later than on-site units, delaying affordability outcomes.</a:t>
            </a:r>
          </a:p>
          <a:p>
            <a:pPr algn="just">
              <a:lnSpc>
                <a:spcPts val="3239"/>
              </a:lnSpc>
            </a:pPr>
            <a:endParaRPr lang="en-US" sz="2699" dirty="0">
              <a:solidFill>
                <a:srgbClr val="FFFFFF"/>
              </a:solidFill>
              <a:latin typeface="DM Sans" pitchFamily="2" charset="0"/>
              <a:ea typeface="Canva Sans"/>
              <a:cs typeface="Canva Sans"/>
              <a:sym typeface="Canva Sans"/>
            </a:endParaRPr>
          </a:p>
          <a:p>
            <a:pPr marL="582925" lvl="1" indent="-291463" algn="just">
              <a:lnSpc>
                <a:spcPts val="3239"/>
              </a:lnSpc>
              <a:buFont typeface="Arial"/>
              <a:buChar char="•"/>
            </a:pPr>
            <a:r>
              <a:rPr lang="en-US" sz="2699" i="1" dirty="0">
                <a:solidFill>
                  <a:srgbClr val="FFFFFF"/>
                </a:solidFill>
                <a:latin typeface="DM Sans" pitchFamily="2" charset="0"/>
                <a:ea typeface="Canva Sans Italics"/>
                <a:cs typeface="Canva Sans Italics"/>
                <a:sym typeface="Canva Sans Italics"/>
              </a:rPr>
              <a:t>Administrative Accountability:</a:t>
            </a:r>
            <a:r>
              <a:rPr lang="en-US" sz="2699" dirty="0">
                <a:solidFill>
                  <a:srgbClr val="FFFFFF"/>
                </a:solidFill>
                <a:latin typeface="DM Sans" pitchFamily="2" charset="0"/>
                <a:ea typeface="Canva Sans"/>
                <a:cs typeface="Canva Sans"/>
                <a:sym typeface="Canva Sans"/>
              </a:rPr>
              <a:t> Requires clear governance, tracking, and reporting to ensure funds are used transparently and for intended housing purposes.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1C3F60"/>
        </a:solidFill>
        <a:effectLst/>
      </p:bgPr>
    </p:bg>
    <p:spTree>
      <p:nvGrpSpPr>
        <p:cNvPr id="1" name=""/>
        <p:cNvGrpSpPr/>
        <p:nvPr/>
      </p:nvGrpSpPr>
      <p:grpSpPr>
        <a:xfrm>
          <a:off x="0" y="0"/>
          <a:ext cx="0" cy="0"/>
          <a:chOff x="0" y="0"/>
          <a:chExt cx="0" cy="0"/>
        </a:xfrm>
      </p:grpSpPr>
      <p:grpSp>
        <p:nvGrpSpPr>
          <p:cNvPr id="2" name="Group 2"/>
          <p:cNvGrpSpPr/>
          <p:nvPr/>
        </p:nvGrpSpPr>
        <p:grpSpPr>
          <a:xfrm>
            <a:off x="-228601" y="-177355"/>
            <a:ext cx="13886077" cy="1064934"/>
            <a:chOff x="0" y="0"/>
            <a:chExt cx="3817480" cy="812800"/>
          </a:xfrm>
        </p:grpSpPr>
        <p:sp>
          <p:nvSpPr>
            <p:cNvPr id="3" name="Freeform 3"/>
            <p:cNvSpPr/>
            <p:nvPr/>
          </p:nvSpPr>
          <p:spPr>
            <a:xfrm>
              <a:off x="0" y="0"/>
              <a:ext cx="3817480" cy="812800"/>
            </a:xfrm>
            <a:custGeom>
              <a:avLst/>
              <a:gdLst/>
              <a:ahLst/>
              <a:cxnLst/>
              <a:rect l="l" t="t" r="r" b="b"/>
              <a:pathLst>
                <a:path w="3817480" h="812800">
                  <a:moveTo>
                    <a:pt x="0" y="0"/>
                  </a:moveTo>
                  <a:lnTo>
                    <a:pt x="3817480" y="0"/>
                  </a:lnTo>
                  <a:lnTo>
                    <a:pt x="3817480" y="812800"/>
                  </a:lnTo>
                  <a:lnTo>
                    <a:pt x="0" y="812800"/>
                  </a:lnTo>
                  <a:close/>
                </a:path>
              </a:pathLst>
            </a:custGeom>
            <a:ln w="38100" cap="sq">
              <a:solidFill>
                <a:srgbClr val="F0F0F0"/>
              </a:solidFill>
              <a:prstDash val="solid"/>
              <a:miter/>
            </a:ln>
          </p:spPr>
          <p:txBody>
            <a:bodyPr/>
            <a:lstStyle/>
            <a:p>
              <a:endParaRPr lang="en-US"/>
            </a:p>
          </p:txBody>
        </p:sp>
        <p:sp>
          <p:nvSpPr>
            <p:cNvPr id="4" name="TextBox 4"/>
            <p:cNvSpPr txBox="1"/>
            <p:nvPr/>
          </p:nvSpPr>
          <p:spPr>
            <a:xfrm>
              <a:off x="0" y="-38100"/>
              <a:ext cx="3817480" cy="850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4011726" y="-419101"/>
            <a:ext cx="4616724" cy="1306679"/>
            <a:chOff x="0" y="0"/>
            <a:chExt cx="1787883" cy="1089287"/>
          </a:xfrm>
        </p:grpSpPr>
        <p:sp>
          <p:nvSpPr>
            <p:cNvPr id="6" name="Freeform 6"/>
            <p:cNvSpPr/>
            <p:nvPr/>
          </p:nvSpPr>
          <p:spPr>
            <a:xfrm>
              <a:off x="0" y="0"/>
              <a:ext cx="1787883" cy="1089287"/>
            </a:xfrm>
            <a:custGeom>
              <a:avLst/>
              <a:gdLst/>
              <a:ahLst/>
              <a:cxnLst/>
              <a:rect l="l" t="t" r="r" b="b"/>
              <a:pathLst>
                <a:path w="1787883" h="1089287">
                  <a:moveTo>
                    <a:pt x="0" y="0"/>
                  </a:moveTo>
                  <a:lnTo>
                    <a:pt x="1787883" y="0"/>
                  </a:lnTo>
                  <a:lnTo>
                    <a:pt x="1787883" y="1089287"/>
                  </a:lnTo>
                  <a:lnTo>
                    <a:pt x="0" y="1089287"/>
                  </a:lnTo>
                  <a:close/>
                </a:path>
              </a:pathLst>
            </a:custGeom>
            <a:solidFill>
              <a:srgbClr val="F3F6FA"/>
            </a:solidFill>
            <a:ln w="95250" cap="sq">
              <a:solidFill>
                <a:srgbClr val="FFFFFF"/>
              </a:solidFill>
              <a:prstDash val="solid"/>
              <a:miter/>
            </a:ln>
          </p:spPr>
          <p:txBody>
            <a:bodyPr/>
            <a:lstStyle/>
            <a:p>
              <a:endParaRPr lang="en-US"/>
            </a:p>
          </p:txBody>
        </p:sp>
        <p:sp>
          <p:nvSpPr>
            <p:cNvPr id="7" name="TextBox 7"/>
            <p:cNvSpPr txBox="1"/>
            <p:nvPr/>
          </p:nvSpPr>
          <p:spPr>
            <a:xfrm>
              <a:off x="0" y="-38100"/>
              <a:ext cx="1787883" cy="1127387"/>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8" name="Group 8"/>
          <p:cNvGrpSpPr/>
          <p:nvPr/>
        </p:nvGrpSpPr>
        <p:grpSpPr>
          <a:xfrm>
            <a:off x="-33803" y="9402028"/>
            <a:ext cx="18321803" cy="884972"/>
            <a:chOff x="0" y="0"/>
            <a:chExt cx="5678908" cy="274300"/>
          </a:xfrm>
        </p:grpSpPr>
        <p:sp>
          <p:nvSpPr>
            <p:cNvPr id="9" name="Freeform 9"/>
            <p:cNvSpPr/>
            <p:nvPr/>
          </p:nvSpPr>
          <p:spPr>
            <a:xfrm>
              <a:off x="0" y="0"/>
              <a:ext cx="5678908" cy="274300"/>
            </a:xfrm>
            <a:custGeom>
              <a:avLst/>
              <a:gdLst/>
              <a:ahLst/>
              <a:cxnLst/>
              <a:rect l="l" t="t" r="r" b="b"/>
              <a:pathLst>
                <a:path w="5678908" h="274300">
                  <a:moveTo>
                    <a:pt x="0" y="0"/>
                  </a:moveTo>
                  <a:lnTo>
                    <a:pt x="5678908" y="0"/>
                  </a:lnTo>
                  <a:lnTo>
                    <a:pt x="5678908" y="274300"/>
                  </a:lnTo>
                  <a:lnTo>
                    <a:pt x="0" y="274300"/>
                  </a:lnTo>
                  <a:close/>
                </a:path>
              </a:pathLst>
            </a:custGeom>
            <a:solidFill>
              <a:srgbClr val="AFC1D0">
                <a:alpha val="40000"/>
              </a:srgbClr>
            </a:solidFill>
          </p:spPr>
          <p:txBody>
            <a:bodyPr/>
            <a:lstStyle/>
            <a:p>
              <a:endParaRPr lang="en-US"/>
            </a:p>
          </p:txBody>
        </p:sp>
        <p:sp>
          <p:nvSpPr>
            <p:cNvPr id="10" name="TextBox 10"/>
            <p:cNvSpPr txBox="1"/>
            <p:nvPr/>
          </p:nvSpPr>
          <p:spPr>
            <a:xfrm>
              <a:off x="0" y="-38100"/>
              <a:ext cx="5678908" cy="3124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028700" y="576905"/>
            <a:ext cx="7379598" cy="1213297"/>
            <a:chOff x="0" y="0"/>
            <a:chExt cx="1943598" cy="319551"/>
          </a:xfrm>
        </p:grpSpPr>
        <p:sp>
          <p:nvSpPr>
            <p:cNvPr id="12" name="Freeform 12"/>
            <p:cNvSpPr/>
            <p:nvPr/>
          </p:nvSpPr>
          <p:spPr>
            <a:xfrm>
              <a:off x="0" y="0"/>
              <a:ext cx="1943598" cy="319551"/>
            </a:xfrm>
            <a:custGeom>
              <a:avLst/>
              <a:gdLst/>
              <a:ahLst/>
              <a:cxnLst/>
              <a:rect l="l" t="t" r="r" b="b"/>
              <a:pathLst>
                <a:path w="1943598" h="319551">
                  <a:moveTo>
                    <a:pt x="10491" y="0"/>
                  </a:moveTo>
                  <a:lnTo>
                    <a:pt x="1933107" y="0"/>
                  </a:lnTo>
                  <a:cubicBezTo>
                    <a:pt x="1935889" y="0"/>
                    <a:pt x="1938557" y="1105"/>
                    <a:pt x="1940525" y="3073"/>
                  </a:cubicBezTo>
                  <a:cubicBezTo>
                    <a:pt x="1942492" y="5040"/>
                    <a:pt x="1943598" y="7709"/>
                    <a:pt x="1943598" y="10491"/>
                  </a:cubicBezTo>
                  <a:lnTo>
                    <a:pt x="1943598" y="309060"/>
                  </a:lnTo>
                  <a:cubicBezTo>
                    <a:pt x="1943598" y="311843"/>
                    <a:pt x="1942492" y="314511"/>
                    <a:pt x="1940525" y="316479"/>
                  </a:cubicBezTo>
                  <a:cubicBezTo>
                    <a:pt x="1938557" y="318446"/>
                    <a:pt x="1935889" y="319551"/>
                    <a:pt x="1933107" y="319551"/>
                  </a:cubicBezTo>
                  <a:lnTo>
                    <a:pt x="10491" y="319551"/>
                  </a:lnTo>
                  <a:cubicBezTo>
                    <a:pt x="7709" y="319551"/>
                    <a:pt x="5040" y="318446"/>
                    <a:pt x="3073" y="316479"/>
                  </a:cubicBezTo>
                  <a:cubicBezTo>
                    <a:pt x="1105" y="314511"/>
                    <a:pt x="0" y="311843"/>
                    <a:pt x="0" y="309060"/>
                  </a:cubicBezTo>
                  <a:lnTo>
                    <a:pt x="0" y="10491"/>
                  </a:lnTo>
                  <a:cubicBezTo>
                    <a:pt x="0" y="7709"/>
                    <a:pt x="1105" y="5040"/>
                    <a:pt x="3073" y="3073"/>
                  </a:cubicBezTo>
                  <a:cubicBezTo>
                    <a:pt x="5040" y="1105"/>
                    <a:pt x="7709" y="0"/>
                    <a:pt x="10491" y="0"/>
                  </a:cubicBezTo>
                  <a:close/>
                </a:path>
              </a:pathLst>
            </a:custGeom>
            <a:solidFill>
              <a:srgbClr val="D9D9D9"/>
            </a:solidFill>
          </p:spPr>
          <p:txBody>
            <a:bodyPr/>
            <a:lstStyle/>
            <a:p>
              <a:endParaRPr lang="en-US"/>
            </a:p>
          </p:txBody>
        </p:sp>
        <p:sp>
          <p:nvSpPr>
            <p:cNvPr id="13" name="TextBox 13"/>
            <p:cNvSpPr txBox="1"/>
            <p:nvPr/>
          </p:nvSpPr>
          <p:spPr>
            <a:xfrm>
              <a:off x="0" y="-38100"/>
              <a:ext cx="1943598" cy="357651"/>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1028700" y="916853"/>
            <a:ext cx="7379598" cy="609600"/>
          </a:xfrm>
          <a:prstGeom prst="rect">
            <a:avLst/>
          </a:prstGeom>
        </p:spPr>
        <p:txBody>
          <a:bodyPr lIns="0" tIns="0" rIns="0" bIns="0" rtlCol="0" anchor="t">
            <a:spAutoFit/>
          </a:bodyPr>
          <a:lstStyle/>
          <a:p>
            <a:pPr algn="ctr">
              <a:lnSpc>
                <a:spcPts val="4500"/>
              </a:lnSpc>
            </a:pPr>
            <a:r>
              <a:rPr lang="en-US" sz="4400" b="1" dirty="0">
                <a:solidFill>
                  <a:srgbClr val="0B1320"/>
                </a:solidFill>
                <a:latin typeface="DM Sans" pitchFamily="2" charset="0"/>
                <a:ea typeface="DM Sans Bold"/>
                <a:cs typeface="DM Sans Bold"/>
                <a:sym typeface="DM Sans Bold"/>
              </a:rPr>
              <a:t>LOCAL HOUSING FUND</a:t>
            </a:r>
          </a:p>
        </p:txBody>
      </p:sp>
      <p:sp>
        <p:nvSpPr>
          <p:cNvPr id="15" name="TextBox 15"/>
          <p:cNvSpPr txBox="1"/>
          <p:nvPr/>
        </p:nvSpPr>
        <p:spPr>
          <a:xfrm>
            <a:off x="1028700" y="2395113"/>
            <a:ext cx="11357911" cy="1926297"/>
          </a:xfrm>
          <a:prstGeom prst="rect">
            <a:avLst/>
          </a:prstGeom>
        </p:spPr>
        <p:txBody>
          <a:bodyPr lIns="0" tIns="0" rIns="0" bIns="0" rtlCol="0" anchor="t">
            <a:spAutoFit/>
          </a:bodyPr>
          <a:lstStyle/>
          <a:p>
            <a:pPr algn="just">
              <a:lnSpc>
                <a:spcPts val="3779"/>
              </a:lnSpc>
              <a:spcBef>
                <a:spcPct val="0"/>
              </a:spcBef>
            </a:pPr>
            <a:r>
              <a:rPr lang="en-US" sz="2699" dirty="0">
                <a:solidFill>
                  <a:srgbClr val="FFFFFF"/>
                </a:solidFill>
                <a:latin typeface="DM Sans" pitchFamily="2" charset="0"/>
                <a:ea typeface="Canva Sans"/>
                <a:cs typeface="Canva Sans"/>
                <a:sym typeface="Canva Sans"/>
              </a:rPr>
              <a:t>A dedicated City-managed fund used exclusively to support housing affordability. Funds are pooled from multiple sources and deployed strategically to close financing gaps, preserve existing affordable housing, and leverage external grants.</a:t>
            </a:r>
          </a:p>
        </p:txBody>
      </p:sp>
      <p:sp>
        <p:nvSpPr>
          <p:cNvPr id="16" name="TextBox 16"/>
          <p:cNvSpPr txBox="1"/>
          <p:nvPr/>
        </p:nvSpPr>
        <p:spPr>
          <a:xfrm>
            <a:off x="1028700" y="4898283"/>
            <a:ext cx="16421100" cy="2900922"/>
          </a:xfrm>
          <a:prstGeom prst="rect">
            <a:avLst/>
          </a:prstGeom>
        </p:spPr>
        <p:txBody>
          <a:bodyPr lIns="0" tIns="0" rIns="0" bIns="0" rtlCol="0" anchor="t">
            <a:spAutoFit/>
          </a:bodyPr>
          <a:lstStyle/>
          <a:p>
            <a:pPr algn="l">
              <a:lnSpc>
                <a:spcPts val="3779"/>
              </a:lnSpc>
            </a:pPr>
            <a:r>
              <a:rPr lang="en-US" sz="2699" b="1" dirty="0">
                <a:solidFill>
                  <a:srgbClr val="FFFFFF"/>
                </a:solidFill>
                <a:latin typeface="DM Sans" pitchFamily="2" charset="0"/>
                <a:ea typeface="Canva Sans Bold"/>
                <a:cs typeface="Canva Sans Bold"/>
                <a:sym typeface="Canva Sans Bold"/>
              </a:rPr>
              <a:t>Options to Consider: </a:t>
            </a:r>
          </a:p>
          <a:p>
            <a:pPr marL="582925" lvl="1" indent="-291463" algn="l">
              <a:lnSpc>
                <a:spcPts val="3779"/>
              </a:lnSpc>
              <a:buFont typeface="Arial"/>
              <a:buChar char="•"/>
            </a:pPr>
            <a:r>
              <a:rPr lang="en-US" sz="2699" dirty="0">
                <a:solidFill>
                  <a:srgbClr val="FFFFFF"/>
                </a:solidFill>
                <a:latin typeface="DM Sans" pitchFamily="2" charset="0"/>
                <a:ea typeface="Canva Sans"/>
                <a:cs typeface="Canva Sans"/>
                <a:sym typeface="Canva Sans"/>
              </a:rPr>
              <a:t>Identify which revenues will capitalize the fund (fee-in-lieu, grants, General Fund contributions).</a:t>
            </a:r>
          </a:p>
          <a:p>
            <a:pPr marL="582925" lvl="1" indent="-291463" algn="l">
              <a:lnSpc>
                <a:spcPts val="3779"/>
              </a:lnSpc>
              <a:buFont typeface="Arial"/>
              <a:buChar char="•"/>
            </a:pPr>
            <a:r>
              <a:rPr lang="en-US" sz="2699" dirty="0">
                <a:solidFill>
                  <a:srgbClr val="FFFFFF"/>
                </a:solidFill>
                <a:latin typeface="DM Sans" pitchFamily="2" charset="0"/>
                <a:ea typeface="Canva Sans"/>
                <a:cs typeface="Canva Sans"/>
                <a:sym typeface="Canva Sans"/>
              </a:rPr>
              <a:t>Decide whether to focus on production, preservation, land acquisition, or grant match—or a mix.</a:t>
            </a:r>
          </a:p>
          <a:p>
            <a:pPr marL="582925" lvl="1" indent="-291463" algn="l">
              <a:lnSpc>
                <a:spcPts val="3779"/>
              </a:lnSpc>
              <a:buFont typeface="Arial"/>
              <a:buChar char="•"/>
            </a:pPr>
            <a:r>
              <a:rPr lang="en-US" sz="2699" dirty="0">
                <a:solidFill>
                  <a:srgbClr val="FFFFFF"/>
                </a:solidFill>
                <a:latin typeface="DM Sans" pitchFamily="2" charset="0"/>
                <a:ea typeface="Canva Sans"/>
                <a:cs typeface="Canva Sans"/>
                <a:sym typeface="Canva Sans"/>
              </a:rPr>
              <a:t>Determine who can access funds (City projects, Housing Kitsap, nonprofits, PPPs).</a:t>
            </a:r>
          </a:p>
          <a:p>
            <a:pPr marL="582925" lvl="1" indent="-291463" algn="l">
              <a:lnSpc>
                <a:spcPts val="3779"/>
              </a:lnSpc>
              <a:buFont typeface="Arial"/>
              <a:buChar char="•"/>
            </a:pPr>
            <a:r>
              <a:rPr lang="en-US" sz="2699" dirty="0">
                <a:solidFill>
                  <a:srgbClr val="FFFFFF"/>
                </a:solidFill>
                <a:latin typeface="DM Sans" pitchFamily="2" charset="0"/>
                <a:ea typeface="Canva Sans"/>
                <a:cs typeface="Canva Sans"/>
                <a:sym typeface="Canva Sans"/>
              </a:rPr>
              <a:t>Target investments to specific neighborhoods, centers, or corridors—or allow citywide use.</a:t>
            </a:r>
          </a:p>
          <a:p>
            <a:pPr marL="582925" lvl="1" indent="-291463" algn="l">
              <a:lnSpc>
                <a:spcPts val="3779"/>
              </a:lnSpc>
              <a:buFont typeface="Arial"/>
              <a:buChar char="•"/>
            </a:pPr>
            <a:r>
              <a:rPr lang="en-US" sz="2699" dirty="0">
                <a:solidFill>
                  <a:srgbClr val="FFFFFF"/>
                </a:solidFill>
                <a:latin typeface="DM Sans" pitchFamily="2" charset="0"/>
                <a:ea typeface="Canva Sans"/>
                <a:cs typeface="Canva Sans"/>
                <a:sym typeface="Canva Sans"/>
              </a:rPr>
              <a:t>Establish clear oversight, spending criteria, and regular Council reporting.</a:t>
            </a:r>
          </a:p>
        </p:txBody>
      </p:sp>
      <p:grpSp>
        <p:nvGrpSpPr>
          <p:cNvPr id="17" name="Group 17"/>
          <p:cNvGrpSpPr/>
          <p:nvPr/>
        </p:nvGrpSpPr>
        <p:grpSpPr>
          <a:xfrm>
            <a:off x="12789184" y="183199"/>
            <a:ext cx="4616724" cy="2278910"/>
            <a:chOff x="0" y="0"/>
            <a:chExt cx="1096254" cy="541133"/>
          </a:xfrm>
        </p:grpSpPr>
        <p:sp>
          <p:nvSpPr>
            <p:cNvPr id="18" name="Freeform 18"/>
            <p:cNvSpPr/>
            <p:nvPr/>
          </p:nvSpPr>
          <p:spPr>
            <a:xfrm>
              <a:off x="0" y="0"/>
              <a:ext cx="1096254" cy="541133"/>
            </a:xfrm>
            <a:custGeom>
              <a:avLst/>
              <a:gdLst/>
              <a:ahLst/>
              <a:cxnLst/>
              <a:rect l="l" t="t" r="r" b="b"/>
              <a:pathLst>
                <a:path w="1096254" h="541133">
                  <a:moveTo>
                    <a:pt x="0" y="0"/>
                  </a:moveTo>
                  <a:lnTo>
                    <a:pt x="1096254" y="0"/>
                  </a:lnTo>
                  <a:lnTo>
                    <a:pt x="1096254" y="541133"/>
                  </a:lnTo>
                  <a:lnTo>
                    <a:pt x="0" y="541133"/>
                  </a:lnTo>
                  <a:close/>
                </a:path>
              </a:pathLst>
            </a:custGeom>
            <a:blipFill>
              <a:blip r:embed="rId2"/>
              <a:stretch>
                <a:fillRect t="-17405" b="-17405"/>
              </a:stretch>
            </a:blipFill>
            <a:ln w="95250" cap="sq">
              <a:solidFill>
                <a:srgbClr val="FFFFFF"/>
              </a:solidFill>
              <a:prstDash val="solid"/>
              <a:miter/>
            </a:ln>
          </p:spPr>
          <p:txBody>
            <a:bodyPr/>
            <a:lstStyle/>
            <a:p>
              <a:endParaRPr lang="en-US"/>
            </a:p>
          </p:txBody>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1C3F60"/>
        </a:solidFill>
        <a:effectLst/>
      </p:bgPr>
    </p:bg>
    <p:spTree>
      <p:nvGrpSpPr>
        <p:cNvPr id="1" name=""/>
        <p:cNvGrpSpPr/>
        <p:nvPr/>
      </p:nvGrpSpPr>
      <p:grpSpPr>
        <a:xfrm>
          <a:off x="0" y="0"/>
          <a:ext cx="0" cy="0"/>
          <a:chOff x="0" y="0"/>
          <a:chExt cx="0" cy="0"/>
        </a:xfrm>
      </p:grpSpPr>
      <p:grpSp>
        <p:nvGrpSpPr>
          <p:cNvPr id="2" name="Group 2"/>
          <p:cNvGrpSpPr/>
          <p:nvPr/>
        </p:nvGrpSpPr>
        <p:grpSpPr>
          <a:xfrm>
            <a:off x="-228600" y="-250193"/>
            <a:ext cx="13753726" cy="1213298"/>
            <a:chOff x="0" y="0"/>
            <a:chExt cx="3817480" cy="812800"/>
          </a:xfrm>
        </p:grpSpPr>
        <p:sp>
          <p:nvSpPr>
            <p:cNvPr id="3" name="Freeform 3"/>
            <p:cNvSpPr/>
            <p:nvPr/>
          </p:nvSpPr>
          <p:spPr>
            <a:xfrm>
              <a:off x="0" y="0"/>
              <a:ext cx="3817480" cy="812800"/>
            </a:xfrm>
            <a:custGeom>
              <a:avLst/>
              <a:gdLst/>
              <a:ahLst/>
              <a:cxnLst/>
              <a:rect l="l" t="t" r="r" b="b"/>
              <a:pathLst>
                <a:path w="3817480" h="812800">
                  <a:moveTo>
                    <a:pt x="0" y="0"/>
                  </a:moveTo>
                  <a:lnTo>
                    <a:pt x="3817480" y="0"/>
                  </a:lnTo>
                  <a:lnTo>
                    <a:pt x="3817480" y="812800"/>
                  </a:lnTo>
                  <a:lnTo>
                    <a:pt x="0" y="812800"/>
                  </a:lnTo>
                  <a:close/>
                </a:path>
              </a:pathLst>
            </a:custGeom>
            <a:ln w="38100" cap="sq">
              <a:solidFill>
                <a:srgbClr val="F0F0F0"/>
              </a:solidFill>
              <a:prstDash val="solid"/>
              <a:miter/>
            </a:ln>
          </p:spPr>
          <p:txBody>
            <a:bodyPr/>
            <a:lstStyle/>
            <a:p>
              <a:endParaRPr lang="en-US"/>
            </a:p>
          </p:txBody>
        </p:sp>
        <p:sp>
          <p:nvSpPr>
            <p:cNvPr id="4" name="TextBox 4"/>
            <p:cNvSpPr txBox="1"/>
            <p:nvPr/>
          </p:nvSpPr>
          <p:spPr>
            <a:xfrm>
              <a:off x="0" y="-38100"/>
              <a:ext cx="3817480" cy="850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4011725" y="-120317"/>
            <a:ext cx="4657275" cy="1007895"/>
            <a:chOff x="0" y="0"/>
            <a:chExt cx="1787883" cy="1089287"/>
          </a:xfrm>
        </p:grpSpPr>
        <p:sp>
          <p:nvSpPr>
            <p:cNvPr id="6" name="Freeform 6"/>
            <p:cNvSpPr/>
            <p:nvPr/>
          </p:nvSpPr>
          <p:spPr>
            <a:xfrm>
              <a:off x="0" y="0"/>
              <a:ext cx="1787883" cy="1089287"/>
            </a:xfrm>
            <a:custGeom>
              <a:avLst/>
              <a:gdLst/>
              <a:ahLst/>
              <a:cxnLst/>
              <a:rect l="l" t="t" r="r" b="b"/>
              <a:pathLst>
                <a:path w="1787883" h="1089287">
                  <a:moveTo>
                    <a:pt x="0" y="0"/>
                  </a:moveTo>
                  <a:lnTo>
                    <a:pt x="1787883" y="0"/>
                  </a:lnTo>
                  <a:lnTo>
                    <a:pt x="1787883" y="1089287"/>
                  </a:lnTo>
                  <a:lnTo>
                    <a:pt x="0" y="1089287"/>
                  </a:lnTo>
                  <a:close/>
                </a:path>
              </a:pathLst>
            </a:custGeom>
            <a:solidFill>
              <a:srgbClr val="F3F6FA"/>
            </a:solidFill>
            <a:ln w="95250" cap="sq">
              <a:solidFill>
                <a:srgbClr val="FFFFFF"/>
              </a:solidFill>
              <a:prstDash val="solid"/>
              <a:miter/>
            </a:ln>
          </p:spPr>
          <p:txBody>
            <a:bodyPr/>
            <a:lstStyle/>
            <a:p>
              <a:endParaRPr lang="en-US"/>
            </a:p>
          </p:txBody>
        </p:sp>
        <p:sp>
          <p:nvSpPr>
            <p:cNvPr id="7" name="TextBox 7"/>
            <p:cNvSpPr txBox="1"/>
            <p:nvPr/>
          </p:nvSpPr>
          <p:spPr>
            <a:xfrm>
              <a:off x="0" y="-38100"/>
              <a:ext cx="1787883" cy="1127387"/>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8" name="Group 8"/>
          <p:cNvGrpSpPr/>
          <p:nvPr/>
        </p:nvGrpSpPr>
        <p:grpSpPr>
          <a:xfrm>
            <a:off x="-33803" y="9402028"/>
            <a:ext cx="18321803" cy="884972"/>
            <a:chOff x="0" y="0"/>
            <a:chExt cx="5678908" cy="274300"/>
          </a:xfrm>
        </p:grpSpPr>
        <p:sp>
          <p:nvSpPr>
            <p:cNvPr id="9" name="Freeform 9"/>
            <p:cNvSpPr/>
            <p:nvPr/>
          </p:nvSpPr>
          <p:spPr>
            <a:xfrm>
              <a:off x="0" y="0"/>
              <a:ext cx="5678908" cy="274300"/>
            </a:xfrm>
            <a:custGeom>
              <a:avLst/>
              <a:gdLst/>
              <a:ahLst/>
              <a:cxnLst/>
              <a:rect l="l" t="t" r="r" b="b"/>
              <a:pathLst>
                <a:path w="5678908" h="274300">
                  <a:moveTo>
                    <a:pt x="0" y="0"/>
                  </a:moveTo>
                  <a:lnTo>
                    <a:pt x="5678908" y="0"/>
                  </a:lnTo>
                  <a:lnTo>
                    <a:pt x="5678908" y="274300"/>
                  </a:lnTo>
                  <a:lnTo>
                    <a:pt x="0" y="274300"/>
                  </a:lnTo>
                  <a:close/>
                </a:path>
              </a:pathLst>
            </a:custGeom>
            <a:solidFill>
              <a:srgbClr val="AFC1D0">
                <a:alpha val="40000"/>
              </a:srgbClr>
            </a:solidFill>
          </p:spPr>
          <p:txBody>
            <a:bodyPr/>
            <a:lstStyle/>
            <a:p>
              <a:endParaRPr lang="en-US"/>
            </a:p>
          </p:txBody>
        </p:sp>
        <p:sp>
          <p:nvSpPr>
            <p:cNvPr id="10" name="TextBox 10"/>
            <p:cNvSpPr txBox="1"/>
            <p:nvPr/>
          </p:nvSpPr>
          <p:spPr>
            <a:xfrm>
              <a:off x="0" y="-38100"/>
              <a:ext cx="5678908" cy="3124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028700" y="576905"/>
            <a:ext cx="7379598" cy="1213297"/>
            <a:chOff x="0" y="0"/>
            <a:chExt cx="1943598" cy="319551"/>
          </a:xfrm>
        </p:grpSpPr>
        <p:sp>
          <p:nvSpPr>
            <p:cNvPr id="12" name="Freeform 12"/>
            <p:cNvSpPr/>
            <p:nvPr/>
          </p:nvSpPr>
          <p:spPr>
            <a:xfrm>
              <a:off x="0" y="0"/>
              <a:ext cx="1943598" cy="319551"/>
            </a:xfrm>
            <a:custGeom>
              <a:avLst/>
              <a:gdLst/>
              <a:ahLst/>
              <a:cxnLst/>
              <a:rect l="l" t="t" r="r" b="b"/>
              <a:pathLst>
                <a:path w="1943598" h="319551">
                  <a:moveTo>
                    <a:pt x="10491" y="0"/>
                  </a:moveTo>
                  <a:lnTo>
                    <a:pt x="1933107" y="0"/>
                  </a:lnTo>
                  <a:cubicBezTo>
                    <a:pt x="1935889" y="0"/>
                    <a:pt x="1938557" y="1105"/>
                    <a:pt x="1940525" y="3073"/>
                  </a:cubicBezTo>
                  <a:cubicBezTo>
                    <a:pt x="1942492" y="5040"/>
                    <a:pt x="1943598" y="7709"/>
                    <a:pt x="1943598" y="10491"/>
                  </a:cubicBezTo>
                  <a:lnTo>
                    <a:pt x="1943598" y="309060"/>
                  </a:lnTo>
                  <a:cubicBezTo>
                    <a:pt x="1943598" y="311843"/>
                    <a:pt x="1942492" y="314511"/>
                    <a:pt x="1940525" y="316479"/>
                  </a:cubicBezTo>
                  <a:cubicBezTo>
                    <a:pt x="1938557" y="318446"/>
                    <a:pt x="1935889" y="319551"/>
                    <a:pt x="1933107" y="319551"/>
                  </a:cubicBezTo>
                  <a:lnTo>
                    <a:pt x="10491" y="319551"/>
                  </a:lnTo>
                  <a:cubicBezTo>
                    <a:pt x="7709" y="319551"/>
                    <a:pt x="5040" y="318446"/>
                    <a:pt x="3073" y="316479"/>
                  </a:cubicBezTo>
                  <a:cubicBezTo>
                    <a:pt x="1105" y="314511"/>
                    <a:pt x="0" y="311843"/>
                    <a:pt x="0" y="309060"/>
                  </a:cubicBezTo>
                  <a:lnTo>
                    <a:pt x="0" y="10491"/>
                  </a:lnTo>
                  <a:cubicBezTo>
                    <a:pt x="0" y="7709"/>
                    <a:pt x="1105" y="5040"/>
                    <a:pt x="3073" y="3073"/>
                  </a:cubicBezTo>
                  <a:cubicBezTo>
                    <a:pt x="5040" y="1105"/>
                    <a:pt x="7709" y="0"/>
                    <a:pt x="10491" y="0"/>
                  </a:cubicBezTo>
                  <a:close/>
                </a:path>
              </a:pathLst>
            </a:custGeom>
            <a:solidFill>
              <a:srgbClr val="D9D9D9"/>
            </a:solidFill>
          </p:spPr>
          <p:txBody>
            <a:bodyPr/>
            <a:lstStyle/>
            <a:p>
              <a:endParaRPr lang="en-US" dirty="0"/>
            </a:p>
          </p:txBody>
        </p:sp>
        <p:sp>
          <p:nvSpPr>
            <p:cNvPr id="13" name="TextBox 13"/>
            <p:cNvSpPr txBox="1"/>
            <p:nvPr/>
          </p:nvSpPr>
          <p:spPr>
            <a:xfrm>
              <a:off x="0" y="-38100"/>
              <a:ext cx="1943598" cy="357651"/>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1028700" y="916853"/>
            <a:ext cx="7379598" cy="609600"/>
          </a:xfrm>
          <a:prstGeom prst="rect">
            <a:avLst/>
          </a:prstGeom>
        </p:spPr>
        <p:txBody>
          <a:bodyPr lIns="0" tIns="0" rIns="0" bIns="0" rtlCol="0" anchor="t">
            <a:spAutoFit/>
          </a:bodyPr>
          <a:lstStyle/>
          <a:p>
            <a:pPr algn="ctr">
              <a:lnSpc>
                <a:spcPts val="4500"/>
              </a:lnSpc>
            </a:pPr>
            <a:r>
              <a:rPr lang="en-US" sz="4400" b="1" dirty="0">
                <a:solidFill>
                  <a:srgbClr val="0B1320"/>
                </a:solidFill>
                <a:latin typeface="DM Sans" pitchFamily="2" charset="0"/>
                <a:ea typeface="DM Sans Bold"/>
                <a:cs typeface="DM Sans Bold"/>
                <a:sym typeface="DM Sans Bold"/>
              </a:rPr>
              <a:t>LOCAL HOUSING FUND</a:t>
            </a:r>
          </a:p>
        </p:txBody>
      </p:sp>
      <p:graphicFrame>
        <p:nvGraphicFramePr>
          <p:cNvPr id="15" name="Table 15"/>
          <p:cNvGraphicFramePr>
            <a:graphicFrameLocks noGrp="1"/>
          </p:cNvGraphicFramePr>
          <p:nvPr>
            <p:extLst>
              <p:ext uri="{D42A27DB-BD31-4B8C-83A1-F6EECF244321}">
                <p14:modId xmlns:p14="http://schemas.microsoft.com/office/powerpoint/2010/main" val="731021482"/>
              </p:ext>
            </p:extLst>
          </p:nvPr>
        </p:nvGraphicFramePr>
        <p:xfrm>
          <a:off x="1053933" y="2483456"/>
          <a:ext cx="16146331" cy="5638800"/>
        </p:xfrm>
        <a:graphic>
          <a:graphicData uri="http://schemas.openxmlformats.org/drawingml/2006/table">
            <a:tbl>
              <a:tblPr/>
              <a:tblGrid>
                <a:gridCol w="5397066">
                  <a:extLst>
                    <a:ext uri="{9D8B030D-6E8A-4147-A177-3AD203B41FA5}">
                      <a16:colId xmlns:a16="http://schemas.microsoft.com/office/drawing/2014/main" val="20000"/>
                    </a:ext>
                  </a:extLst>
                </a:gridCol>
                <a:gridCol w="10749265">
                  <a:extLst>
                    <a:ext uri="{9D8B030D-6E8A-4147-A177-3AD203B41FA5}">
                      <a16:colId xmlns:a16="http://schemas.microsoft.com/office/drawing/2014/main" val="20001"/>
                    </a:ext>
                  </a:extLst>
                </a:gridCol>
              </a:tblGrid>
              <a:tr h="939800">
                <a:tc>
                  <a:txBody>
                    <a:bodyPr/>
                    <a:lstStyle/>
                    <a:p>
                      <a:pPr algn="l">
                        <a:lnSpc>
                          <a:spcPts val="3640"/>
                        </a:lnSpc>
                        <a:defRPr/>
                      </a:pPr>
                      <a:r>
                        <a:rPr lang="en-US" sz="2600" b="1">
                          <a:solidFill>
                            <a:srgbClr val="FFFFFF"/>
                          </a:solidFill>
                          <a:latin typeface="Canva Sans Bold"/>
                          <a:ea typeface="Canva Sans Bold"/>
                          <a:cs typeface="Canva Sans Bold"/>
                          <a:sym typeface="Canva Sans Bold"/>
                        </a:rPr>
                        <a:t>What This Does</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ts val="3640"/>
                        </a:lnSpc>
                        <a:defRPr/>
                      </a:pPr>
                      <a:r>
                        <a:rPr lang="en-US" sz="2600">
                          <a:solidFill>
                            <a:srgbClr val="FFFFFF"/>
                          </a:solidFill>
                          <a:latin typeface="Canva Sans"/>
                          <a:ea typeface="Canva Sans"/>
                          <a:cs typeface="Canva Sans"/>
                          <a:sym typeface="Canva Sans"/>
                        </a:rPr>
                        <a:t>Implement recommendations of ad-hoc committee</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39800">
                <a:tc>
                  <a:txBody>
                    <a:bodyPr/>
                    <a:lstStyle/>
                    <a:p>
                      <a:pPr algn="l">
                        <a:lnSpc>
                          <a:spcPts val="3640"/>
                        </a:lnSpc>
                        <a:defRPr/>
                      </a:pPr>
                      <a:r>
                        <a:rPr lang="en-US" sz="2600" b="1">
                          <a:solidFill>
                            <a:srgbClr val="FFFFFF"/>
                          </a:solidFill>
                          <a:latin typeface="Canva Sans Bold"/>
                          <a:ea typeface="Canva Sans Bold"/>
                          <a:cs typeface="Canva Sans Bold"/>
                          <a:sym typeface="Canva Sans Bold"/>
                        </a:rPr>
                        <a:t>Who It Helps</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ts val="3640"/>
                        </a:lnSpc>
                        <a:defRPr/>
                      </a:pPr>
                      <a:r>
                        <a:rPr lang="en-US" sz="2600">
                          <a:solidFill>
                            <a:srgbClr val="FFFFFF"/>
                          </a:solidFill>
                          <a:latin typeface="Canva Sans"/>
                          <a:ea typeface="Canva Sans"/>
                          <a:cs typeface="Canva Sans"/>
                          <a:sym typeface="Canva Sans"/>
                        </a:rPr>
                        <a:t>Lower-income households (&lt;80% AMI)</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39800">
                <a:tc>
                  <a:txBody>
                    <a:bodyPr/>
                    <a:lstStyle/>
                    <a:p>
                      <a:pPr algn="l">
                        <a:lnSpc>
                          <a:spcPts val="3640"/>
                        </a:lnSpc>
                        <a:defRPr/>
                      </a:pPr>
                      <a:r>
                        <a:rPr lang="en-US" sz="2600" b="1">
                          <a:solidFill>
                            <a:srgbClr val="FFFFFF"/>
                          </a:solidFill>
                          <a:latin typeface="Canva Sans Bold"/>
                          <a:ea typeface="Canva Sans Bold"/>
                          <a:cs typeface="Canva Sans Bold"/>
                          <a:sym typeface="Canva Sans Bold"/>
                        </a:rPr>
                        <a:t>Housing Types Encouraged  </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ts val="3640"/>
                        </a:lnSpc>
                        <a:defRPr/>
                      </a:pPr>
                      <a:r>
                        <a:rPr lang="en-US" sz="2600">
                          <a:solidFill>
                            <a:srgbClr val="FFFFFF"/>
                          </a:solidFill>
                          <a:latin typeface="Canva Sans"/>
                          <a:ea typeface="Canva Sans"/>
                          <a:cs typeface="Canva Sans"/>
                          <a:sym typeface="Canva Sans"/>
                        </a:rPr>
                        <a:t>Funds affordable rental or ownership projects</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39800">
                <a:tc>
                  <a:txBody>
                    <a:bodyPr/>
                    <a:lstStyle/>
                    <a:p>
                      <a:pPr algn="l">
                        <a:lnSpc>
                          <a:spcPts val="3640"/>
                        </a:lnSpc>
                        <a:defRPr/>
                      </a:pPr>
                      <a:r>
                        <a:rPr lang="en-US" sz="2600" b="1">
                          <a:solidFill>
                            <a:srgbClr val="FFFFFF"/>
                          </a:solidFill>
                          <a:latin typeface="Canva Sans Bold"/>
                          <a:ea typeface="Canva Sans Bold"/>
                          <a:cs typeface="Canva Sans Bold"/>
                          <a:sym typeface="Canva Sans Bold"/>
                        </a:rPr>
                        <a:t>Where It Makes Sense</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ts val="3640"/>
                        </a:lnSpc>
                        <a:defRPr/>
                      </a:pPr>
                      <a:r>
                        <a:rPr lang="en-US" sz="2600">
                          <a:solidFill>
                            <a:srgbClr val="FFFFFF"/>
                          </a:solidFill>
                          <a:latin typeface="Canva Sans"/>
                          <a:ea typeface="Canva Sans"/>
                          <a:cs typeface="Canva Sans"/>
                          <a:sym typeface="Canva Sans"/>
                        </a:rPr>
                        <a:t>Citywide, priority locations</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r h="939800">
                <a:tc>
                  <a:txBody>
                    <a:bodyPr/>
                    <a:lstStyle/>
                    <a:p>
                      <a:pPr algn="l">
                        <a:lnSpc>
                          <a:spcPts val="3640"/>
                        </a:lnSpc>
                        <a:defRPr/>
                      </a:pPr>
                      <a:r>
                        <a:rPr lang="en-US" sz="2600" b="1">
                          <a:solidFill>
                            <a:srgbClr val="FFFFFF"/>
                          </a:solidFill>
                          <a:latin typeface="Canva Sans Bold"/>
                          <a:ea typeface="Canva Sans Bold"/>
                          <a:cs typeface="Canva Sans Bold"/>
                          <a:sym typeface="Canva Sans Bold"/>
                        </a:rPr>
                        <a:t>Implementation Timeframe</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ts val="3640"/>
                        </a:lnSpc>
                        <a:defRPr/>
                      </a:pPr>
                      <a:r>
                        <a:rPr lang="en-US" sz="2600">
                          <a:solidFill>
                            <a:srgbClr val="FFFFFF"/>
                          </a:solidFill>
                          <a:latin typeface="Canva Sans"/>
                          <a:ea typeface="Canva Sans"/>
                          <a:cs typeface="Canva Sans"/>
                          <a:sym typeface="Canva Sans"/>
                        </a:rPr>
                        <a:t>Short - already exists</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4"/>
                  </a:ext>
                </a:extLst>
              </a:tr>
              <a:tr h="939800">
                <a:tc>
                  <a:txBody>
                    <a:bodyPr/>
                    <a:lstStyle/>
                    <a:p>
                      <a:pPr algn="l">
                        <a:lnSpc>
                          <a:spcPts val="3640"/>
                        </a:lnSpc>
                        <a:defRPr/>
                      </a:pPr>
                      <a:r>
                        <a:rPr lang="en-US" sz="2600" b="1">
                          <a:solidFill>
                            <a:srgbClr val="FFFFFF"/>
                          </a:solidFill>
                          <a:latin typeface="Canva Sans Bold"/>
                          <a:ea typeface="Canva Sans Bold"/>
                          <a:cs typeface="Canva Sans Bold"/>
                          <a:sym typeface="Canva Sans Bold"/>
                        </a:rPr>
                        <a:t>Staff Effort</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ts val="3640"/>
                        </a:lnSpc>
                        <a:defRPr/>
                      </a:pPr>
                      <a:r>
                        <a:rPr lang="en-US" sz="2600" dirty="0">
                          <a:solidFill>
                            <a:srgbClr val="FFFFFF"/>
                          </a:solidFill>
                          <a:latin typeface="Canva Sans"/>
                          <a:ea typeface="Canva Sans"/>
                          <a:cs typeface="Canva Sans"/>
                          <a:sym typeface="Canva Sans"/>
                        </a:rPr>
                        <a:t>Low-Moderate</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1C3F60"/>
        </a:solidFill>
        <a:effectLst/>
      </p:bgPr>
    </p:bg>
    <p:spTree>
      <p:nvGrpSpPr>
        <p:cNvPr id="1" name=""/>
        <p:cNvGrpSpPr/>
        <p:nvPr/>
      </p:nvGrpSpPr>
      <p:grpSpPr>
        <a:xfrm>
          <a:off x="0" y="0"/>
          <a:ext cx="0" cy="0"/>
          <a:chOff x="0" y="0"/>
          <a:chExt cx="0" cy="0"/>
        </a:xfrm>
      </p:grpSpPr>
      <p:grpSp>
        <p:nvGrpSpPr>
          <p:cNvPr id="2" name="Group 2"/>
          <p:cNvGrpSpPr/>
          <p:nvPr/>
        </p:nvGrpSpPr>
        <p:grpSpPr>
          <a:xfrm>
            <a:off x="-152401" y="-316311"/>
            <a:ext cx="13809877" cy="1203889"/>
            <a:chOff x="0" y="0"/>
            <a:chExt cx="3817480" cy="812800"/>
          </a:xfrm>
        </p:grpSpPr>
        <p:sp>
          <p:nvSpPr>
            <p:cNvPr id="3" name="Freeform 3"/>
            <p:cNvSpPr/>
            <p:nvPr/>
          </p:nvSpPr>
          <p:spPr>
            <a:xfrm>
              <a:off x="0" y="0"/>
              <a:ext cx="3817480" cy="812800"/>
            </a:xfrm>
            <a:custGeom>
              <a:avLst/>
              <a:gdLst/>
              <a:ahLst/>
              <a:cxnLst/>
              <a:rect l="l" t="t" r="r" b="b"/>
              <a:pathLst>
                <a:path w="3817480" h="812800">
                  <a:moveTo>
                    <a:pt x="0" y="0"/>
                  </a:moveTo>
                  <a:lnTo>
                    <a:pt x="3817480" y="0"/>
                  </a:lnTo>
                  <a:lnTo>
                    <a:pt x="3817480" y="812800"/>
                  </a:lnTo>
                  <a:lnTo>
                    <a:pt x="0" y="812800"/>
                  </a:lnTo>
                  <a:close/>
                </a:path>
              </a:pathLst>
            </a:custGeom>
            <a:ln w="38100" cap="sq">
              <a:solidFill>
                <a:srgbClr val="F0F0F0"/>
              </a:solidFill>
              <a:prstDash val="solid"/>
              <a:miter/>
            </a:ln>
          </p:spPr>
          <p:txBody>
            <a:bodyPr/>
            <a:lstStyle/>
            <a:p>
              <a:endParaRPr lang="en-US"/>
            </a:p>
          </p:txBody>
        </p:sp>
        <p:sp>
          <p:nvSpPr>
            <p:cNvPr id="4" name="TextBox 4"/>
            <p:cNvSpPr txBox="1"/>
            <p:nvPr/>
          </p:nvSpPr>
          <p:spPr>
            <a:xfrm>
              <a:off x="0" y="-38100"/>
              <a:ext cx="3817480" cy="850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4011725" y="-120317"/>
            <a:ext cx="4428675" cy="1007895"/>
            <a:chOff x="0" y="0"/>
            <a:chExt cx="1787883" cy="1089287"/>
          </a:xfrm>
        </p:grpSpPr>
        <p:sp>
          <p:nvSpPr>
            <p:cNvPr id="6" name="Freeform 6"/>
            <p:cNvSpPr/>
            <p:nvPr/>
          </p:nvSpPr>
          <p:spPr>
            <a:xfrm>
              <a:off x="0" y="0"/>
              <a:ext cx="1787883" cy="1089287"/>
            </a:xfrm>
            <a:custGeom>
              <a:avLst/>
              <a:gdLst/>
              <a:ahLst/>
              <a:cxnLst/>
              <a:rect l="l" t="t" r="r" b="b"/>
              <a:pathLst>
                <a:path w="1787883" h="1089287">
                  <a:moveTo>
                    <a:pt x="0" y="0"/>
                  </a:moveTo>
                  <a:lnTo>
                    <a:pt x="1787883" y="0"/>
                  </a:lnTo>
                  <a:lnTo>
                    <a:pt x="1787883" y="1089287"/>
                  </a:lnTo>
                  <a:lnTo>
                    <a:pt x="0" y="1089287"/>
                  </a:lnTo>
                  <a:close/>
                </a:path>
              </a:pathLst>
            </a:custGeom>
            <a:solidFill>
              <a:srgbClr val="F3F6FA"/>
            </a:solidFill>
            <a:ln w="95250" cap="sq">
              <a:solidFill>
                <a:srgbClr val="FFFFFF"/>
              </a:solidFill>
              <a:prstDash val="solid"/>
              <a:miter/>
            </a:ln>
          </p:spPr>
          <p:txBody>
            <a:bodyPr/>
            <a:lstStyle/>
            <a:p>
              <a:endParaRPr lang="en-US"/>
            </a:p>
          </p:txBody>
        </p:sp>
        <p:sp>
          <p:nvSpPr>
            <p:cNvPr id="7" name="TextBox 7"/>
            <p:cNvSpPr txBox="1"/>
            <p:nvPr/>
          </p:nvSpPr>
          <p:spPr>
            <a:xfrm>
              <a:off x="0" y="-38100"/>
              <a:ext cx="1787883" cy="1127387"/>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8" name="Group 8"/>
          <p:cNvGrpSpPr/>
          <p:nvPr/>
        </p:nvGrpSpPr>
        <p:grpSpPr>
          <a:xfrm>
            <a:off x="-33803" y="9402028"/>
            <a:ext cx="18321803" cy="884972"/>
            <a:chOff x="0" y="0"/>
            <a:chExt cx="5678908" cy="274300"/>
          </a:xfrm>
        </p:grpSpPr>
        <p:sp>
          <p:nvSpPr>
            <p:cNvPr id="9" name="Freeform 9"/>
            <p:cNvSpPr/>
            <p:nvPr/>
          </p:nvSpPr>
          <p:spPr>
            <a:xfrm>
              <a:off x="0" y="0"/>
              <a:ext cx="5678908" cy="274300"/>
            </a:xfrm>
            <a:custGeom>
              <a:avLst/>
              <a:gdLst/>
              <a:ahLst/>
              <a:cxnLst/>
              <a:rect l="l" t="t" r="r" b="b"/>
              <a:pathLst>
                <a:path w="5678908" h="274300">
                  <a:moveTo>
                    <a:pt x="0" y="0"/>
                  </a:moveTo>
                  <a:lnTo>
                    <a:pt x="5678908" y="0"/>
                  </a:lnTo>
                  <a:lnTo>
                    <a:pt x="5678908" y="274300"/>
                  </a:lnTo>
                  <a:lnTo>
                    <a:pt x="0" y="274300"/>
                  </a:lnTo>
                  <a:close/>
                </a:path>
              </a:pathLst>
            </a:custGeom>
            <a:solidFill>
              <a:srgbClr val="AFC1D0">
                <a:alpha val="40000"/>
              </a:srgbClr>
            </a:solidFill>
          </p:spPr>
          <p:txBody>
            <a:bodyPr/>
            <a:lstStyle/>
            <a:p>
              <a:endParaRPr lang="en-US"/>
            </a:p>
          </p:txBody>
        </p:sp>
        <p:sp>
          <p:nvSpPr>
            <p:cNvPr id="10" name="TextBox 10"/>
            <p:cNvSpPr txBox="1"/>
            <p:nvPr/>
          </p:nvSpPr>
          <p:spPr>
            <a:xfrm>
              <a:off x="0" y="-38100"/>
              <a:ext cx="5678908" cy="3124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824340" y="555939"/>
            <a:ext cx="7379598" cy="1213297"/>
            <a:chOff x="0" y="0"/>
            <a:chExt cx="1943598" cy="319551"/>
          </a:xfrm>
        </p:grpSpPr>
        <p:sp>
          <p:nvSpPr>
            <p:cNvPr id="12" name="Freeform 12"/>
            <p:cNvSpPr/>
            <p:nvPr/>
          </p:nvSpPr>
          <p:spPr>
            <a:xfrm>
              <a:off x="0" y="0"/>
              <a:ext cx="1943598" cy="319551"/>
            </a:xfrm>
            <a:custGeom>
              <a:avLst/>
              <a:gdLst/>
              <a:ahLst/>
              <a:cxnLst/>
              <a:rect l="l" t="t" r="r" b="b"/>
              <a:pathLst>
                <a:path w="1943598" h="319551">
                  <a:moveTo>
                    <a:pt x="10491" y="0"/>
                  </a:moveTo>
                  <a:lnTo>
                    <a:pt x="1933107" y="0"/>
                  </a:lnTo>
                  <a:cubicBezTo>
                    <a:pt x="1935889" y="0"/>
                    <a:pt x="1938557" y="1105"/>
                    <a:pt x="1940525" y="3073"/>
                  </a:cubicBezTo>
                  <a:cubicBezTo>
                    <a:pt x="1942492" y="5040"/>
                    <a:pt x="1943598" y="7709"/>
                    <a:pt x="1943598" y="10491"/>
                  </a:cubicBezTo>
                  <a:lnTo>
                    <a:pt x="1943598" y="309060"/>
                  </a:lnTo>
                  <a:cubicBezTo>
                    <a:pt x="1943598" y="311843"/>
                    <a:pt x="1942492" y="314511"/>
                    <a:pt x="1940525" y="316479"/>
                  </a:cubicBezTo>
                  <a:cubicBezTo>
                    <a:pt x="1938557" y="318446"/>
                    <a:pt x="1935889" y="319551"/>
                    <a:pt x="1933107" y="319551"/>
                  </a:cubicBezTo>
                  <a:lnTo>
                    <a:pt x="10491" y="319551"/>
                  </a:lnTo>
                  <a:cubicBezTo>
                    <a:pt x="7709" y="319551"/>
                    <a:pt x="5040" y="318446"/>
                    <a:pt x="3073" y="316479"/>
                  </a:cubicBezTo>
                  <a:cubicBezTo>
                    <a:pt x="1105" y="314511"/>
                    <a:pt x="0" y="311843"/>
                    <a:pt x="0" y="309060"/>
                  </a:cubicBezTo>
                  <a:lnTo>
                    <a:pt x="0" y="10491"/>
                  </a:lnTo>
                  <a:cubicBezTo>
                    <a:pt x="0" y="7709"/>
                    <a:pt x="1105" y="5040"/>
                    <a:pt x="3073" y="3073"/>
                  </a:cubicBezTo>
                  <a:cubicBezTo>
                    <a:pt x="5040" y="1105"/>
                    <a:pt x="7709" y="0"/>
                    <a:pt x="10491" y="0"/>
                  </a:cubicBezTo>
                  <a:close/>
                </a:path>
              </a:pathLst>
            </a:custGeom>
            <a:solidFill>
              <a:srgbClr val="D9D9D9"/>
            </a:solidFill>
          </p:spPr>
          <p:txBody>
            <a:bodyPr/>
            <a:lstStyle/>
            <a:p>
              <a:endParaRPr lang="en-US"/>
            </a:p>
          </p:txBody>
        </p:sp>
        <p:sp>
          <p:nvSpPr>
            <p:cNvPr id="13" name="TextBox 13"/>
            <p:cNvSpPr txBox="1"/>
            <p:nvPr/>
          </p:nvSpPr>
          <p:spPr>
            <a:xfrm>
              <a:off x="0" y="-38100"/>
              <a:ext cx="1943598" cy="357651"/>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824340" y="895887"/>
            <a:ext cx="7379598" cy="609600"/>
          </a:xfrm>
          <a:prstGeom prst="rect">
            <a:avLst/>
          </a:prstGeom>
        </p:spPr>
        <p:txBody>
          <a:bodyPr lIns="0" tIns="0" rIns="0" bIns="0" rtlCol="0" anchor="t">
            <a:spAutoFit/>
          </a:bodyPr>
          <a:lstStyle/>
          <a:p>
            <a:pPr algn="ctr">
              <a:lnSpc>
                <a:spcPts val="4500"/>
              </a:lnSpc>
            </a:pPr>
            <a:r>
              <a:rPr lang="en-US" sz="4400" b="1" dirty="0">
                <a:solidFill>
                  <a:srgbClr val="0B1320"/>
                </a:solidFill>
                <a:latin typeface="DM Sans" pitchFamily="2" charset="0"/>
                <a:ea typeface="DM Sans Bold"/>
                <a:cs typeface="DM Sans Bold"/>
                <a:sym typeface="DM Sans Bold"/>
              </a:rPr>
              <a:t>LOCAL HOUSING FUND</a:t>
            </a:r>
          </a:p>
        </p:txBody>
      </p:sp>
      <p:sp>
        <p:nvSpPr>
          <p:cNvPr id="15" name="TextBox 15"/>
          <p:cNvSpPr txBox="1"/>
          <p:nvPr/>
        </p:nvSpPr>
        <p:spPr>
          <a:xfrm>
            <a:off x="901649" y="2245968"/>
            <a:ext cx="15936912" cy="6305550"/>
          </a:xfrm>
          <a:prstGeom prst="rect">
            <a:avLst/>
          </a:prstGeom>
        </p:spPr>
        <p:txBody>
          <a:bodyPr lIns="0" tIns="0" rIns="0" bIns="0" rtlCol="0" anchor="t">
            <a:spAutoFit/>
          </a:bodyPr>
          <a:lstStyle/>
          <a:p>
            <a:pPr algn="just">
              <a:lnSpc>
                <a:spcPts val="3239"/>
              </a:lnSpc>
            </a:pPr>
            <a:r>
              <a:rPr lang="en-US" sz="2699" b="1" dirty="0">
                <a:solidFill>
                  <a:srgbClr val="FFFFFF"/>
                </a:solidFill>
                <a:latin typeface="DM Sans" pitchFamily="2" charset="0"/>
                <a:ea typeface="Canva Sans Bold"/>
                <a:cs typeface="Canva Sans Bold"/>
                <a:sym typeface="Canva Sans Bold"/>
              </a:rPr>
              <a:t>Trade-Offs: </a:t>
            </a:r>
          </a:p>
          <a:p>
            <a:pPr algn="just">
              <a:lnSpc>
                <a:spcPts val="1200"/>
              </a:lnSpc>
            </a:pPr>
            <a:endParaRPr lang="en-US" sz="2699" b="1" dirty="0">
              <a:solidFill>
                <a:srgbClr val="FFFFFF"/>
              </a:solidFill>
              <a:latin typeface="DM Sans" pitchFamily="2" charset="0"/>
              <a:ea typeface="Canva Sans Bold"/>
              <a:cs typeface="Canva Sans Bold"/>
              <a:sym typeface="Canva Sans Bold"/>
            </a:endParaRPr>
          </a:p>
          <a:p>
            <a:pPr marL="582925" lvl="1" indent="-291463" algn="just">
              <a:lnSpc>
                <a:spcPts val="3239"/>
              </a:lnSpc>
              <a:buFont typeface="Arial"/>
              <a:buChar char="•"/>
            </a:pPr>
            <a:r>
              <a:rPr lang="en-US" sz="2699" i="1" dirty="0">
                <a:solidFill>
                  <a:srgbClr val="FFFFFF"/>
                </a:solidFill>
                <a:latin typeface="DM Sans" pitchFamily="2" charset="0"/>
                <a:ea typeface="Canva Sans Italics"/>
                <a:cs typeface="Canva Sans Italics"/>
                <a:sym typeface="Canva Sans Italics"/>
              </a:rPr>
              <a:t>Revenue Variability:</a:t>
            </a:r>
            <a:r>
              <a:rPr lang="en-US" sz="2699" dirty="0">
                <a:solidFill>
                  <a:srgbClr val="FFFFFF"/>
                </a:solidFill>
                <a:latin typeface="DM Sans" pitchFamily="2" charset="0"/>
                <a:ea typeface="Canva Sans"/>
                <a:cs typeface="Canva Sans"/>
                <a:sym typeface="Canva Sans"/>
              </a:rPr>
              <a:t> Funding levels depend on development activity and other sources, making annual revenues unpredictable.</a:t>
            </a:r>
          </a:p>
          <a:p>
            <a:pPr algn="just">
              <a:lnSpc>
                <a:spcPts val="3239"/>
              </a:lnSpc>
            </a:pPr>
            <a:endParaRPr lang="en-US" sz="2699" dirty="0">
              <a:solidFill>
                <a:srgbClr val="FFFFFF"/>
              </a:solidFill>
              <a:latin typeface="DM Sans" pitchFamily="2" charset="0"/>
              <a:ea typeface="Canva Sans"/>
              <a:cs typeface="Canva Sans"/>
              <a:sym typeface="Canva Sans"/>
            </a:endParaRPr>
          </a:p>
          <a:p>
            <a:pPr marL="582925" lvl="1" indent="-291463" algn="just">
              <a:lnSpc>
                <a:spcPts val="3239"/>
              </a:lnSpc>
              <a:buFont typeface="Arial"/>
              <a:buChar char="•"/>
            </a:pPr>
            <a:r>
              <a:rPr lang="en-US" sz="2699" i="1" dirty="0">
                <a:solidFill>
                  <a:srgbClr val="FFFFFF"/>
                </a:solidFill>
                <a:latin typeface="DM Sans" pitchFamily="2" charset="0"/>
                <a:ea typeface="Canva Sans Italics"/>
                <a:cs typeface="Canva Sans Italics"/>
                <a:sym typeface="Canva Sans Italics"/>
              </a:rPr>
              <a:t>Time to Impact: </a:t>
            </a:r>
            <a:r>
              <a:rPr lang="en-US" sz="2699" dirty="0">
                <a:solidFill>
                  <a:srgbClr val="FFFFFF"/>
                </a:solidFill>
                <a:latin typeface="DM Sans" pitchFamily="2" charset="0"/>
                <a:ea typeface="Canva Sans"/>
                <a:cs typeface="Canva Sans"/>
                <a:sym typeface="Canva Sans"/>
              </a:rPr>
              <a:t>Funds often need to accumulate over time before they can support a housing project.</a:t>
            </a:r>
          </a:p>
          <a:p>
            <a:pPr algn="just">
              <a:lnSpc>
                <a:spcPts val="3239"/>
              </a:lnSpc>
            </a:pPr>
            <a:endParaRPr lang="en-US" sz="2699" dirty="0">
              <a:solidFill>
                <a:srgbClr val="FFFFFF"/>
              </a:solidFill>
              <a:latin typeface="DM Sans" pitchFamily="2" charset="0"/>
              <a:ea typeface="Canva Sans"/>
              <a:cs typeface="Canva Sans"/>
              <a:sym typeface="Canva Sans"/>
            </a:endParaRPr>
          </a:p>
          <a:p>
            <a:pPr marL="582925" lvl="1" indent="-291463" algn="just">
              <a:lnSpc>
                <a:spcPts val="3239"/>
              </a:lnSpc>
              <a:buFont typeface="Arial"/>
              <a:buChar char="•"/>
            </a:pPr>
            <a:r>
              <a:rPr lang="en-US" sz="2699" i="1" dirty="0">
                <a:solidFill>
                  <a:srgbClr val="FFFFFF"/>
                </a:solidFill>
                <a:latin typeface="DM Sans" pitchFamily="2" charset="0"/>
                <a:ea typeface="Canva Sans Italics"/>
                <a:cs typeface="Canva Sans Italics"/>
                <a:sym typeface="Canva Sans Italics"/>
              </a:rPr>
              <a:t>Administrative Oversight: </a:t>
            </a:r>
            <a:r>
              <a:rPr lang="en-US" sz="2699" dirty="0">
                <a:solidFill>
                  <a:srgbClr val="FFFFFF"/>
                </a:solidFill>
                <a:latin typeface="DM Sans" pitchFamily="2" charset="0"/>
                <a:ea typeface="Canva Sans"/>
                <a:cs typeface="Canva Sans"/>
                <a:sym typeface="Canva Sans"/>
              </a:rPr>
              <a:t>Requires ongoing management, reporting, and clear governance to ensure transparency and effectiveness.</a:t>
            </a:r>
          </a:p>
          <a:p>
            <a:pPr algn="just">
              <a:lnSpc>
                <a:spcPts val="3239"/>
              </a:lnSpc>
            </a:pPr>
            <a:endParaRPr lang="en-US" sz="2699" dirty="0">
              <a:solidFill>
                <a:srgbClr val="FFFFFF"/>
              </a:solidFill>
              <a:latin typeface="DM Sans" pitchFamily="2" charset="0"/>
              <a:ea typeface="Canva Sans"/>
              <a:cs typeface="Canva Sans"/>
              <a:sym typeface="Canva Sans"/>
            </a:endParaRPr>
          </a:p>
          <a:p>
            <a:pPr marL="582925" lvl="1" indent="-291463" algn="just">
              <a:lnSpc>
                <a:spcPts val="3239"/>
              </a:lnSpc>
              <a:buFont typeface="Arial"/>
              <a:buChar char="•"/>
            </a:pPr>
            <a:r>
              <a:rPr lang="en-US" sz="2699" i="1" dirty="0">
                <a:solidFill>
                  <a:srgbClr val="FFFFFF"/>
                </a:solidFill>
                <a:latin typeface="DM Sans" pitchFamily="2" charset="0"/>
                <a:ea typeface="Canva Sans Italics"/>
                <a:cs typeface="Canva Sans Italics"/>
                <a:sym typeface="Canva Sans Italics"/>
              </a:rPr>
              <a:t>Limited Standalone Impact: </a:t>
            </a:r>
            <a:r>
              <a:rPr lang="en-US" sz="2699" dirty="0">
                <a:solidFill>
                  <a:srgbClr val="FFFFFF"/>
                </a:solidFill>
                <a:latin typeface="DM Sans" pitchFamily="2" charset="0"/>
                <a:ea typeface="Canva Sans"/>
                <a:cs typeface="Canva Sans"/>
                <a:sym typeface="Canva Sans"/>
              </a:rPr>
              <a:t>A local housing fund typically cannot produce housing on its own and must be paired with other tools or grants.</a:t>
            </a:r>
          </a:p>
          <a:p>
            <a:pPr algn="just">
              <a:lnSpc>
                <a:spcPts val="3239"/>
              </a:lnSpc>
            </a:pPr>
            <a:endParaRPr lang="en-US" sz="2699" dirty="0">
              <a:solidFill>
                <a:srgbClr val="FFFFFF"/>
              </a:solidFill>
              <a:latin typeface="DM Sans" pitchFamily="2" charset="0"/>
              <a:ea typeface="Canva Sans"/>
              <a:cs typeface="Canva Sans"/>
              <a:sym typeface="Canva Sans"/>
            </a:endParaRPr>
          </a:p>
          <a:p>
            <a:pPr marL="582925" lvl="1" indent="-291463" algn="just">
              <a:lnSpc>
                <a:spcPts val="3239"/>
              </a:lnSpc>
              <a:buFont typeface="Arial"/>
              <a:buChar char="•"/>
            </a:pPr>
            <a:r>
              <a:rPr lang="en-US" sz="2699" i="1" dirty="0">
                <a:solidFill>
                  <a:srgbClr val="FFFFFF"/>
                </a:solidFill>
                <a:latin typeface="DM Sans" pitchFamily="2" charset="0"/>
                <a:ea typeface="Canva Sans Italics"/>
                <a:cs typeface="Canva Sans Italics"/>
                <a:sym typeface="Canva Sans Italics"/>
              </a:rPr>
              <a:t>Opportunity Cost: </a:t>
            </a:r>
            <a:r>
              <a:rPr lang="en-US" sz="2699" dirty="0">
                <a:solidFill>
                  <a:srgbClr val="FFFFFF"/>
                </a:solidFill>
                <a:latin typeface="DM Sans" pitchFamily="2" charset="0"/>
                <a:ea typeface="Canva Sans"/>
                <a:cs typeface="Canva Sans"/>
                <a:sym typeface="Canva Sans"/>
              </a:rPr>
              <a:t>Using local funds for housing may limit their availability for other City priorities.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1C3F60"/>
        </a:solidFill>
        <a:effectLst/>
      </p:bgPr>
    </p:bg>
    <p:spTree>
      <p:nvGrpSpPr>
        <p:cNvPr id="1" name=""/>
        <p:cNvGrpSpPr/>
        <p:nvPr/>
      </p:nvGrpSpPr>
      <p:grpSpPr>
        <a:xfrm>
          <a:off x="0" y="0"/>
          <a:ext cx="0" cy="0"/>
          <a:chOff x="0" y="0"/>
          <a:chExt cx="0" cy="0"/>
        </a:xfrm>
      </p:grpSpPr>
      <p:grpSp>
        <p:nvGrpSpPr>
          <p:cNvPr id="2" name="Group 2"/>
          <p:cNvGrpSpPr/>
          <p:nvPr/>
        </p:nvGrpSpPr>
        <p:grpSpPr>
          <a:xfrm>
            <a:off x="-304801" y="-475133"/>
            <a:ext cx="13962277" cy="1362712"/>
            <a:chOff x="0" y="0"/>
            <a:chExt cx="3817480" cy="812800"/>
          </a:xfrm>
        </p:grpSpPr>
        <p:sp>
          <p:nvSpPr>
            <p:cNvPr id="3" name="Freeform 3"/>
            <p:cNvSpPr/>
            <p:nvPr/>
          </p:nvSpPr>
          <p:spPr>
            <a:xfrm>
              <a:off x="0" y="0"/>
              <a:ext cx="3817480" cy="812800"/>
            </a:xfrm>
            <a:custGeom>
              <a:avLst/>
              <a:gdLst/>
              <a:ahLst/>
              <a:cxnLst/>
              <a:rect l="l" t="t" r="r" b="b"/>
              <a:pathLst>
                <a:path w="3817480" h="812800">
                  <a:moveTo>
                    <a:pt x="0" y="0"/>
                  </a:moveTo>
                  <a:lnTo>
                    <a:pt x="3817480" y="0"/>
                  </a:lnTo>
                  <a:lnTo>
                    <a:pt x="3817480" y="812800"/>
                  </a:lnTo>
                  <a:lnTo>
                    <a:pt x="0" y="812800"/>
                  </a:lnTo>
                  <a:close/>
                </a:path>
              </a:pathLst>
            </a:custGeom>
            <a:ln w="38100" cap="sq">
              <a:solidFill>
                <a:srgbClr val="F0F0F0"/>
              </a:solidFill>
              <a:prstDash val="solid"/>
              <a:miter/>
            </a:ln>
          </p:spPr>
          <p:txBody>
            <a:bodyPr/>
            <a:lstStyle/>
            <a:p>
              <a:endParaRPr lang="en-US"/>
            </a:p>
          </p:txBody>
        </p:sp>
        <p:sp>
          <p:nvSpPr>
            <p:cNvPr id="4" name="TextBox 4"/>
            <p:cNvSpPr txBox="1"/>
            <p:nvPr/>
          </p:nvSpPr>
          <p:spPr>
            <a:xfrm>
              <a:off x="0" y="-38100"/>
              <a:ext cx="3817480" cy="850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33803" y="9402028"/>
            <a:ext cx="18321803" cy="884972"/>
            <a:chOff x="0" y="0"/>
            <a:chExt cx="5678908" cy="274300"/>
          </a:xfrm>
        </p:grpSpPr>
        <p:sp>
          <p:nvSpPr>
            <p:cNvPr id="6" name="Freeform 6"/>
            <p:cNvSpPr/>
            <p:nvPr/>
          </p:nvSpPr>
          <p:spPr>
            <a:xfrm>
              <a:off x="0" y="0"/>
              <a:ext cx="5678908" cy="274300"/>
            </a:xfrm>
            <a:custGeom>
              <a:avLst/>
              <a:gdLst/>
              <a:ahLst/>
              <a:cxnLst/>
              <a:rect l="l" t="t" r="r" b="b"/>
              <a:pathLst>
                <a:path w="5678908" h="274300">
                  <a:moveTo>
                    <a:pt x="0" y="0"/>
                  </a:moveTo>
                  <a:lnTo>
                    <a:pt x="5678908" y="0"/>
                  </a:lnTo>
                  <a:lnTo>
                    <a:pt x="5678908" y="274300"/>
                  </a:lnTo>
                  <a:lnTo>
                    <a:pt x="0" y="274300"/>
                  </a:lnTo>
                  <a:close/>
                </a:path>
              </a:pathLst>
            </a:custGeom>
            <a:solidFill>
              <a:srgbClr val="AFC1D0">
                <a:alpha val="40000"/>
              </a:srgbClr>
            </a:solidFill>
          </p:spPr>
          <p:txBody>
            <a:bodyPr/>
            <a:lstStyle/>
            <a:p>
              <a:endParaRPr lang="en-US"/>
            </a:p>
          </p:txBody>
        </p:sp>
        <p:sp>
          <p:nvSpPr>
            <p:cNvPr id="7" name="TextBox 7"/>
            <p:cNvSpPr txBox="1"/>
            <p:nvPr/>
          </p:nvSpPr>
          <p:spPr>
            <a:xfrm>
              <a:off x="0" y="-38100"/>
              <a:ext cx="5678908" cy="3124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572818" y="514006"/>
            <a:ext cx="13438906" cy="1213297"/>
            <a:chOff x="0" y="0"/>
            <a:chExt cx="3539465" cy="319551"/>
          </a:xfrm>
        </p:grpSpPr>
        <p:sp>
          <p:nvSpPr>
            <p:cNvPr id="9" name="Freeform 9"/>
            <p:cNvSpPr/>
            <p:nvPr/>
          </p:nvSpPr>
          <p:spPr>
            <a:xfrm>
              <a:off x="0" y="0"/>
              <a:ext cx="3539465" cy="319551"/>
            </a:xfrm>
            <a:custGeom>
              <a:avLst/>
              <a:gdLst/>
              <a:ahLst/>
              <a:cxnLst/>
              <a:rect l="l" t="t" r="r" b="b"/>
              <a:pathLst>
                <a:path w="3539465" h="319551">
                  <a:moveTo>
                    <a:pt x="5761" y="0"/>
                  </a:moveTo>
                  <a:lnTo>
                    <a:pt x="3533704" y="0"/>
                  </a:lnTo>
                  <a:cubicBezTo>
                    <a:pt x="3536886" y="0"/>
                    <a:pt x="3539465" y="2579"/>
                    <a:pt x="3539465" y="5761"/>
                  </a:cubicBezTo>
                  <a:lnTo>
                    <a:pt x="3539465" y="313791"/>
                  </a:lnTo>
                  <a:cubicBezTo>
                    <a:pt x="3539465" y="315318"/>
                    <a:pt x="3538858" y="316784"/>
                    <a:pt x="3537777" y="317864"/>
                  </a:cubicBezTo>
                  <a:cubicBezTo>
                    <a:pt x="3536697" y="318944"/>
                    <a:pt x="3535232" y="319551"/>
                    <a:pt x="3533704" y="319551"/>
                  </a:cubicBezTo>
                  <a:lnTo>
                    <a:pt x="5761" y="319551"/>
                  </a:lnTo>
                  <a:cubicBezTo>
                    <a:pt x="4233" y="319551"/>
                    <a:pt x="2768" y="318944"/>
                    <a:pt x="1687" y="317864"/>
                  </a:cubicBezTo>
                  <a:cubicBezTo>
                    <a:pt x="607" y="316784"/>
                    <a:pt x="0" y="315318"/>
                    <a:pt x="0" y="313791"/>
                  </a:cubicBezTo>
                  <a:lnTo>
                    <a:pt x="0" y="5761"/>
                  </a:lnTo>
                  <a:cubicBezTo>
                    <a:pt x="0" y="4233"/>
                    <a:pt x="607" y="2768"/>
                    <a:pt x="1687" y="1687"/>
                  </a:cubicBezTo>
                  <a:cubicBezTo>
                    <a:pt x="2768" y="607"/>
                    <a:pt x="4233" y="0"/>
                    <a:pt x="5761" y="0"/>
                  </a:cubicBezTo>
                  <a:close/>
                </a:path>
              </a:pathLst>
            </a:custGeom>
            <a:solidFill>
              <a:srgbClr val="D9D9D9"/>
            </a:solidFill>
          </p:spPr>
          <p:txBody>
            <a:bodyPr/>
            <a:lstStyle/>
            <a:p>
              <a:endParaRPr lang="en-US"/>
            </a:p>
          </p:txBody>
        </p:sp>
        <p:sp>
          <p:nvSpPr>
            <p:cNvPr id="10" name="TextBox 10"/>
            <p:cNvSpPr txBox="1"/>
            <p:nvPr/>
          </p:nvSpPr>
          <p:spPr>
            <a:xfrm>
              <a:off x="0" y="-38100"/>
              <a:ext cx="3539465" cy="357651"/>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572818" y="853954"/>
            <a:ext cx="13438906" cy="1181100"/>
          </a:xfrm>
          <a:prstGeom prst="rect">
            <a:avLst/>
          </a:prstGeom>
        </p:spPr>
        <p:txBody>
          <a:bodyPr lIns="0" tIns="0" rIns="0" bIns="0" rtlCol="0" anchor="t">
            <a:spAutoFit/>
          </a:bodyPr>
          <a:lstStyle/>
          <a:p>
            <a:pPr algn="ctr">
              <a:lnSpc>
                <a:spcPts val="4500"/>
              </a:lnSpc>
            </a:pPr>
            <a:r>
              <a:rPr lang="en-US" sz="4400" b="1" dirty="0">
                <a:solidFill>
                  <a:srgbClr val="0B1320"/>
                </a:solidFill>
                <a:latin typeface="DM Sans" pitchFamily="2" charset="0"/>
                <a:ea typeface="DM Sans Bold"/>
                <a:cs typeface="DM Sans Bold"/>
                <a:sym typeface="DM Sans Bold"/>
              </a:rPr>
              <a:t>LAND BANKING / LAND DONATION PROGRAMS</a:t>
            </a:r>
          </a:p>
          <a:p>
            <a:pPr algn="ctr">
              <a:lnSpc>
                <a:spcPts val="4500"/>
              </a:lnSpc>
            </a:pPr>
            <a:endParaRPr lang="en-US" sz="4500" b="1" dirty="0">
              <a:solidFill>
                <a:srgbClr val="0B1320"/>
              </a:solidFill>
              <a:latin typeface="DM Sans Bold"/>
              <a:ea typeface="DM Sans Bold"/>
              <a:cs typeface="DM Sans Bold"/>
              <a:sym typeface="DM Sans Bold"/>
            </a:endParaRPr>
          </a:p>
        </p:txBody>
      </p:sp>
      <p:sp>
        <p:nvSpPr>
          <p:cNvPr id="12" name="TextBox 12"/>
          <p:cNvSpPr txBox="1"/>
          <p:nvPr/>
        </p:nvSpPr>
        <p:spPr>
          <a:xfrm>
            <a:off x="572818" y="2188833"/>
            <a:ext cx="16686482" cy="1362711"/>
          </a:xfrm>
          <a:prstGeom prst="rect">
            <a:avLst/>
          </a:prstGeom>
        </p:spPr>
        <p:txBody>
          <a:bodyPr lIns="0" tIns="0" rIns="0" bIns="0" rtlCol="0" anchor="t">
            <a:spAutoFit/>
          </a:bodyPr>
          <a:lstStyle/>
          <a:p>
            <a:pPr algn="just">
              <a:lnSpc>
                <a:spcPts val="3639"/>
              </a:lnSpc>
            </a:pPr>
            <a:r>
              <a:rPr lang="en-US" sz="2599" dirty="0">
                <a:solidFill>
                  <a:srgbClr val="FFFFFF"/>
                </a:solidFill>
                <a:latin typeface="DM Sans" pitchFamily="2" charset="0"/>
                <a:ea typeface="Canva Sans"/>
                <a:cs typeface="Canva Sans"/>
                <a:sym typeface="Canva Sans"/>
              </a:rPr>
              <a:t>Tools that allow the City to acquire, hold, or receive land for the purpose of supporting future affordable or mixed-income housing. The City controls when and how the land is developed, helping ensure long-term public benefit.</a:t>
            </a:r>
          </a:p>
        </p:txBody>
      </p:sp>
      <p:grpSp>
        <p:nvGrpSpPr>
          <p:cNvPr id="13" name="Group 13"/>
          <p:cNvGrpSpPr/>
          <p:nvPr/>
        </p:nvGrpSpPr>
        <p:grpSpPr>
          <a:xfrm>
            <a:off x="13914630" y="7718934"/>
            <a:ext cx="4016387" cy="1982571"/>
            <a:chOff x="0" y="0"/>
            <a:chExt cx="1096254" cy="541133"/>
          </a:xfrm>
        </p:grpSpPr>
        <p:sp>
          <p:nvSpPr>
            <p:cNvPr id="14" name="Freeform 14"/>
            <p:cNvSpPr/>
            <p:nvPr/>
          </p:nvSpPr>
          <p:spPr>
            <a:xfrm>
              <a:off x="0" y="0"/>
              <a:ext cx="1096254" cy="541133"/>
            </a:xfrm>
            <a:custGeom>
              <a:avLst/>
              <a:gdLst/>
              <a:ahLst/>
              <a:cxnLst/>
              <a:rect l="l" t="t" r="r" b="b"/>
              <a:pathLst>
                <a:path w="1096254" h="541133">
                  <a:moveTo>
                    <a:pt x="0" y="0"/>
                  </a:moveTo>
                  <a:lnTo>
                    <a:pt x="1096254" y="0"/>
                  </a:lnTo>
                  <a:lnTo>
                    <a:pt x="1096254" y="541133"/>
                  </a:lnTo>
                  <a:lnTo>
                    <a:pt x="0" y="541133"/>
                  </a:lnTo>
                  <a:close/>
                </a:path>
              </a:pathLst>
            </a:custGeom>
            <a:blipFill>
              <a:blip r:embed="rId2"/>
              <a:stretch>
                <a:fillRect t="-17405" b="-17405"/>
              </a:stretch>
            </a:blipFill>
            <a:ln w="95250" cap="sq">
              <a:solidFill>
                <a:srgbClr val="FFFFFF"/>
              </a:solidFill>
              <a:prstDash val="solid"/>
              <a:miter/>
            </a:ln>
          </p:spPr>
          <p:txBody>
            <a:bodyPr/>
            <a:lstStyle/>
            <a:p>
              <a:endParaRPr lang="en-US"/>
            </a:p>
          </p:txBody>
        </p:sp>
      </p:grpSp>
      <p:sp>
        <p:nvSpPr>
          <p:cNvPr id="15" name="TextBox 15"/>
          <p:cNvSpPr txBox="1"/>
          <p:nvPr/>
        </p:nvSpPr>
        <p:spPr>
          <a:xfrm>
            <a:off x="572818" y="4013074"/>
            <a:ext cx="17258753" cy="3121304"/>
          </a:xfrm>
          <a:prstGeom prst="rect">
            <a:avLst/>
          </a:prstGeom>
        </p:spPr>
        <p:txBody>
          <a:bodyPr lIns="0" tIns="0" rIns="0" bIns="0" rtlCol="0" anchor="t">
            <a:spAutoFit/>
          </a:bodyPr>
          <a:lstStyle/>
          <a:p>
            <a:pPr algn="l">
              <a:lnSpc>
                <a:spcPts val="3500"/>
              </a:lnSpc>
            </a:pPr>
            <a:r>
              <a:rPr lang="en-US" sz="2500" b="1" dirty="0">
                <a:solidFill>
                  <a:srgbClr val="FFFFFF"/>
                </a:solidFill>
                <a:latin typeface="DM Sans" pitchFamily="2" charset="0"/>
                <a:ea typeface="Canva Sans Bold"/>
                <a:cs typeface="Canva Sans Bold"/>
                <a:sym typeface="Canva Sans Bold"/>
              </a:rPr>
              <a:t>Options to Consider: </a:t>
            </a:r>
          </a:p>
          <a:p>
            <a:pPr marL="539751" lvl="1" indent="-269876" algn="l">
              <a:lnSpc>
                <a:spcPts val="3500"/>
              </a:lnSpc>
              <a:buFont typeface="Arial"/>
              <a:buChar char="•"/>
            </a:pPr>
            <a:r>
              <a:rPr lang="en-US" sz="2500" dirty="0">
                <a:solidFill>
                  <a:srgbClr val="FFFFFF"/>
                </a:solidFill>
                <a:latin typeface="DM Sans" pitchFamily="2" charset="0"/>
                <a:ea typeface="Canva Sans"/>
                <a:cs typeface="Canva Sans"/>
                <a:sym typeface="Canva Sans"/>
              </a:rPr>
              <a:t>Identify priority locations based on access to services, transit, jobs, etc.</a:t>
            </a:r>
          </a:p>
          <a:p>
            <a:pPr marL="539751" lvl="1" indent="-269876" algn="l">
              <a:lnSpc>
                <a:spcPts val="3500"/>
              </a:lnSpc>
              <a:buFont typeface="Arial"/>
              <a:buChar char="•"/>
            </a:pPr>
            <a:r>
              <a:rPr lang="en-US" sz="2500" dirty="0">
                <a:solidFill>
                  <a:srgbClr val="FFFFFF"/>
                </a:solidFill>
                <a:latin typeface="DM Sans" pitchFamily="2" charset="0"/>
                <a:ea typeface="Canva Sans"/>
                <a:cs typeface="Canva Sans"/>
                <a:sym typeface="Canva Sans"/>
              </a:rPr>
              <a:t>What role would the City play, direct developer or landowner issuing an RFP to a private or nonprofit partner?</a:t>
            </a:r>
          </a:p>
          <a:p>
            <a:pPr marL="539751" lvl="1" indent="-269876" algn="l">
              <a:lnSpc>
                <a:spcPts val="3500"/>
              </a:lnSpc>
              <a:buFont typeface="Arial"/>
              <a:buChar char="•"/>
            </a:pPr>
            <a:r>
              <a:rPr lang="en-US" sz="2500" dirty="0">
                <a:solidFill>
                  <a:srgbClr val="FFFFFF"/>
                </a:solidFill>
                <a:latin typeface="DM Sans" pitchFamily="2" charset="0"/>
                <a:ea typeface="Canva Sans"/>
                <a:cs typeface="Canva Sans"/>
                <a:sym typeface="Canva Sans"/>
              </a:rPr>
              <a:t>Use purchases, donations, or transfers of surplus public land, with clear cost and timing expectations.</a:t>
            </a:r>
          </a:p>
          <a:p>
            <a:pPr marL="539751" lvl="1" indent="-269876" algn="l">
              <a:lnSpc>
                <a:spcPts val="3500"/>
              </a:lnSpc>
              <a:buFont typeface="Arial"/>
              <a:buChar char="•"/>
            </a:pPr>
            <a:r>
              <a:rPr lang="en-US" sz="2500" dirty="0">
                <a:solidFill>
                  <a:srgbClr val="FFFFFF"/>
                </a:solidFill>
                <a:latin typeface="DM Sans" pitchFamily="2" charset="0"/>
                <a:ea typeface="Canva Sans"/>
                <a:cs typeface="Canva Sans"/>
                <a:sym typeface="Canva Sans"/>
              </a:rPr>
              <a:t>Will land be sold, ground-leased, or transferred to a nonprofit?</a:t>
            </a:r>
          </a:p>
          <a:p>
            <a:pPr marL="539751" lvl="1" indent="-269876" algn="l">
              <a:lnSpc>
                <a:spcPts val="3500"/>
              </a:lnSpc>
              <a:buFont typeface="Arial"/>
              <a:buChar char="•"/>
            </a:pPr>
            <a:r>
              <a:rPr lang="en-US" sz="2500" dirty="0">
                <a:solidFill>
                  <a:srgbClr val="FFFFFF"/>
                </a:solidFill>
                <a:latin typeface="DM Sans" pitchFamily="2" charset="0"/>
                <a:ea typeface="Canva Sans"/>
                <a:cs typeface="Canva Sans"/>
                <a:sym typeface="Canva Sans"/>
              </a:rPr>
              <a:t>Clear expectations for income levels, housing types, and duration of affordability.</a:t>
            </a:r>
          </a:p>
          <a:p>
            <a:pPr marL="539751" lvl="1" indent="-269876" algn="l">
              <a:lnSpc>
                <a:spcPts val="3500"/>
              </a:lnSpc>
              <a:buFont typeface="Arial"/>
              <a:buChar char="•"/>
            </a:pPr>
            <a:r>
              <a:rPr lang="en-US" sz="2500" dirty="0">
                <a:solidFill>
                  <a:srgbClr val="FFFFFF"/>
                </a:solidFill>
                <a:latin typeface="DM Sans" pitchFamily="2" charset="0"/>
                <a:ea typeface="Canva Sans"/>
                <a:cs typeface="Canva Sans"/>
                <a:sym typeface="Canva Sans"/>
              </a:rPr>
              <a:t>Partner to manage development, financing, and long-term stewardship.</a:t>
            </a:r>
          </a:p>
        </p:txBody>
      </p:sp>
      <p:sp>
        <p:nvSpPr>
          <p:cNvPr id="16" name="TextBox 16"/>
          <p:cNvSpPr txBox="1"/>
          <p:nvPr/>
        </p:nvSpPr>
        <p:spPr>
          <a:xfrm>
            <a:off x="723272" y="8147500"/>
            <a:ext cx="13137997" cy="1092222"/>
          </a:xfrm>
          <a:prstGeom prst="rect">
            <a:avLst/>
          </a:prstGeom>
          <a:solidFill>
            <a:schemeClr val="bg2"/>
          </a:solidFill>
        </p:spPr>
        <p:txBody>
          <a:bodyPr wrap="square" lIns="0" tIns="0" rIns="0" bIns="0" rtlCol="0" anchor="t">
            <a:spAutoFit/>
          </a:bodyPr>
          <a:lstStyle/>
          <a:p>
            <a:pPr marL="0" lvl="0" indent="0" algn="l">
              <a:lnSpc>
                <a:spcPts val="2940"/>
              </a:lnSpc>
              <a:spcBef>
                <a:spcPct val="0"/>
              </a:spcBef>
            </a:pPr>
            <a:r>
              <a:rPr lang="en-US" sz="2100" u="none" strike="noStrike" dirty="0">
                <a:solidFill>
                  <a:schemeClr val="tx1">
                    <a:alpha val="90980"/>
                  </a:schemeClr>
                </a:solidFill>
                <a:latin typeface="Canva Sans"/>
                <a:ea typeface="Canva Sans"/>
                <a:cs typeface="Canva Sans"/>
                <a:sym typeface="Canva Sans"/>
              </a:rPr>
              <a:t>Land banking = proactive acquisition and holding of land</a:t>
            </a:r>
          </a:p>
          <a:p>
            <a:pPr marL="0" lvl="0" indent="0" algn="l">
              <a:lnSpc>
                <a:spcPts val="2940"/>
              </a:lnSpc>
              <a:spcBef>
                <a:spcPct val="0"/>
              </a:spcBef>
            </a:pPr>
            <a:r>
              <a:rPr lang="en-US" sz="2100" u="none" strike="noStrike" dirty="0">
                <a:solidFill>
                  <a:schemeClr val="tx1">
                    <a:alpha val="90980"/>
                  </a:schemeClr>
                </a:solidFill>
                <a:latin typeface="Canva Sans"/>
                <a:ea typeface="Canva Sans"/>
                <a:cs typeface="Canva Sans"/>
                <a:sym typeface="Canva Sans"/>
              </a:rPr>
              <a:t>Land donation = voluntary transfer of land (or partial interest) for housing purposes</a:t>
            </a:r>
          </a:p>
          <a:p>
            <a:pPr marL="0" lvl="0" indent="0" algn="l">
              <a:lnSpc>
                <a:spcPts val="2940"/>
              </a:lnSpc>
              <a:spcBef>
                <a:spcPct val="0"/>
              </a:spcBef>
            </a:pPr>
            <a:r>
              <a:rPr lang="en-US" sz="2100" u="none" strike="noStrike" dirty="0">
                <a:solidFill>
                  <a:schemeClr val="tx1">
                    <a:alpha val="90980"/>
                  </a:schemeClr>
                </a:solidFill>
                <a:latin typeface="Canva Sans"/>
                <a:ea typeface="Canva Sans"/>
                <a:cs typeface="Canva Sans"/>
                <a:sym typeface="Canva Sans"/>
              </a:rPr>
              <a:t>Land can later be conveyed via sale, long-term lease, or partnership with affordability requirements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1C3F60"/>
        </a:solidFill>
        <a:effectLst/>
      </p:bgPr>
    </p:bg>
    <p:spTree>
      <p:nvGrpSpPr>
        <p:cNvPr id="1" name=""/>
        <p:cNvGrpSpPr/>
        <p:nvPr/>
      </p:nvGrpSpPr>
      <p:grpSpPr>
        <a:xfrm>
          <a:off x="0" y="0"/>
          <a:ext cx="0" cy="0"/>
          <a:chOff x="0" y="0"/>
          <a:chExt cx="0" cy="0"/>
        </a:xfrm>
      </p:grpSpPr>
      <p:grpSp>
        <p:nvGrpSpPr>
          <p:cNvPr id="2" name="Group 2"/>
          <p:cNvGrpSpPr/>
          <p:nvPr/>
        </p:nvGrpSpPr>
        <p:grpSpPr>
          <a:xfrm>
            <a:off x="-228601" y="-293521"/>
            <a:ext cx="13886077" cy="1181100"/>
            <a:chOff x="0" y="0"/>
            <a:chExt cx="3817480" cy="812800"/>
          </a:xfrm>
        </p:grpSpPr>
        <p:sp>
          <p:nvSpPr>
            <p:cNvPr id="3" name="Freeform 3"/>
            <p:cNvSpPr/>
            <p:nvPr/>
          </p:nvSpPr>
          <p:spPr>
            <a:xfrm>
              <a:off x="0" y="0"/>
              <a:ext cx="3817480" cy="812800"/>
            </a:xfrm>
            <a:custGeom>
              <a:avLst/>
              <a:gdLst/>
              <a:ahLst/>
              <a:cxnLst/>
              <a:rect l="l" t="t" r="r" b="b"/>
              <a:pathLst>
                <a:path w="3817480" h="812800">
                  <a:moveTo>
                    <a:pt x="0" y="0"/>
                  </a:moveTo>
                  <a:lnTo>
                    <a:pt x="3817480" y="0"/>
                  </a:lnTo>
                  <a:lnTo>
                    <a:pt x="3817480" y="812800"/>
                  </a:lnTo>
                  <a:lnTo>
                    <a:pt x="0" y="812800"/>
                  </a:lnTo>
                  <a:close/>
                </a:path>
              </a:pathLst>
            </a:custGeom>
            <a:ln w="38100" cap="sq">
              <a:solidFill>
                <a:srgbClr val="F0F0F0"/>
              </a:solidFill>
              <a:prstDash val="solid"/>
              <a:miter/>
            </a:ln>
          </p:spPr>
          <p:txBody>
            <a:bodyPr/>
            <a:lstStyle/>
            <a:p>
              <a:endParaRPr lang="en-US"/>
            </a:p>
          </p:txBody>
        </p:sp>
        <p:sp>
          <p:nvSpPr>
            <p:cNvPr id="4" name="TextBox 4"/>
            <p:cNvSpPr txBox="1"/>
            <p:nvPr/>
          </p:nvSpPr>
          <p:spPr>
            <a:xfrm>
              <a:off x="0" y="-38100"/>
              <a:ext cx="3817480" cy="850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33803" y="9402028"/>
            <a:ext cx="18321803" cy="884972"/>
            <a:chOff x="0" y="0"/>
            <a:chExt cx="5678908" cy="274300"/>
          </a:xfrm>
        </p:grpSpPr>
        <p:sp>
          <p:nvSpPr>
            <p:cNvPr id="6" name="Freeform 6"/>
            <p:cNvSpPr/>
            <p:nvPr/>
          </p:nvSpPr>
          <p:spPr>
            <a:xfrm>
              <a:off x="0" y="0"/>
              <a:ext cx="5678908" cy="274300"/>
            </a:xfrm>
            <a:custGeom>
              <a:avLst/>
              <a:gdLst/>
              <a:ahLst/>
              <a:cxnLst/>
              <a:rect l="l" t="t" r="r" b="b"/>
              <a:pathLst>
                <a:path w="5678908" h="274300">
                  <a:moveTo>
                    <a:pt x="0" y="0"/>
                  </a:moveTo>
                  <a:lnTo>
                    <a:pt x="5678908" y="0"/>
                  </a:lnTo>
                  <a:lnTo>
                    <a:pt x="5678908" y="274300"/>
                  </a:lnTo>
                  <a:lnTo>
                    <a:pt x="0" y="274300"/>
                  </a:lnTo>
                  <a:close/>
                </a:path>
              </a:pathLst>
            </a:custGeom>
            <a:solidFill>
              <a:srgbClr val="AFC1D0">
                <a:alpha val="40000"/>
              </a:srgbClr>
            </a:solidFill>
          </p:spPr>
          <p:txBody>
            <a:bodyPr/>
            <a:lstStyle/>
            <a:p>
              <a:endParaRPr lang="en-US"/>
            </a:p>
          </p:txBody>
        </p:sp>
        <p:sp>
          <p:nvSpPr>
            <p:cNvPr id="7" name="TextBox 7"/>
            <p:cNvSpPr txBox="1"/>
            <p:nvPr/>
          </p:nvSpPr>
          <p:spPr>
            <a:xfrm>
              <a:off x="0" y="-38100"/>
              <a:ext cx="5678908" cy="3124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572818" y="514006"/>
            <a:ext cx="13438906" cy="1213297"/>
            <a:chOff x="0" y="0"/>
            <a:chExt cx="3539465" cy="319551"/>
          </a:xfrm>
        </p:grpSpPr>
        <p:sp>
          <p:nvSpPr>
            <p:cNvPr id="9" name="Freeform 9"/>
            <p:cNvSpPr/>
            <p:nvPr/>
          </p:nvSpPr>
          <p:spPr>
            <a:xfrm>
              <a:off x="0" y="0"/>
              <a:ext cx="3539465" cy="319551"/>
            </a:xfrm>
            <a:custGeom>
              <a:avLst/>
              <a:gdLst/>
              <a:ahLst/>
              <a:cxnLst/>
              <a:rect l="l" t="t" r="r" b="b"/>
              <a:pathLst>
                <a:path w="3539465" h="319551">
                  <a:moveTo>
                    <a:pt x="5761" y="0"/>
                  </a:moveTo>
                  <a:lnTo>
                    <a:pt x="3533704" y="0"/>
                  </a:lnTo>
                  <a:cubicBezTo>
                    <a:pt x="3536886" y="0"/>
                    <a:pt x="3539465" y="2579"/>
                    <a:pt x="3539465" y="5761"/>
                  </a:cubicBezTo>
                  <a:lnTo>
                    <a:pt x="3539465" y="313791"/>
                  </a:lnTo>
                  <a:cubicBezTo>
                    <a:pt x="3539465" y="315318"/>
                    <a:pt x="3538858" y="316784"/>
                    <a:pt x="3537777" y="317864"/>
                  </a:cubicBezTo>
                  <a:cubicBezTo>
                    <a:pt x="3536697" y="318944"/>
                    <a:pt x="3535232" y="319551"/>
                    <a:pt x="3533704" y="319551"/>
                  </a:cubicBezTo>
                  <a:lnTo>
                    <a:pt x="5761" y="319551"/>
                  </a:lnTo>
                  <a:cubicBezTo>
                    <a:pt x="4233" y="319551"/>
                    <a:pt x="2768" y="318944"/>
                    <a:pt x="1687" y="317864"/>
                  </a:cubicBezTo>
                  <a:cubicBezTo>
                    <a:pt x="607" y="316784"/>
                    <a:pt x="0" y="315318"/>
                    <a:pt x="0" y="313791"/>
                  </a:cubicBezTo>
                  <a:lnTo>
                    <a:pt x="0" y="5761"/>
                  </a:lnTo>
                  <a:cubicBezTo>
                    <a:pt x="0" y="4233"/>
                    <a:pt x="607" y="2768"/>
                    <a:pt x="1687" y="1687"/>
                  </a:cubicBezTo>
                  <a:cubicBezTo>
                    <a:pt x="2768" y="607"/>
                    <a:pt x="4233" y="0"/>
                    <a:pt x="5761" y="0"/>
                  </a:cubicBezTo>
                  <a:close/>
                </a:path>
              </a:pathLst>
            </a:custGeom>
            <a:solidFill>
              <a:srgbClr val="D9D9D9"/>
            </a:solidFill>
          </p:spPr>
          <p:txBody>
            <a:bodyPr/>
            <a:lstStyle/>
            <a:p>
              <a:endParaRPr lang="en-US"/>
            </a:p>
          </p:txBody>
        </p:sp>
        <p:sp>
          <p:nvSpPr>
            <p:cNvPr id="10" name="TextBox 10"/>
            <p:cNvSpPr txBox="1"/>
            <p:nvPr/>
          </p:nvSpPr>
          <p:spPr>
            <a:xfrm>
              <a:off x="0" y="-38100"/>
              <a:ext cx="3539465" cy="357651"/>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572818" y="853954"/>
            <a:ext cx="13438906" cy="1181100"/>
          </a:xfrm>
          <a:prstGeom prst="rect">
            <a:avLst/>
          </a:prstGeom>
        </p:spPr>
        <p:txBody>
          <a:bodyPr lIns="0" tIns="0" rIns="0" bIns="0" rtlCol="0" anchor="t">
            <a:spAutoFit/>
          </a:bodyPr>
          <a:lstStyle/>
          <a:p>
            <a:pPr algn="ctr">
              <a:lnSpc>
                <a:spcPts val="4500"/>
              </a:lnSpc>
            </a:pPr>
            <a:r>
              <a:rPr lang="en-US" sz="4400" b="1" dirty="0">
                <a:solidFill>
                  <a:srgbClr val="0B1320"/>
                </a:solidFill>
                <a:latin typeface="DM Sans" pitchFamily="2" charset="0"/>
                <a:ea typeface="DM Sans Bold"/>
                <a:cs typeface="DM Sans Bold"/>
                <a:sym typeface="DM Sans Bold"/>
              </a:rPr>
              <a:t>LAND BANKING / LAND DONATION PROGRAMS</a:t>
            </a:r>
          </a:p>
          <a:p>
            <a:pPr algn="ctr">
              <a:lnSpc>
                <a:spcPts val="4500"/>
              </a:lnSpc>
            </a:pPr>
            <a:endParaRPr lang="en-US" sz="4500" b="1" dirty="0">
              <a:solidFill>
                <a:srgbClr val="0B1320"/>
              </a:solidFill>
              <a:latin typeface="DM Sans Bold"/>
              <a:ea typeface="DM Sans Bold"/>
              <a:cs typeface="DM Sans Bold"/>
              <a:sym typeface="DM Sans Bold"/>
            </a:endParaRPr>
          </a:p>
        </p:txBody>
      </p:sp>
      <p:graphicFrame>
        <p:nvGraphicFramePr>
          <p:cNvPr id="12" name="Table 12"/>
          <p:cNvGraphicFramePr>
            <a:graphicFrameLocks noGrp="1"/>
          </p:cNvGraphicFramePr>
          <p:nvPr>
            <p:extLst>
              <p:ext uri="{D42A27DB-BD31-4B8C-83A1-F6EECF244321}">
                <p14:modId xmlns:p14="http://schemas.microsoft.com/office/powerpoint/2010/main" val="3399632127"/>
              </p:ext>
            </p:extLst>
          </p:nvPr>
        </p:nvGraphicFramePr>
        <p:xfrm>
          <a:off x="681775" y="2591841"/>
          <a:ext cx="16146331" cy="5638800"/>
        </p:xfrm>
        <a:graphic>
          <a:graphicData uri="http://schemas.openxmlformats.org/drawingml/2006/table">
            <a:tbl>
              <a:tblPr/>
              <a:tblGrid>
                <a:gridCol w="5397066">
                  <a:extLst>
                    <a:ext uri="{9D8B030D-6E8A-4147-A177-3AD203B41FA5}">
                      <a16:colId xmlns:a16="http://schemas.microsoft.com/office/drawing/2014/main" val="20000"/>
                    </a:ext>
                  </a:extLst>
                </a:gridCol>
                <a:gridCol w="10749265">
                  <a:extLst>
                    <a:ext uri="{9D8B030D-6E8A-4147-A177-3AD203B41FA5}">
                      <a16:colId xmlns:a16="http://schemas.microsoft.com/office/drawing/2014/main" val="20001"/>
                    </a:ext>
                  </a:extLst>
                </a:gridCol>
              </a:tblGrid>
              <a:tr h="939800">
                <a:tc>
                  <a:txBody>
                    <a:bodyPr/>
                    <a:lstStyle/>
                    <a:p>
                      <a:pPr algn="l">
                        <a:lnSpc>
                          <a:spcPts val="3640"/>
                        </a:lnSpc>
                        <a:defRPr/>
                      </a:pPr>
                      <a:r>
                        <a:rPr lang="en-US" sz="2600" b="1">
                          <a:solidFill>
                            <a:srgbClr val="FFFFFF"/>
                          </a:solidFill>
                          <a:latin typeface="DM Sans" pitchFamily="2" charset="0"/>
                          <a:ea typeface="Canva Sans Bold"/>
                          <a:cs typeface="Canva Sans Bold"/>
                          <a:sym typeface="Canva Sans Bold"/>
                        </a:rPr>
                        <a:t>What This Does</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ts val="3640"/>
                        </a:lnSpc>
                        <a:defRPr/>
                      </a:pPr>
                      <a:r>
                        <a:rPr lang="en-US" sz="2600" dirty="0">
                          <a:solidFill>
                            <a:srgbClr val="FFFFFF"/>
                          </a:solidFill>
                          <a:latin typeface="DM Sans" pitchFamily="2" charset="0"/>
                          <a:ea typeface="Canva Sans"/>
                          <a:cs typeface="Canva Sans"/>
                          <a:sym typeface="Canva Sans"/>
                        </a:rPr>
                        <a:t>Secures land now for future housing</a:t>
                      </a:r>
                      <a:endParaRPr lang="en-US" sz="1100" dirty="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39800">
                <a:tc>
                  <a:txBody>
                    <a:bodyPr/>
                    <a:lstStyle/>
                    <a:p>
                      <a:pPr algn="l">
                        <a:lnSpc>
                          <a:spcPts val="3640"/>
                        </a:lnSpc>
                        <a:defRPr/>
                      </a:pPr>
                      <a:r>
                        <a:rPr lang="en-US" sz="2600" b="1">
                          <a:solidFill>
                            <a:srgbClr val="FFFFFF"/>
                          </a:solidFill>
                          <a:latin typeface="DM Sans" pitchFamily="2" charset="0"/>
                          <a:ea typeface="Canva Sans Bold"/>
                          <a:cs typeface="Canva Sans Bold"/>
                          <a:sym typeface="Canva Sans Bold"/>
                        </a:rPr>
                        <a:t>Who It Helps</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ts val="3640"/>
                        </a:lnSpc>
                        <a:defRPr/>
                      </a:pPr>
                      <a:r>
                        <a:rPr lang="en-US" sz="2600" dirty="0">
                          <a:solidFill>
                            <a:srgbClr val="FFFFFF"/>
                          </a:solidFill>
                          <a:latin typeface="DM Sans" pitchFamily="2" charset="0"/>
                          <a:ea typeface="Canva Sans"/>
                          <a:cs typeface="Canva Sans"/>
                          <a:sym typeface="Canva Sans"/>
                        </a:rPr>
                        <a:t>Based on Council direction</a:t>
                      </a:r>
                      <a:endParaRPr lang="en-US" sz="1100" dirty="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39800">
                <a:tc>
                  <a:txBody>
                    <a:bodyPr/>
                    <a:lstStyle/>
                    <a:p>
                      <a:pPr algn="l">
                        <a:lnSpc>
                          <a:spcPts val="3640"/>
                        </a:lnSpc>
                        <a:defRPr/>
                      </a:pPr>
                      <a:r>
                        <a:rPr lang="en-US" sz="2600" b="1">
                          <a:solidFill>
                            <a:srgbClr val="FFFFFF"/>
                          </a:solidFill>
                          <a:latin typeface="DM Sans" pitchFamily="2" charset="0"/>
                          <a:ea typeface="Canva Sans Bold"/>
                          <a:cs typeface="Canva Sans Bold"/>
                          <a:sym typeface="Canva Sans Bold"/>
                        </a:rPr>
                        <a:t>Housing Types Encouraged  </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ts val="3640"/>
                        </a:lnSpc>
                        <a:defRPr/>
                      </a:pPr>
                      <a:r>
                        <a:rPr lang="en-US" sz="2600" dirty="0">
                          <a:solidFill>
                            <a:srgbClr val="FFFFFF"/>
                          </a:solidFill>
                          <a:latin typeface="DM Sans" pitchFamily="2" charset="0"/>
                          <a:ea typeface="Canva Sans"/>
                          <a:cs typeface="Canva Sans"/>
                          <a:sym typeface="Canva Sans"/>
                        </a:rPr>
                        <a:t>Rental and ownership</a:t>
                      </a:r>
                      <a:endParaRPr lang="en-US" sz="1100" dirty="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39800">
                <a:tc>
                  <a:txBody>
                    <a:bodyPr/>
                    <a:lstStyle/>
                    <a:p>
                      <a:pPr algn="l">
                        <a:lnSpc>
                          <a:spcPts val="3640"/>
                        </a:lnSpc>
                        <a:defRPr/>
                      </a:pPr>
                      <a:r>
                        <a:rPr lang="en-US" sz="2600" b="1">
                          <a:solidFill>
                            <a:srgbClr val="FFFFFF"/>
                          </a:solidFill>
                          <a:latin typeface="DM Sans" pitchFamily="2" charset="0"/>
                          <a:ea typeface="Canva Sans Bold"/>
                          <a:cs typeface="Canva Sans Bold"/>
                          <a:sym typeface="Canva Sans Bold"/>
                        </a:rPr>
                        <a:t>Where It Makes Sense</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ts val="3640"/>
                        </a:lnSpc>
                        <a:defRPr/>
                      </a:pPr>
                      <a:r>
                        <a:rPr lang="en-US" sz="2600">
                          <a:solidFill>
                            <a:srgbClr val="FFFFFF"/>
                          </a:solidFill>
                          <a:latin typeface="DM Sans" pitchFamily="2" charset="0"/>
                          <a:ea typeface="Canva Sans"/>
                          <a:cs typeface="Canva Sans"/>
                          <a:sym typeface="Canva Sans"/>
                        </a:rPr>
                        <a:t>Citywide, priority locations</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r h="939800">
                <a:tc>
                  <a:txBody>
                    <a:bodyPr/>
                    <a:lstStyle/>
                    <a:p>
                      <a:pPr algn="l">
                        <a:lnSpc>
                          <a:spcPts val="3640"/>
                        </a:lnSpc>
                        <a:defRPr/>
                      </a:pPr>
                      <a:r>
                        <a:rPr lang="en-US" sz="2600" b="1">
                          <a:solidFill>
                            <a:srgbClr val="FFFFFF"/>
                          </a:solidFill>
                          <a:latin typeface="DM Sans" pitchFamily="2" charset="0"/>
                          <a:ea typeface="Canva Sans Bold"/>
                          <a:cs typeface="Canva Sans Bold"/>
                          <a:sym typeface="Canva Sans Bold"/>
                        </a:rPr>
                        <a:t>Implementation Timeframe</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ts val="3640"/>
                        </a:lnSpc>
                        <a:defRPr/>
                      </a:pPr>
                      <a:r>
                        <a:rPr lang="en-US" sz="2600" dirty="0">
                          <a:solidFill>
                            <a:srgbClr val="FFFFFF"/>
                          </a:solidFill>
                          <a:latin typeface="DM Sans" pitchFamily="2" charset="0"/>
                          <a:ea typeface="Canva Sans"/>
                          <a:cs typeface="Canva Sans"/>
                          <a:sym typeface="Canva Sans"/>
                        </a:rPr>
                        <a:t>Mid – 2027-2028</a:t>
                      </a:r>
                      <a:endParaRPr lang="en-US" sz="1100" dirty="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4"/>
                  </a:ext>
                </a:extLst>
              </a:tr>
              <a:tr h="939800">
                <a:tc>
                  <a:txBody>
                    <a:bodyPr/>
                    <a:lstStyle/>
                    <a:p>
                      <a:pPr algn="l">
                        <a:lnSpc>
                          <a:spcPts val="3640"/>
                        </a:lnSpc>
                        <a:defRPr/>
                      </a:pPr>
                      <a:r>
                        <a:rPr lang="en-US" sz="2600" b="1">
                          <a:solidFill>
                            <a:srgbClr val="FFFFFF"/>
                          </a:solidFill>
                          <a:latin typeface="DM Sans" pitchFamily="2" charset="0"/>
                          <a:ea typeface="Canva Sans Bold"/>
                          <a:cs typeface="Canva Sans Bold"/>
                          <a:sym typeface="Canva Sans Bold"/>
                        </a:rPr>
                        <a:t>Staff Effort</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ts val="3640"/>
                        </a:lnSpc>
                        <a:defRPr/>
                      </a:pPr>
                      <a:r>
                        <a:rPr lang="en-US" sz="2600" dirty="0">
                          <a:solidFill>
                            <a:srgbClr val="FFFFFF"/>
                          </a:solidFill>
                          <a:latin typeface="DM Sans" pitchFamily="2" charset="0"/>
                          <a:ea typeface="Canva Sans"/>
                          <a:cs typeface="Canva Sans"/>
                          <a:sym typeface="Canva Sans"/>
                        </a:rPr>
                        <a:t>Moderate</a:t>
                      </a:r>
                      <a:endParaRPr lang="en-US" sz="1100" dirty="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C3F60"/>
        </a:solidFill>
        <a:effectLst/>
      </p:bgPr>
    </p:bg>
    <p:spTree>
      <p:nvGrpSpPr>
        <p:cNvPr id="1" name=""/>
        <p:cNvGrpSpPr/>
        <p:nvPr/>
      </p:nvGrpSpPr>
      <p:grpSpPr>
        <a:xfrm>
          <a:off x="0" y="0"/>
          <a:ext cx="0" cy="0"/>
          <a:chOff x="0" y="0"/>
          <a:chExt cx="0" cy="0"/>
        </a:xfrm>
      </p:grpSpPr>
      <p:sp>
        <p:nvSpPr>
          <p:cNvPr id="2" name="Freeform 2"/>
          <p:cNvSpPr/>
          <p:nvPr/>
        </p:nvSpPr>
        <p:spPr>
          <a:xfrm>
            <a:off x="0" y="8458835"/>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4114800" y="8458835"/>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4" name="Freeform 4"/>
          <p:cNvSpPr/>
          <p:nvPr/>
        </p:nvSpPr>
        <p:spPr>
          <a:xfrm>
            <a:off x="8229600" y="8458835"/>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grpSp>
        <p:nvGrpSpPr>
          <p:cNvPr id="5" name="Group 5"/>
          <p:cNvGrpSpPr/>
          <p:nvPr/>
        </p:nvGrpSpPr>
        <p:grpSpPr>
          <a:xfrm>
            <a:off x="9144000" y="0"/>
            <a:ext cx="9407714" cy="10695957"/>
            <a:chOff x="0" y="0"/>
            <a:chExt cx="2477752" cy="2817042"/>
          </a:xfrm>
        </p:grpSpPr>
        <p:sp>
          <p:nvSpPr>
            <p:cNvPr id="6" name="Freeform 6"/>
            <p:cNvSpPr/>
            <p:nvPr/>
          </p:nvSpPr>
          <p:spPr>
            <a:xfrm>
              <a:off x="0" y="0"/>
              <a:ext cx="2477752" cy="2817042"/>
            </a:xfrm>
            <a:custGeom>
              <a:avLst/>
              <a:gdLst/>
              <a:ahLst/>
              <a:cxnLst/>
              <a:rect l="l" t="t" r="r" b="b"/>
              <a:pathLst>
                <a:path w="2477752" h="2817042">
                  <a:moveTo>
                    <a:pt x="0" y="0"/>
                  </a:moveTo>
                  <a:lnTo>
                    <a:pt x="2477752" y="0"/>
                  </a:lnTo>
                  <a:lnTo>
                    <a:pt x="2477752" y="2817042"/>
                  </a:lnTo>
                  <a:lnTo>
                    <a:pt x="0" y="2817042"/>
                  </a:lnTo>
                  <a:close/>
                </a:path>
              </a:pathLst>
            </a:custGeom>
            <a:solidFill>
              <a:srgbClr val="F3F6FA"/>
            </a:solidFill>
          </p:spPr>
          <p:txBody>
            <a:bodyPr/>
            <a:lstStyle/>
            <a:p>
              <a:endParaRPr lang="en-US"/>
            </a:p>
          </p:txBody>
        </p:sp>
        <p:sp>
          <p:nvSpPr>
            <p:cNvPr id="7" name="TextBox 7"/>
            <p:cNvSpPr txBox="1"/>
            <p:nvPr/>
          </p:nvSpPr>
          <p:spPr>
            <a:xfrm>
              <a:off x="0" y="-38100"/>
              <a:ext cx="2477752" cy="2855142"/>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779155" y="962025"/>
            <a:ext cx="7450445" cy="2491451"/>
          </a:xfrm>
          <a:prstGeom prst="rect">
            <a:avLst/>
          </a:prstGeom>
        </p:spPr>
        <p:txBody>
          <a:bodyPr lIns="0" tIns="0" rIns="0" bIns="0" rtlCol="0" anchor="t">
            <a:spAutoFit/>
          </a:bodyPr>
          <a:lstStyle/>
          <a:p>
            <a:pPr algn="just">
              <a:lnSpc>
                <a:spcPts val="6399"/>
              </a:lnSpc>
            </a:pPr>
            <a:r>
              <a:rPr lang="en-US" sz="6399" b="1" dirty="0">
                <a:solidFill>
                  <a:srgbClr val="F3F6FA"/>
                </a:solidFill>
                <a:latin typeface="DM Sans" pitchFamily="2" charset="0"/>
                <a:ea typeface="Agrandir Bold"/>
                <a:cs typeface="Agrandir Bold"/>
                <a:sym typeface="Agrandir Bold"/>
              </a:rPr>
              <a:t>WORKSHOP 2: </a:t>
            </a:r>
          </a:p>
          <a:p>
            <a:pPr algn="l">
              <a:lnSpc>
                <a:spcPts val="6399"/>
              </a:lnSpc>
            </a:pPr>
            <a:r>
              <a:rPr lang="en-US" sz="6399" b="1" dirty="0">
                <a:solidFill>
                  <a:srgbClr val="F3F6FA"/>
                </a:solidFill>
                <a:latin typeface="DM Sans" pitchFamily="2" charset="0"/>
                <a:ea typeface="Agrandir Bold"/>
                <a:cs typeface="Agrandir Bold"/>
                <a:sym typeface="Agrandir Bold"/>
              </a:rPr>
              <a:t>PROGRAMS AND INCENTIVES</a:t>
            </a:r>
          </a:p>
        </p:txBody>
      </p:sp>
      <p:grpSp>
        <p:nvGrpSpPr>
          <p:cNvPr id="9" name="Group 9"/>
          <p:cNvGrpSpPr/>
          <p:nvPr/>
        </p:nvGrpSpPr>
        <p:grpSpPr>
          <a:xfrm>
            <a:off x="9495142" y="4979885"/>
            <a:ext cx="8416681" cy="4719972"/>
            <a:chOff x="0" y="0"/>
            <a:chExt cx="2216739" cy="1243120"/>
          </a:xfrm>
        </p:grpSpPr>
        <p:sp>
          <p:nvSpPr>
            <p:cNvPr id="10" name="Freeform 10"/>
            <p:cNvSpPr/>
            <p:nvPr/>
          </p:nvSpPr>
          <p:spPr>
            <a:xfrm>
              <a:off x="0" y="0"/>
              <a:ext cx="2216739" cy="1243120"/>
            </a:xfrm>
            <a:custGeom>
              <a:avLst/>
              <a:gdLst/>
              <a:ahLst/>
              <a:cxnLst/>
              <a:rect l="l" t="t" r="r" b="b"/>
              <a:pathLst>
                <a:path w="2216739" h="1243120">
                  <a:moveTo>
                    <a:pt x="0" y="0"/>
                  </a:moveTo>
                  <a:lnTo>
                    <a:pt x="2216739" y="0"/>
                  </a:lnTo>
                  <a:lnTo>
                    <a:pt x="2216739" y="1243120"/>
                  </a:lnTo>
                  <a:lnTo>
                    <a:pt x="0" y="1243120"/>
                  </a:lnTo>
                  <a:close/>
                </a:path>
              </a:pathLst>
            </a:custGeom>
            <a:solidFill>
              <a:srgbClr val="0B1320"/>
            </a:solidFill>
            <a:ln w="95250" cap="sq">
              <a:solidFill>
                <a:srgbClr val="FFFFFF"/>
              </a:solidFill>
              <a:prstDash val="solid"/>
              <a:miter/>
            </a:ln>
          </p:spPr>
          <p:txBody>
            <a:bodyPr/>
            <a:lstStyle/>
            <a:p>
              <a:endParaRPr lang="en-US"/>
            </a:p>
          </p:txBody>
        </p:sp>
        <p:sp>
          <p:nvSpPr>
            <p:cNvPr id="11" name="TextBox 11"/>
            <p:cNvSpPr txBox="1"/>
            <p:nvPr/>
          </p:nvSpPr>
          <p:spPr>
            <a:xfrm>
              <a:off x="0" y="-38100"/>
              <a:ext cx="2216739" cy="128122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2" name="TextBox 12"/>
          <p:cNvSpPr txBox="1"/>
          <p:nvPr/>
        </p:nvSpPr>
        <p:spPr>
          <a:xfrm>
            <a:off x="779155" y="4597746"/>
            <a:ext cx="7306715" cy="2697480"/>
          </a:xfrm>
          <a:prstGeom prst="rect">
            <a:avLst/>
          </a:prstGeom>
        </p:spPr>
        <p:txBody>
          <a:bodyPr lIns="0" tIns="0" rIns="0" bIns="0" rtlCol="0" anchor="t">
            <a:spAutoFit/>
          </a:bodyPr>
          <a:lstStyle/>
          <a:p>
            <a:pPr algn="just">
              <a:lnSpc>
                <a:spcPts val="4200"/>
              </a:lnSpc>
            </a:pPr>
            <a:r>
              <a:rPr lang="en-US" sz="4200" b="1" dirty="0">
                <a:solidFill>
                  <a:srgbClr val="F3F6FA"/>
                </a:solidFill>
                <a:latin typeface="DM Sans" pitchFamily="2" charset="0"/>
                <a:ea typeface="DM Sans Bold"/>
                <a:cs typeface="DM Sans Bold"/>
                <a:sym typeface="DM Sans Bold"/>
              </a:rPr>
              <a:t>Goal</a:t>
            </a:r>
            <a:r>
              <a:rPr lang="en-US" sz="4200" dirty="0">
                <a:solidFill>
                  <a:srgbClr val="F3F6FA"/>
                </a:solidFill>
                <a:latin typeface="DM Sans" pitchFamily="2" charset="0"/>
                <a:ea typeface="DM Sans"/>
                <a:cs typeface="DM Sans"/>
                <a:sym typeface="DM Sans"/>
              </a:rPr>
              <a:t>: Introduce potential incentive tools and identify those most aligned with Poulsbo’s needs, capacity, and policy direction.</a:t>
            </a:r>
          </a:p>
        </p:txBody>
      </p:sp>
      <p:sp>
        <p:nvSpPr>
          <p:cNvPr id="13" name="TextBox 13"/>
          <p:cNvSpPr txBox="1"/>
          <p:nvPr/>
        </p:nvSpPr>
        <p:spPr>
          <a:xfrm>
            <a:off x="9944090" y="5605995"/>
            <a:ext cx="7518784" cy="3323089"/>
          </a:xfrm>
          <a:prstGeom prst="rect">
            <a:avLst/>
          </a:prstGeom>
        </p:spPr>
        <p:txBody>
          <a:bodyPr lIns="0" tIns="0" rIns="0" bIns="0" rtlCol="0" anchor="t">
            <a:spAutoFit/>
          </a:bodyPr>
          <a:lstStyle/>
          <a:p>
            <a:pPr algn="just">
              <a:spcBef>
                <a:spcPts val="400"/>
              </a:spcBef>
              <a:spcAft>
                <a:spcPts val="400"/>
              </a:spcAft>
            </a:pPr>
            <a:r>
              <a:rPr lang="en-US" sz="2799" b="1" i="1" dirty="0">
                <a:solidFill>
                  <a:srgbClr val="F3F6FA"/>
                </a:solidFill>
                <a:latin typeface="DM Sans" pitchFamily="2" charset="0"/>
                <a:ea typeface="DM Sans Bold Italics"/>
                <a:cs typeface="DM Sans Bold Italics"/>
                <a:sym typeface="DM Sans Bold Italics"/>
              </a:rPr>
              <a:t>Key Questions:</a:t>
            </a:r>
          </a:p>
          <a:p>
            <a:pPr marL="604518" lvl="1" indent="-302259" algn="just">
              <a:spcBef>
                <a:spcPts val="400"/>
              </a:spcBef>
              <a:spcAft>
                <a:spcPts val="400"/>
              </a:spcAft>
              <a:buFont typeface="Arial"/>
              <a:buChar char="•"/>
            </a:pPr>
            <a:r>
              <a:rPr lang="en-US" sz="2799" dirty="0">
                <a:solidFill>
                  <a:srgbClr val="F3F6FA"/>
                </a:solidFill>
                <a:latin typeface="DM Sans" pitchFamily="2" charset="0"/>
                <a:ea typeface="DM Sans"/>
                <a:cs typeface="DM Sans"/>
                <a:sym typeface="DM Sans"/>
              </a:rPr>
              <a:t>What outcomes are we trying to achieve with housing affordability programs?</a:t>
            </a:r>
          </a:p>
          <a:p>
            <a:pPr marL="604518" lvl="1" indent="-302259" algn="just">
              <a:spcBef>
                <a:spcPts val="400"/>
              </a:spcBef>
              <a:spcAft>
                <a:spcPts val="400"/>
              </a:spcAft>
              <a:buFont typeface="Arial"/>
              <a:buChar char="•"/>
            </a:pPr>
            <a:r>
              <a:rPr lang="en-US" sz="2799" dirty="0">
                <a:solidFill>
                  <a:srgbClr val="F3F6FA"/>
                </a:solidFill>
                <a:latin typeface="DM Sans" pitchFamily="2" charset="0"/>
                <a:ea typeface="DM Sans"/>
                <a:cs typeface="DM Sans"/>
                <a:sym typeface="DM Sans"/>
              </a:rPr>
              <a:t>Which barriers do incentives need to address?</a:t>
            </a:r>
          </a:p>
          <a:p>
            <a:pPr marL="604518" lvl="1" indent="-302259" algn="just">
              <a:spcBef>
                <a:spcPts val="400"/>
              </a:spcBef>
              <a:spcAft>
                <a:spcPts val="400"/>
              </a:spcAft>
              <a:buFont typeface="Arial"/>
              <a:buChar char="•"/>
            </a:pPr>
            <a:r>
              <a:rPr lang="en-US" sz="2799" dirty="0">
                <a:solidFill>
                  <a:srgbClr val="F3F6FA"/>
                </a:solidFill>
                <a:latin typeface="DM Sans" pitchFamily="2" charset="0"/>
                <a:ea typeface="DM Sans"/>
                <a:cs typeface="DM Sans"/>
                <a:sym typeface="DM Sans"/>
              </a:rPr>
              <a:t>Which households are we trying to support?</a:t>
            </a:r>
          </a:p>
        </p:txBody>
      </p:sp>
      <p:grpSp>
        <p:nvGrpSpPr>
          <p:cNvPr id="14" name="Group 14"/>
          <p:cNvGrpSpPr/>
          <p:nvPr/>
        </p:nvGrpSpPr>
        <p:grpSpPr>
          <a:xfrm>
            <a:off x="9495142" y="366900"/>
            <a:ext cx="8416681" cy="4154646"/>
            <a:chOff x="0" y="0"/>
            <a:chExt cx="1096254" cy="541133"/>
          </a:xfrm>
        </p:grpSpPr>
        <p:sp>
          <p:nvSpPr>
            <p:cNvPr id="15" name="Freeform 15"/>
            <p:cNvSpPr/>
            <p:nvPr/>
          </p:nvSpPr>
          <p:spPr>
            <a:xfrm>
              <a:off x="0" y="0"/>
              <a:ext cx="1096254" cy="541133"/>
            </a:xfrm>
            <a:custGeom>
              <a:avLst/>
              <a:gdLst/>
              <a:ahLst/>
              <a:cxnLst/>
              <a:rect l="l" t="t" r="r" b="b"/>
              <a:pathLst>
                <a:path w="1096254" h="541133">
                  <a:moveTo>
                    <a:pt x="0" y="0"/>
                  </a:moveTo>
                  <a:lnTo>
                    <a:pt x="1096254" y="0"/>
                  </a:lnTo>
                  <a:lnTo>
                    <a:pt x="1096254" y="541133"/>
                  </a:lnTo>
                  <a:lnTo>
                    <a:pt x="0" y="541133"/>
                  </a:lnTo>
                  <a:close/>
                </a:path>
              </a:pathLst>
            </a:custGeom>
            <a:blipFill>
              <a:blip r:embed="rId4"/>
              <a:stretch>
                <a:fillRect t="-17405" b="-17405"/>
              </a:stretch>
            </a:blipFill>
            <a:ln w="95250" cap="sq">
              <a:solidFill>
                <a:srgbClr val="FFFFFF"/>
              </a:solidFill>
              <a:prstDash val="solid"/>
              <a:miter/>
            </a:ln>
          </p:spPr>
          <p:txBody>
            <a:bodyPr/>
            <a:lstStyle/>
            <a:p>
              <a:endParaRPr lang="en-US"/>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1C3F60"/>
        </a:solidFill>
        <a:effectLst/>
      </p:bgPr>
    </p:bg>
    <p:spTree>
      <p:nvGrpSpPr>
        <p:cNvPr id="1" name=""/>
        <p:cNvGrpSpPr/>
        <p:nvPr/>
      </p:nvGrpSpPr>
      <p:grpSpPr>
        <a:xfrm>
          <a:off x="0" y="0"/>
          <a:ext cx="0" cy="0"/>
          <a:chOff x="0" y="0"/>
          <a:chExt cx="0" cy="0"/>
        </a:xfrm>
      </p:grpSpPr>
      <p:grpSp>
        <p:nvGrpSpPr>
          <p:cNvPr id="2" name="Group 2"/>
          <p:cNvGrpSpPr/>
          <p:nvPr/>
        </p:nvGrpSpPr>
        <p:grpSpPr>
          <a:xfrm>
            <a:off x="-304801" y="-213583"/>
            <a:ext cx="13962277" cy="1101161"/>
            <a:chOff x="0" y="0"/>
            <a:chExt cx="3817480" cy="812800"/>
          </a:xfrm>
        </p:grpSpPr>
        <p:sp>
          <p:nvSpPr>
            <p:cNvPr id="3" name="Freeform 3"/>
            <p:cNvSpPr/>
            <p:nvPr/>
          </p:nvSpPr>
          <p:spPr>
            <a:xfrm>
              <a:off x="0" y="0"/>
              <a:ext cx="3817480" cy="812800"/>
            </a:xfrm>
            <a:custGeom>
              <a:avLst/>
              <a:gdLst/>
              <a:ahLst/>
              <a:cxnLst/>
              <a:rect l="l" t="t" r="r" b="b"/>
              <a:pathLst>
                <a:path w="3817480" h="812800">
                  <a:moveTo>
                    <a:pt x="0" y="0"/>
                  </a:moveTo>
                  <a:lnTo>
                    <a:pt x="3817480" y="0"/>
                  </a:lnTo>
                  <a:lnTo>
                    <a:pt x="3817480" y="812800"/>
                  </a:lnTo>
                  <a:lnTo>
                    <a:pt x="0" y="812800"/>
                  </a:lnTo>
                  <a:close/>
                </a:path>
              </a:pathLst>
            </a:custGeom>
            <a:ln w="38100" cap="sq">
              <a:solidFill>
                <a:srgbClr val="F0F0F0"/>
              </a:solidFill>
              <a:prstDash val="solid"/>
              <a:miter/>
            </a:ln>
          </p:spPr>
          <p:txBody>
            <a:bodyPr/>
            <a:lstStyle/>
            <a:p>
              <a:endParaRPr lang="en-US"/>
            </a:p>
          </p:txBody>
        </p:sp>
        <p:sp>
          <p:nvSpPr>
            <p:cNvPr id="4" name="TextBox 4"/>
            <p:cNvSpPr txBox="1"/>
            <p:nvPr/>
          </p:nvSpPr>
          <p:spPr>
            <a:xfrm>
              <a:off x="0" y="-38100"/>
              <a:ext cx="3817480" cy="850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33803" y="9402028"/>
            <a:ext cx="18321803" cy="884972"/>
            <a:chOff x="0" y="0"/>
            <a:chExt cx="5678908" cy="274300"/>
          </a:xfrm>
        </p:grpSpPr>
        <p:sp>
          <p:nvSpPr>
            <p:cNvPr id="6" name="Freeform 6"/>
            <p:cNvSpPr/>
            <p:nvPr/>
          </p:nvSpPr>
          <p:spPr>
            <a:xfrm>
              <a:off x="0" y="0"/>
              <a:ext cx="5678908" cy="274300"/>
            </a:xfrm>
            <a:custGeom>
              <a:avLst/>
              <a:gdLst/>
              <a:ahLst/>
              <a:cxnLst/>
              <a:rect l="l" t="t" r="r" b="b"/>
              <a:pathLst>
                <a:path w="5678908" h="274300">
                  <a:moveTo>
                    <a:pt x="0" y="0"/>
                  </a:moveTo>
                  <a:lnTo>
                    <a:pt x="5678908" y="0"/>
                  </a:lnTo>
                  <a:lnTo>
                    <a:pt x="5678908" y="274300"/>
                  </a:lnTo>
                  <a:lnTo>
                    <a:pt x="0" y="274300"/>
                  </a:lnTo>
                  <a:close/>
                </a:path>
              </a:pathLst>
            </a:custGeom>
            <a:solidFill>
              <a:srgbClr val="AFC1D0">
                <a:alpha val="40000"/>
              </a:srgbClr>
            </a:solidFill>
          </p:spPr>
          <p:txBody>
            <a:bodyPr/>
            <a:lstStyle/>
            <a:p>
              <a:endParaRPr lang="en-US"/>
            </a:p>
          </p:txBody>
        </p:sp>
        <p:sp>
          <p:nvSpPr>
            <p:cNvPr id="7" name="TextBox 7"/>
            <p:cNvSpPr txBox="1"/>
            <p:nvPr/>
          </p:nvSpPr>
          <p:spPr>
            <a:xfrm>
              <a:off x="0" y="-38100"/>
              <a:ext cx="5678908" cy="3124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572818" y="514006"/>
            <a:ext cx="13438906" cy="1213297"/>
            <a:chOff x="0" y="0"/>
            <a:chExt cx="3539465" cy="319551"/>
          </a:xfrm>
        </p:grpSpPr>
        <p:sp>
          <p:nvSpPr>
            <p:cNvPr id="9" name="Freeform 9"/>
            <p:cNvSpPr/>
            <p:nvPr/>
          </p:nvSpPr>
          <p:spPr>
            <a:xfrm>
              <a:off x="0" y="0"/>
              <a:ext cx="3539465" cy="319551"/>
            </a:xfrm>
            <a:custGeom>
              <a:avLst/>
              <a:gdLst/>
              <a:ahLst/>
              <a:cxnLst/>
              <a:rect l="l" t="t" r="r" b="b"/>
              <a:pathLst>
                <a:path w="3539465" h="319551">
                  <a:moveTo>
                    <a:pt x="5761" y="0"/>
                  </a:moveTo>
                  <a:lnTo>
                    <a:pt x="3533704" y="0"/>
                  </a:lnTo>
                  <a:cubicBezTo>
                    <a:pt x="3536886" y="0"/>
                    <a:pt x="3539465" y="2579"/>
                    <a:pt x="3539465" y="5761"/>
                  </a:cubicBezTo>
                  <a:lnTo>
                    <a:pt x="3539465" y="313791"/>
                  </a:lnTo>
                  <a:cubicBezTo>
                    <a:pt x="3539465" y="315318"/>
                    <a:pt x="3538858" y="316784"/>
                    <a:pt x="3537777" y="317864"/>
                  </a:cubicBezTo>
                  <a:cubicBezTo>
                    <a:pt x="3536697" y="318944"/>
                    <a:pt x="3535232" y="319551"/>
                    <a:pt x="3533704" y="319551"/>
                  </a:cubicBezTo>
                  <a:lnTo>
                    <a:pt x="5761" y="319551"/>
                  </a:lnTo>
                  <a:cubicBezTo>
                    <a:pt x="4233" y="319551"/>
                    <a:pt x="2768" y="318944"/>
                    <a:pt x="1687" y="317864"/>
                  </a:cubicBezTo>
                  <a:cubicBezTo>
                    <a:pt x="607" y="316784"/>
                    <a:pt x="0" y="315318"/>
                    <a:pt x="0" y="313791"/>
                  </a:cubicBezTo>
                  <a:lnTo>
                    <a:pt x="0" y="5761"/>
                  </a:lnTo>
                  <a:cubicBezTo>
                    <a:pt x="0" y="4233"/>
                    <a:pt x="607" y="2768"/>
                    <a:pt x="1687" y="1687"/>
                  </a:cubicBezTo>
                  <a:cubicBezTo>
                    <a:pt x="2768" y="607"/>
                    <a:pt x="4233" y="0"/>
                    <a:pt x="5761" y="0"/>
                  </a:cubicBezTo>
                  <a:close/>
                </a:path>
              </a:pathLst>
            </a:custGeom>
            <a:solidFill>
              <a:srgbClr val="D9D9D9"/>
            </a:solidFill>
          </p:spPr>
          <p:txBody>
            <a:bodyPr/>
            <a:lstStyle/>
            <a:p>
              <a:endParaRPr lang="en-US"/>
            </a:p>
          </p:txBody>
        </p:sp>
        <p:sp>
          <p:nvSpPr>
            <p:cNvPr id="10" name="TextBox 10"/>
            <p:cNvSpPr txBox="1"/>
            <p:nvPr/>
          </p:nvSpPr>
          <p:spPr>
            <a:xfrm>
              <a:off x="0" y="-38100"/>
              <a:ext cx="3539465" cy="357651"/>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572818" y="853954"/>
            <a:ext cx="13438906" cy="1181100"/>
          </a:xfrm>
          <a:prstGeom prst="rect">
            <a:avLst/>
          </a:prstGeom>
        </p:spPr>
        <p:txBody>
          <a:bodyPr lIns="0" tIns="0" rIns="0" bIns="0" rtlCol="0" anchor="t">
            <a:spAutoFit/>
          </a:bodyPr>
          <a:lstStyle/>
          <a:p>
            <a:pPr algn="ctr">
              <a:lnSpc>
                <a:spcPts val="4500"/>
              </a:lnSpc>
            </a:pPr>
            <a:r>
              <a:rPr lang="en-US" sz="4400" b="1" dirty="0">
                <a:solidFill>
                  <a:srgbClr val="0B1320"/>
                </a:solidFill>
                <a:latin typeface="DM Sans" pitchFamily="2" charset="0"/>
                <a:ea typeface="DM Sans Bold"/>
                <a:cs typeface="DM Sans Bold"/>
                <a:sym typeface="DM Sans Bold"/>
              </a:rPr>
              <a:t>LAND BANKING / LAND DONATION PROGRAMS</a:t>
            </a:r>
          </a:p>
          <a:p>
            <a:pPr algn="ctr">
              <a:lnSpc>
                <a:spcPts val="4500"/>
              </a:lnSpc>
            </a:pPr>
            <a:endParaRPr lang="en-US" sz="4500" b="1" dirty="0">
              <a:solidFill>
                <a:srgbClr val="0B1320"/>
              </a:solidFill>
              <a:latin typeface="DM Sans Bold"/>
              <a:ea typeface="DM Sans Bold"/>
              <a:cs typeface="DM Sans Bold"/>
              <a:sym typeface="DM Sans Bold"/>
            </a:endParaRPr>
          </a:p>
        </p:txBody>
      </p:sp>
      <p:sp>
        <p:nvSpPr>
          <p:cNvPr id="12" name="TextBox 12"/>
          <p:cNvSpPr txBox="1"/>
          <p:nvPr/>
        </p:nvSpPr>
        <p:spPr>
          <a:xfrm>
            <a:off x="901649" y="2245968"/>
            <a:ext cx="15936912" cy="5509200"/>
          </a:xfrm>
          <a:prstGeom prst="rect">
            <a:avLst/>
          </a:prstGeom>
        </p:spPr>
        <p:txBody>
          <a:bodyPr lIns="0" tIns="0" rIns="0" bIns="0" rtlCol="0" anchor="t">
            <a:spAutoFit/>
          </a:bodyPr>
          <a:lstStyle/>
          <a:p>
            <a:pPr algn="just">
              <a:spcBef>
                <a:spcPts val="600"/>
              </a:spcBef>
              <a:spcAft>
                <a:spcPts val="600"/>
              </a:spcAft>
            </a:pPr>
            <a:r>
              <a:rPr lang="en-US" sz="2800" b="1" dirty="0">
                <a:solidFill>
                  <a:srgbClr val="FFFFFF"/>
                </a:solidFill>
                <a:latin typeface="DM Sans" pitchFamily="2" charset="0"/>
                <a:ea typeface="Canva Sans Bold"/>
                <a:cs typeface="Canva Sans Bold"/>
                <a:sym typeface="Canva Sans Bold"/>
              </a:rPr>
              <a:t>Trade-Offs: </a:t>
            </a:r>
          </a:p>
          <a:p>
            <a:pPr marL="582925" lvl="1" indent="-291463" algn="just">
              <a:spcBef>
                <a:spcPts val="600"/>
              </a:spcBef>
              <a:spcAft>
                <a:spcPts val="600"/>
              </a:spcAft>
              <a:buFont typeface="Arial"/>
              <a:buChar char="•"/>
            </a:pPr>
            <a:r>
              <a:rPr lang="en-US" sz="2800" i="1" dirty="0">
                <a:solidFill>
                  <a:srgbClr val="FFFFFF"/>
                </a:solidFill>
                <a:latin typeface="DM Sans" pitchFamily="2" charset="0"/>
                <a:ea typeface="Canva Sans Italics"/>
                <a:cs typeface="Canva Sans Italics"/>
                <a:sym typeface="Canva Sans Italics"/>
              </a:rPr>
              <a:t>Upfront Funding Needs: </a:t>
            </a:r>
            <a:r>
              <a:rPr lang="en-US" sz="2800" dirty="0">
                <a:solidFill>
                  <a:srgbClr val="FFFFFF"/>
                </a:solidFill>
                <a:latin typeface="DM Sans" pitchFamily="2" charset="0"/>
                <a:ea typeface="Canva Sans"/>
                <a:cs typeface="Canva Sans"/>
                <a:sym typeface="Canva Sans"/>
              </a:rPr>
              <a:t>Acquiring land requires early investment, often before housing funding or partners are secured.</a:t>
            </a:r>
          </a:p>
          <a:p>
            <a:pPr marL="582925" lvl="1" indent="-291463" algn="just">
              <a:spcBef>
                <a:spcPts val="600"/>
              </a:spcBef>
              <a:spcAft>
                <a:spcPts val="600"/>
              </a:spcAft>
              <a:buFont typeface="Arial"/>
              <a:buChar char="•"/>
            </a:pPr>
            <a:r>
              <a:rPr lang="en-US" sz="2800" i="1" dirty="0">
                <a:solidFill>
                  <a:srgbClr val="FFFFFF"/>
                </a:solidFill>
                <a:latin typeface="DM Sans" pitchFamily="2" charset="0"/>
                <a:ea typeface="Canva Sans Italics"/>
                <a:cs typeface="Canva Sans Italics"/>
                <a:sym typeface="Canva Sans Italics"/>
              </a:rPr>
              <a:t>Long Timelines: </a:t>
            </a:r>
            <a:r>
              <a:rPr lang="en-US" sz="2800" dirty="0">
                <a:solidFill>
                  <a:srgbClr val="FFFFFF"/>
                </a:solidFill>
                <a:latin typeface="DM Sans" pitchFamily="2" charset="0"/>
                <a:ea typeface="Canva Sans"/>
                <a:cs typeface="Canva Sans"/>
                <a:sym typeface="Canva Sans"/>
              </a:rPr>
              <a:t>Land may be held for years before development occurs, delaying visible housing outcomes.</a:t>
            </a:r>
          </a:p>
          <a:p>
            <a:pPr marL="582925" lvl="1" indent="-291463" algn="just">
              <a:spcBef>
                <a:spcPts val="600"/>
              </a:spcBef>
              <a:spcAft>
                <a:spcPts val="600"/>
              </a:spcAft>
              <a:buFont typeface="Arial"/>
              <a:buChar char="•"/>
            </a:pPr>
            <a:r>
              <a:rPr lang="en-US" sz="2800" i="1" dirty="0">
                <a:solidFill>
                  <a:srgbClr val="FFFFFF"/>
                </a:solidFill>
                <a:latin typeface="DM Sans" pitchFamily="2" charset="0"/>
                <a:ea typeface="Canva Sans Italics"/>
                <a:cs typeface="Canva Sans Italics"/>
                <a:sym typeface="Canva Sans Italics"/>
              </a:rPr>
              <a:t>Holding Costs: </a:t>
            </a:r>
            <a:r>
              <a:rPr lang="en-US" sz="2800" dirty="0">
                <a:solidFill>
                  <a:srgbClr val="FFFFFF"/>
                </a:solidFill>
                <a:latin typeface="DM Sans" pitchFamily="2" charset="0"/>
                <a:ea typeface="Canva Sans"/>
                <a:cs typeface="Canva Sans"/>
                <a:sym typeface="Canva Sans"/>
              </a:rPr>
              <a:t>The City may incur ongoing costs for maintenance, insurance, or management while land is held.</a:t>
            </a:r>
          </a:p>
          <a:p>
            <a:pPr marL="582925" lvl="1" indent="-291463" algn="just">
              <a:spcBef>
                <a:spcPts val="600"/>
              </a:spcBef>
              <a:spcAft>
                <a:spcPts val="600"/>
              </a:spcAft>
              <a:buFont typeface="Arial"/>
              <a:buChar char="•"/>
            </a:pPr>
            <a:r>
              <a:rPr lang="en-US" sz="2800" i="1" dirty="0">
                <a:solidFill>
                  <a:srgbClr val="FFFFFF"/>
                </a:solidFill>
                <a:latin typeface="DM Sans" pitchFamily="2" charset="0"/>
                <a:ea typeface="Canva Sans Italics"/>
                <a:cs typeface="Canva Sans Italics"/>
                <a:sym typeface="Canva Sans Italics"/>
              </a:rPr>
              <a:t>Market Risk: </a:t>
            </a:r>
            <a:r>
              <a:rPr lang="en-US" sz="2800" dirty="0">
                <a:solidFill>
                  <a:srgbClr val="FFFFFF"/>
                </a:solidFill>
                <a:latin typeface="DM Sans" pitchFamily="2" charset="0"/>
                <a:ea typeface="Canva Sans"/>
                <a:cs typeface="Canva Sans"/>
                <a:sym typeface="Canva Sans"/>
              </a:rPr>
              <a:t>Changes in market conditions or priorities could affect when and how land is ultimately developed.</a:t>
            </a:r>
          </a:p>
          <a:p>
            <a:pPr marL="582925" lvl="1" indent="-291463" algn="just">
              <a:spcBef>
                <a:spcPts val="600"/>
              </a:spcBef>
              <a:spcAft>
                <a:spcPts val="600"/>
              </a:spcAft>
              <a:buFont typeface="Arial"/>
              <a:buChar char="•"/>
            </a:pPr>
            <a:r>
              <a:rPr lang="en-US" sz="2800" i="1" dirty="0">
                <a:solidFill>
                  <a:srgbClr val="FFFFFF"/>
                </a:solidFill>
                <a:latin typeface="DM Sans" pitchFamily="2" charset="0"/>
                <a:ea typeface="Canva Sans Italics"/>
                <a:cs typeface="Canva Sans Italics"/>
                <a:sym typeface="Canva Sans Italics"/>
              </a:rPr>
              <a:t>Capacity &amp; Governance: </a:t>
            </a:r>
            <a:r>
              <a:rPr lang="en-US" sz="2800" dirty="0">
                <a:solidFill>
                  <a:srgbClr val="FFFFFF"/>
                </a:solidFill>
                <a:latin typeface="DM Sans" pitchFamily="2" charset="0"/>
                <a:ea typeface="Canva Sans"/>
                <a:cs typeface="Canva Sans"/>
                <a:sym typeface="Canva Sans"/>
              </a:rPr>
              <a:t>Successful land banking requires clear policies, active management, and strong development partners to avoid underutilized sites.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1C3F60"/>
        </a:solidFill>
        <a:effectLst/>
      </p:bgPr>
    </p:bg>
    <p:spTree>
      <p:nvGrpSpPr>
        <p:cNvPr id="1" name=""/>
        <p:cNvGrpSpPr/>
        <p:nvPr/>
      </p:nvGrpSpPr>
      <p:grpSpPr>
        <a:xfrm>
          <a:off x="0" y="0"/>
          <a:ext cx="0" cy="0"/>
          <a:chOff x="0" y="0"/>
          <a:chExt cx="0" cy="0"/>
        </a:xfrm>
      </p:grpSpPr>
      <p:grpSp>
        <p:nvGrpSpPr>
          <p:cNvPr id="2" name="Group 2"/>
          <p:cNvGrpSpPr/>
          <p:nvPr/>
        </p:nvGrpSpPr>
        <p:grpSpPr>
          <a:xfrm>
            <a:off x="-228601" y="-325719"/>
            <a:ext cx="13886077" cy="1213298"/>
            <a:chOff x="0" y="0"/>
            <a:chExt cx="3817480" cy="812800"/>
          </a:xfrm>
        </p:grpSpPr>
        <p:sp>
          <p:nvSpPr>
            <p:cNvPr id="3" name="Freeform 3"/>
            <p:cNvSpPr/>
            <p:nvPr/>
          </p:nvSpPr>
          <p:spPr>
            <a:xfrm>
              <a:off x="0" y="0"/>
              <a:ext cx="3817480" cy="812800"/>
            </a:xfrm>
            <a:custGeom>
              <a:avLst/>
              <a:gdLst/>
              <a:ahLst/>
              <a:cxnLst/>
              <a:rect l="l" t="t" r="r" b="b"/>
              <a:pathLst>
                <a:path w="3817480" h="812800">
                  <a:moveTo>
                    <a:pt x="0" y="0"/>
                  </a:moveTo>
                  <a:lnTo>
                    <a:pt x="3817480" y="0"/>
                  </a:lnTo>
                  <a:lnTo>
                    <a:pt x="3817480" y="812800"/>
                  </a:lnTo>
                  <a:lnTo>
                    <a:pt x="0" y="812800"/>
                  </a:lnTo>
                  <a:close/>
                </a:path>
              </a:pathLst>
            </a:custGeom>
            <a:ln w="38100" cap="sq">
              <a:solidFill>
                <a:srgbClr val="F0F0F0"/>
              </a:solidFill>
              <a:prstDash val="solid"/>
              <a:miter/>
            </a:ln>
          </p:spPr>
          <p:txBody>
            <a:bodyPr/>
            <a:lstStyle/>
            <a:p>
              <a:endParaRPr lang="en-US"/>
            </a:p>
          </p:txBody>
        </p:sp>
        <p:sp>
          <p:nvSpPr>
            <p:cNvPr id="4" name="TextBox 4"/>
            <p:cNvSpPr txBox="1"/>
            <p:nvPr/>
          </p:nvSpPr>
          <p:spPr>
            <a:xfrm>
              <a:off x="0" y="-38100"/>
              <a:ext cx="3817480" cy="850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33803" y="9402028"/>
            <a:ext cx="18321803" cy="884972"/>
            <a:chOff x="0" y="0"/>
            <a:chExt cx="5678908" cy="274300"/>
          </a:xfrm>
        </p:grpSpPr>
        <p:sp>
          <p:nvSpPr>
            <p:cNvPr id="6" name="Freeform 6"/>
            <p:cNvSpPr/>
            <p:nvPr/>
          </p:nvSpPr>
          <p:spPr>
            <a:xfrm>
              <a:off x="0" y="0"/>
              <a:ext cx="5678908" cy="274300"/>
            </a:xfrm>
            <a:custGeom>
              <a:avLst/>
              <a:gdLst/>
              <a:ahLst/>
              <a:cxnLst/>
              <a:rect l="l" t="t" r="r" b="b"/>
              <a:pathLst>
                <a:path w="5678908" h="274300">
                  <a:moveTo>
                    <a:pt x="0" y="0"/>
                  </a:moveTo>
                  <a:lnTo>
                    <a:pt x="5678908" y="0"/>
                  </a:lnTo>
                  <a:lnTo>
                    <a:pt x="5678908" y="274300"/>
                  </a:lnTo>
                  <a:lnTo>
                    <a:pt x="0" y="274300"/>
                  </a:lnTo>
                  <a:close/>
                </a:path>
              </a:pathLst>
            </a:custGeom>
            <a:solidFill>
              <a:srgbClr val="AFC1D0">
                <a:alpha val="40000"/>
              </a:srgbClr>
            </a:solidFill>
          </p:spPr>
          <p:txBody>
            <a:bodyPr/>
            <a:lstStyle/>
            <a:p>
              <a:endParaRPr lang="en-US"/>
            </a:p>
          </p:txBody>
        </p:sp>
        <p:sp>
          <p:nvSpPr>
            <p:cNvPr id="7" name="TextBox 7"/>
            <p:cNvSpPr txBox="1"/>
            <p:nvPr/>
          </p:nvSpPr>
          <p:spPr>
            <a:xfrm>
              <a:off x="0" y="-38100"/>
              <a:ext cx="5678908" cy="3124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647084" y="422052"/>
            <a:ext cx="12393611" cy="1213297"/>
            <a:chOff x="0" y="0"/>
            <a:chExt cx="3264161" cy="319551"/>
          </a:xfrm>
        </p:grpSpPr>
        <p:sp>
          <p:nvSpPr>
            <p:cNvPr id="9" name="Freeform 9"/>
            <p:cNvSpPr/>
            <p:nvPr/>
          </p:nvSpPr>
          <p:spPr>
            <a:xfrm>
              <a:off x="0" y="0"/>
              <a:ext cx="3264161" cy="319551"/>
            </a:xfrm>
            <a:custGeom>
              <a:avLst/>
              <a:gdLst/>
              <a:ahLst/>
              <a:cxnLst/>
              <a:rect l="l" t="t" r="r" b="b"/>
              <a:pathLst>
                <a:path w="3264161" h="319551">
                  <a:moveTo>
                    <a:pt x="6247" y="0"/>
                  </a:moveTo>
                  <a:lnTo>
                    <a:pt x="3257914" y="0"/>
                  </a:lnTo>
                  <a:cubicBezTo>
                    <a:pt x="3259571" y="0"/>
                    <a:pt x="3261160" y="658"/>
                    <a:pt x="3262331" y="1830"/>
                  </a:cubicBezTo>
                  <a:cubicBezTo>
                    <a:pt x="3263503" y="3001"/>
                    <a:pt x="3264161" y="4590"/>
                    <a:pt x="3264161" y="6247"/>
                  </a:cubicBezTo>
                  <a:lnTo>
                    <a:pt x="3264161" y="313305"/>
                  </a:lnTo>
                  <a:cubicBezTo>
                    <a:pt x="3264161" y="314961"/>
                    <a:pt x="3263503" y="316550"/>
                    <a:pt x="3262331" y="317722"/>
                  </a:cubicBezTo>
                  <a:cubicBezTo>
                    <a:pt x="3261160" y="318893"/>
                    <a:pt x="3259571" y="319551"/>
                    <a:pt x="3257914" y="319551"/>
                  </a:cubicBezTo>
                  <a:lnTo>
                    <a:pt x="6247" y="319551"/>
                  </a:lnTo>
                  <a:cubicBezTo>
                    <a:pt x="4590" y="319551"/>
                    <a:pt x="3001" y="318893"/>
                    <a:pt x="1830" y="317722"/>
                  </a:cubicBezTo>
                  <a:cubicBezTo>
                    <a:pt x="658" y="316550"/>
                    <a:pt x="0" y="314961"/>
                    <a:pt x="0" y="313305"/>
                  </a:cubicBezTo>
                  <a:lnTo>
                    <a:pt x="0" y="6247"/>
                  </a:lnTo>
                  <a:cubicBezTo>
                    <a:pt x="0" y="4590"/>
                    <a:pt x="658" y="3001"/>
                    <a:pt x="1830" y="1830"/>
                  </a:cubicBezTo>
                  <a:cubicBezTo>
                    <a:pt x="3001" y="658"/>
                    <a:pt x="4590" y="0"/>
                    <a:pt x="6247" y="0"/>
                  </a:cubicBezTo>
                  <a:close/>
                </a:path>
              </a:pathLst>
            </a:custGeom>
            <a:solidFill>
              <a:srgbClr val="D9D9D9"/>
            </a:solidFill>
          </p:spPr>
          <p:txBody>
            <a:bodyPr/>
            <a:lstStyle/>
            <a:p>
              <a:endParaRPr lang="en-US"/>
            </a:p>
          </p:txBody>
        </p:sp>
        <p:sp>
          <p:nvSpPr>
            <p:cNvPr id="10" name="TextBox 10"/>
            <p:cNvSpPr txBox="1"/>
            <p:nvPr/>
          </p:nvSpPr>
          <p:spPr>
            <a:xfrm>
              <a:off x="0" y="-38100"/>
              <a:ext cx="3264161" cy="357651"/>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647084" y="762000"/>
            <a:ext cx="12393611" cy="609600"/>
          </a:xfrm>
          <a:prstGeom prst="rect">
            <a:avLst/>
          </a:prstGeom>
        </p:spPr>
        <p:txBody>
          <a:bodyPr lIns="0" tIns="0" rIns="0" bIns="0" rtlCol="0" anchor="t">
            <a:spAutoFit/>
          </a:bodyPr>
          <a:lstStyle/>
          <a:p>
            <a:pPr algn="ctr">
              <a:lnSpc>
                <a:spcPts val="4500"/>
              </a:lnSpc>
            </a:pPr>
            <a:r>
              <a:rPr lang="en-US" sz="4400" b="1" dirty="0">
                <a:solidFill>
                  <a:srgbClr val="0B1320"/>
                </a:solidFill>
                <a:latin typeface="DM Sans" pitchFamily="2" charset="0"/>
                <a:ea typeface="DM Sans Bold"/>
                <a:cs typeface="DM Sans Bold"/>
                <a:sym typeface="DM Sans Bold"/>
              </a:rPr>
              <a:t>PRESERVATION / ACQUISITION PROGRAMS</a:t>
            </a:r>
          </a:p>
        </p:txBody>
      </p:sp>
      <p:sp>
        <p:nvSpPr>
          <p:cNvPr id="12" name="TextBox 12"/>
          <p:cNvSpPr txBox="1"/>
          <p:nvPr/>
        </p:nvSpPr>
        <p:spPr>
          <a:xfrm>
            <a:off x="647084" y="2035968"/>
            <a:ext cx="16744945" cy="2154436"/>
          </a:xfrm>
          <a:prstGeom prst="rect">
            <a:avLst/>
          </a:prstGeom>
        </p:spPr>
        <p:txBody>
          <a:bodyPr lIns="0" tIns="0" rIns="0" bIns="0" rtlCol="0" anchor="t">
            <a:spAutoFit/>
          </a:bodyPr>
          <a:lstStyle/>
          <a:p>
            <a:pPr algn="just">
              <a:spcBef>
                <a:spcPct val="0"/>
              </a:spcBef>
            </a:pPr>
            <a:r>
              <a:rPr lang="en-US" sz="2800" dirty="0">
                <a:solidFill>
                  <a:srgbClr val="FFFFFF"/>
                </a:solidFill>
                <a:latin typeface="DM Sans" pitchFamily="2" charset="0"/>
                <a:ea typeface="Canva Sans"/>
                <a:cs typeface="Canva Sans"/>
                <a:sym typeface="Canva Sans"/>
              </a:rPr>
              <a:t>Programs that allow the City (often with nonprofit or housing authority partners) to acquire existing housing, or provide funding to do so, in order to preserve affordability, prevent displacement, and stabilize rents. These programs focus on Naturally Occurring Affordable Housing (NOAH): housing that is affordable today without formal income restrictions, but vulnerable to rent increases or redevelopment.</a:t>
            </a:r>
          </a:p>
        </p:txBody>
      </p:sp>
      <p:sp>
        <p:nvSpPr>
          <p:cNvPr id="13" name="TextBox 13"/>
          <p:cNvSpPr txBox="1"/>
          <p:nvPr/>
        </p:nvSpPr>
        <p:spPr>
          <a:xfrm>
            <a:off x="652946" y="4850887"/>
            <a:ext cx="15050116" cy="3218830"/>
          </a:xfrm>
          <a:prstGeom prst="rect">
            <a:avLst/>
          </a:prstGeom>
        </p:spPr>
        <p:txBody>
          <a:bodyPr wrap="square" lIns="0" tIns="0" rIns="0" bIns="0" rtlCol="0" anchor="t">
            <a:spAutoFit/>
          </a:bodyPr>
          <a:lstStyle/>
          <a:p>
            <a:pPr algn="l">
              <a:lnSpc>
                <a:spcPts val="3639"/>
              </a:lnSpc>
              <a:spcBef>
                <a:spcPct val="0"/>
              </a:spcBef>
            </a:pPr>
            <a:r>
              <a:rPr lang="en-US" sz="2800" b="1" dirty="0">
                <a:solidFill>
                  <a:srgbClr val="FFFFFF"/>
                </a:solidFill>
                <a:latin typeface="DM Sans" pitchFamily="2" charset="0"/>
                <a:ea typeface="Canva Sans Bold"/>
                <a:cs typeface="Canva Sans Bold"/>
                <a:sym typeface="Canva Sans Bold"/>
              </a:rPr>
              <a:t>Options to Consider:</a:t>
            </a:r>
          </a:p>
          <a:p>
            <a:pPr marL="561336" lvl="1" indent="-280668" algn="l">
              <a:lnSpc>
                <a:spcPts val="3639"/>
              </a:lnSpc>
              <a:buFont typeface="Arial"/>
              <a:buChar char="•"/>
            </a:pPr>
            <a:r>
              <a:rPr lang="en-US" sz="2800" dirty="0">
                <a:solidFill>
                  <a:srgbClr val="FFFFFF"/>
                </a:solidFill>
                <a:latin typeface="DM Sans" pitchFamily="2" charset="0"/>
                <a:ea typeface="Canva Sans"/>
                <a:cs typeface="Canva Sans"/>
                <a:sym typeface="Canva Sans"/>
              </a:rPr>
              <a:t>Use the Local Housing Fund for preservation acquisitions.</a:t>
            </a:r>
          </a:p>
          <a:p>
            <a:pPr marL="561336" lvl="1" indent="-280668" algn="l">
              <a:lnSpc>
                <a:spcPts val="3639"/>
              </a:lnSpc>
              <a:buFont typeface="Arial"/>
              <a:buChar char="•"/>
            </a:pPr>
            <a:r>
              <a:rPr lang="en-US" sz="2800" dirty="0">
                <a:solidFill>
                  <a:srgbClr val="FFFFFF"/>
                </a:solidFill>
                <a:latin typeface="DM Sans" pitchFamily="2" charset="0"/>
                <a:ea typeface="Canva Sans"/>
                <a:cs typeface="Canva Sans"/>
                <a:sym typeface="Canva Sans"/>
              </a:rPr>
              <a:t>Partner with Housing Kitsap for rapid response purchases.</a:t>
            </a:r>
          </a:p>
          <a:p>
            <a:pPr marL="561336" lvl="1" indent="-280668" algn="l">
              <a:lnSpc>
                <a:spcPts val="3639"/>
              </a:lnSpc>
              <a:buFont typeface="Arial"/>
              <a:buChar char="•"/>
            </a:pPr>
            <a:r>
              <a:rPr lang="en-US" sz="2800" dirty="0">
                <a:solidFill>
                  <a:srgbClr val="FFFFFF"/>
                </a:solidFill>
                <a:latin typeface="DM Sans" pitchFamily="2" charset="0"/>
                <a:ea typeface="Canva Sans"/>
                <a:cs typeface="Canva Sans"/>
                <a:sym typeface="Canva Sans"/>
              </a:rPr>
              <a:t>Prioritize properties near centers, corridors, or planned investment</a:t>
            </a:r>
          </a:p>
          <a:p>
            <a:pPr marL="561336" lvl="1" indent="-280668" algn="l">
              <a:lnSpc>
                <a:spcPts val="3639"/>
              </a:lnSpc>
              <a:buFont typeface="Arial"/>
              <a:buChar char="•"/>
            </a:pPr>
            <a:r>
              <a:rPr lang="en-US" sz="2800" dirty="0">
                <a:solidFill>
                  <a:srgbClr val="FFFFFF"/>
                </a:solidFill>
                <a:latin typeface="DM Sans" pitchFamily="2" charset="0"/>
                <a:ea typeface="Canva Sans"/>
                <a:cs typeface="Canva Sans"/>
                <a:sym typeface="Canva Sans"/>
              </a:rPr>
              <a:t>Focus on small multifamily and mobile home parks.</a:t>
            </a:r>
          </a:p>
          <a:p>
            <a:pPr marL="561336" lvl="1" indent="-280668" algn="l">
              <a:lnSpc>
                <a:spcPts val="3639"/>
              </a:lnSpc>
              <a:buFont typeface="Arial"/>
              <a:buChar char="•"/>
            </a:pPr>
            <a:r>
              <a:rPr lang="en-US" sz="2800" dirty="0">
                <a:solidFill>
                  <a:srgbClr val="FFFFFF"/>
                </a:solidFill>
                <a:latin typeface="DM Sans" pitchFamily="2" charset="0"/>
                <a:ea typeface="Canva Sans"/>
                <a:cs typeface="Canva Sans"/>
                <a:sym typeface="Canva Sans"/>
              </a:rPr>
              <a:t>Combine preservation with modest rehabilitation funding.</a:t>
            </a:r>
          </a:p>
          <a:p>
            <a:pPr marL="561336" lvl="1" indent="-280668" algn="l">
              <a:lnSpc>
                <a:spcPts val="3639"/>
              </a:lnSpc>
              <a:buFont typeface="Arial"/>
              <a:buChar char="•"/>
            </a:pPr>
            <a:r>
              <a:rPr lang="en-US" sz="2800" dirty="0">
                <a:solidFill>
                  <a:srgbClr val="FFFFFF"/>
                </a:solidFill>
                <a:latin typeface="DM Sans" pitchFamily="2" charset="0"/>
                <a:ea typeface="Canva Sans"/>
                <a:cs typeface="Canva Sans"/>
                <a:sym typeface="Canva Sans"/>
              </a:rPr>
              <a:t>Track inventory to identify early risk.</a:t>
            </a:r>
          </a:p>
        </p:txBody>
      </p:sp>
      <p:grpSp>
        <p:nvGrpSpPr>
          <p:cNvPr id="14" name="Group 14"/>
          <p:cNvGrpSpPr/>
          <p:nvPr/>
        </p:nvGrpSpPr>
        <p:grpSpPr>
          <a:xfrm>
            <a:off x="13267914" y="7565604"/>
            <a:ext cx="4616724" cy="2278910"/>
            <a:chOff x="0" y="0"/>
            <a:chExt cx="1096254" cy="541133"/>
          </a:xfrm>
        </p:grpSpPr>
        <p:sp>
          <p:nvSpPr>
            <p:cNvPr id="15" name="Freeform 15"/>
            <p:cNvSpPr/>
            <p:nvPr/>
          </p:nvSpPr>
          <p:spPr>
            <a:xfrm>
              <a:off x="0" y="0"/>
              <a:ext cx="1096254" cy="541133"/>
            </a:xfrm>
            <a:custGeom>
              <a:avLst/>
              <a:gdLst/>
              <a:ahLst/>
              <a:cxnLst/>
              <a:rect l="l" t="t" r="r" b="b"/>
              <a:pathLst>
                <a:path w="1096254" h="541133">
                  <a:moveTo>
                    <a:pt x="0" y="0"/>
                  </a:moveTo>
                  <a:lnTo>
                    <a:pt x="1096254" y="0"/>
                  </a:lnTo>
                  <a:lnTo>
                    <a:pt x="1096254" y="541133"/>
                  </a:lnTo>
                  <a:lnTo>
                    <a:pt x="0" y="541133"/>
                  </a:lnTo>
                  <a:close/>
                </a:path>
              </a:pathLst>
            </a:custGeom>
            <a:blipFill>
              <a:blip r:embed="rId2"/>
              <a:stretch>
                <a:fillRect t="-51" b="-51703"/>
              </a:stretch>
            </a:blipFill>
            <a:ln w="95250" cap="sq">
              <a:solidFill>
                <a:srgbClr val="FFFFFF"/>
              </a:solidFill>
              <a:prstDash val="solid"/>
              <a:miter/>
            </a:ln>
          </p:spPr>
          <p:txBody>
            <a:bodyPr/>
            <a:lstStyle/>
            <a:p>
              <a:endParaRPr lang="en-US"/>
            </a:p>
          </p:txBody>
        </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1C3F60"/>
        </a:solidFill>
        <a:effectLst/>
      </p:bgPr>
    </p:bg>
    <p:spTree>
      <p:nvGrpSpPr>
        <p:cNvPr id="1" name=""/>
        <p:cNvGrpSpPr/>
        <p:nvPr/>
      </p:nvGrpSpPr>
      <p:grpSpPr>
        <a:xfrm>
          <a:off x="0" y="0"/>
          <a:ext cx="0" cy="0"/>
          <a:chOff x="0" y="0"/>
          <a:chExt cx="0" cy="0"/>
        </a:xfrm>
      </p:grpSpPr>
      <p:grpSp>
        <p:nvGrpSpPr>
          <p:cNvPr id="2" name="Group 2"/>
          <p:cNvGrpSpPr/>
          <p:nvPr/>
        </p:nvGrpSpPr>
        <p:grpSpPr>
          <a:xfrm>
            <a:off x="-228601" y="-286465"/>
            <a:ext cx="13886077" cy="1174044"/>
            <a:chOff x="0" y="0"/>
            <a:chExt cx="3817480" cy="812800"/>
          </a:xfrm>
        </p:grpSpPr>
        <p:sp>
          <p:nvSpPr>
            <p:cNvPr id="3" name="Freeform 3"/>
            <p:cNvSpPr/>
            <p:nvPr/>
          </p:nvSpPr>
          <p:spPr>
            <a:xfrm>
              <a:off x="0" y="0"/>
              <a:ext cx="3817480" cy="812800"/>
            </a:xfrm>
            <a:custGeom>
              <a:avLst/>
              <a:gdLst/>
              <a:ahLst/>
              <a:cxnLst/>
              <a:rect l="l" t="t" r="r" b="b"/>
              <a:pathLst>
                <a:path w="3817480" h="812800">
                  <a:moveTo>
                    <a:pt x="0" y="0"/>
                  </a:moveTo>
                  <a:lnTo>
                    <a:pt x="3817480" y="0"/>
                  </a:lnTo>
                  <a:lnTo>
                    <a:pt x="3817480" y="812800"/>
                  </a:lnTo>
                  <a:lnTo>
                    <a:pt x="0" y="812800"/>
                  </a:lnTo>
                  <a:close/>
                </a:path>
              </a:pathLst>
            </a:custGeom>
            <a:ln w="38100" cap="sq">
              <a:solidFill>
                <a:srgbClr val="F0F0F0"/>
              </a:solidFill>
              <a:prstDash val="solid"/>
              <a:miter/>
            </a:ln>
          </p:spPr>
          <p:txBody>
            <a:bodyPr/>
            <a:lstStyle/>
            <a:p>
              <a:endParaRPr lang="en-US"/>
            </a:p>
          </p:txBody>
        </p:sp>
        <p:sp>
          <p:nvSpPr>
            <p:cNvPr id="4" name="TextBox 4"/>
            <p:cNvSpPr txBox="1"/>
            <p:nvPr/>
          </p:nvSpPr>
          <p:spPr>
            <a:xfrm>
              <a:off x="0" y="-38100"/>
              <a:ext cx="3817480" cy="850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33803" y="9402028"/>
            <a:ext cx="18321803" cy="884972"/>
            <a:chOff x="0" y="0"/>
            <a:chExt cx="5678908" cy="274300"/>
          </a:xfrm>
        </p:grpSpPr>
        <p:sp>
          <p:nvSpPr>
            <p:cNvPr id="6" name="Freeform 6"/>
            <p:cNvSpPr/>
            <p:nvPr/>
          </p:nvSpPr>
          <p:spPr>
            <a:xfrm>
              <a:off x="0" y="0"/>
              <a:ext cx="5678908" cy="274300"/>
            </a:xfrm>
            <a:custGeom>
              <a:avLst/>
              <a:gdLst/>
              <a:ahLst/>
              <a:cxnLst/>
              <a:rect l="l" t="t" r="r" b="b"/>
              <a:pathLst>
                <a:path w="5678908" h="274300">
                  <a:moveTo>
                    <a:pt x="0" y="0"/>
                  </a:moveTo>
                  <a:lnTo>
                    <a:pt x="5678908" y="0"/>
                  </a:lnTo>
                  <a:lnTo>
                    <a:pt x="5678908" y="274300"/>
                  </a:lnTo>
                  <a:lnTo>
                    <a:pt x="0" y="274300"/>
                  </a:lnTo>
                  <a:close/>
                </a:path>
              </a:pathLst>
            </a:custGeom>
            <a:solidFill>
              <a:srgbClr val="AFC1D0">
                <a:alpha val="40000"/>
              </a:srgbClr>
            </a:solidFill>
          </p:spPr>
          <p:txBody>
            <a:bodyPr/>
            <a:lstStyle/>
            <a:p>
              <a:endParaRPr lang="en-US"/>
            </a:p>
          </p:txBody>
        </p:sp>
        <p:sp>
          <p:nvSpPr>
            <p:cNvPr id="7" name="TextBox 7"/>
            <p:cNvSpPr txBox="1"/>
            <p:nvPr/>
          </p:nvSpPr>
          <p:spPr>
            <a:xfrm>
              <a:off x="0" y="-38100"/>
              <a:ext cx="5678908" cy="3124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647084" y="422052"/>
            <a:ext cx="12393611" cy="1213297"/>
            <a:chOff x="0" y="0"/>
            <a:chExt cx="3264161" cy="319551"/>
          </a:xfrm>
        </p:grpSpPr>
        <p:sp>
          <p:nvSpPr>
            <p:cNvPr id="9" name="Freeform 9"/>
            <p:cNvSpPr/>
            <p:nvPr/>
          </p:nvSpPr>
          <p:spPr>
            <a:xfrm>
              <a:off x="0" y="0"/>
              <a:ext cx="3264161" cy="319551"/>
            </a:xfrm>
            <a:custGeom>
              <a:avLst/>
              <a:gdLst/>
              <a:ahLst/>
              <a:cxnLst/>
              <a:rect l="l" t="t" r="r" b="b"/>
              <a:pathLst>
                <a:path w="3264161" h="319551">
                  <a:moveTo>
                    <a:pt x="6247" y="0"/>
                  </a:moveTo>
                  <a:lnTo>
                    <a:pt x="3257914" y="0"/>
                  </a:lnTo>
                  <a:cubicBezTo>
                    <a:pt x="3259571" y="0"/>
                    <a:pt x="3261160" y="658"/>
                    <a:pt x="3262331" y="1830"/>
                  </a:cubicBezTo>
                  <a:cubicBezTo>
                    <a:pt x="3263503" y="3001"/>
                    <a:pt x="3264161" y="4590"/>
                    <a:pt x="3264161" y="6247"/>
                  </a:cubicBezTo>
                  <a:lnTo>
                    <a:pt x="3264161" y="313305"/>
                  </a:lnTo>
                  <a:cubicBezTo>
                    <a:pt x="3264161" y="314961"/>
                    <a:pt x="3263503" y="316550"/>
                    <a:pt x="3262331" y="317722"/>
                  </a:cubicBezTo>
                  <a:cubicBezTo>
                    <a:pt x="3261160" y="318893"/>
                    <a:pt x="3259571" y="319551"/>
                    <a:pt x="3257914" y="319551"/>
                  </a:cubicBezTo>
                  <a:lnTo>
                    <a:pt x="6247" y="319551"/>
                  </a:lnTo>
                  <a:cubicBezTo>
                    <a:pt x="4590" y="319551"/>
                    <a:pt x="3001" y="318893"/>
                    <a:pt x="1830" y="317722"/>
                  </a:cubicBezTo>
                  <a:cubicBezTo>
                    <a:pt x="658" y="316550"/>
                    <a:pt x="0" y="314961"/>
                    <a:pt x="0" y="313305"/>
                  </a:cubicBezTo>
                  <a:lnTo>
                    <a:pt x="0" y="6247"/>
                  </a:lnTo>
                  <a:cubicBezTo>
                    <a:pt x="0" y="4590"/>
                    <a:pt x="658" y="3001"/>
                    <a:pt x="1830" y="1830"/>
                  </a:cubicBezTo>
                  <a:cubicBezTo>
                    <a:pt x="3001" y="658"/>
                    <a:pt x="4590" y="0"/>
                    <a:pt x="6247" y="0"/>
                  </a:cubicBezTo>
                  <a:close/>
                </a:path>
              </a:pathLst>
            </a:custGeom>
            <a:solidFill>
              <a:srgbClr val="D9D9D9"/>
            </a:solidFill>
          </p:spPr>
          <p:txBody>
            <a:bodyPr/>
            <a:lstStyle/>
            <a:p>
              <a:endParaRPr lang="en-US" dirty="0"/>
            </a:p>
          </p:txBody>
        </p:sp>
        <p:sp>
          <p:nvSpPr>
            <p:cNvPr id="10" name="TextBox 10"/>
            <p:cNvSpPr txBox="1"/>
            <p:nvPr/>
          </p:nvSpPr>
          <p:spPr>
            <a:xfrm>
              <a:off x="0" y="-38100"/>
              <a:ext cx="3264161" cy="357651"/>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647084" y="762000"/>
            <a:ext cx="12393611" cy="609600"/>
          </a:xfrm>
          <a:prstGeom prst="rect">
            <a:avLst/>
          </a:prstGeom>
        </p:spPr>
        <p:txBody>
          <a:bodyPr lIns="0" tIns="0" rIns="0" bIns="0" rtlCol="0" anchor="t">
            <a:spAutoFit/>
          </a:bodyPr>
          <a:lstStyle/>
          <a:p>
            <a:pPr algn="ctr">
              <a:lnSpc>
                <a:spcPts val="4500"/>
              </a:lnSpc>
            </a:pPr>
            <a:r>
              <a:rPr lang="en-US" sz="4400" b="1" dirty="0">
                <a:solidFill>
                  <a:srgbClr val="0B1320"/>
                </a:solidFill>
                <a:latin typeface="DM Sans" pitchFamily="2" charset="0"/>
                <a:ea typeface="DM Sans Bold"/>
                <a:cs typeface="DM Sans Bold"/>
                <a:sym typeface="DM Sans Bold"/>
              </a:rPr>
              <a:t>PRESERVATION / ACQUISITION PROGRAMS</a:t>
            </a:r>
          </a:p>
        </p:txBody>
      </p:sp>
      <p:graphicFrame>
        <p:nvGraphicFramePr>
          <p:cNvPr id="12" name="Table 12"/>
          <p:cNvGraphicFramePr>
            <a:graphicFrameLocks noGrp="1"/>
          </p:cNvGraphicFramePr>
          <p:nvPr>
            <p:extLst>
              <p:ext uri="{D42A27DB-BD31-4B8C-83A1-F6EECF244321}">
                <p14:modId xmlns:p14="http://schemas.microsoft.com/office/powerpoint/2010/main" val="2413134761"/>
              </p:ext>
            </p:extLst>
          </p:nvPr>
        </p:nvGraphicFramePr>
        <p:xfrm>
          <a:off x="681775" y="2591841"/>
          <a:ext cx="16146331" cy="5638800"/>
        </p:xfrm>
        <a:graphic>
          <a:graphicData uri="http://schemas.openxmlformats.org/drawingml/2006/table">
            <a:tbl>
              <a:tblPr/>
              <a:tblGrid>
                <a:gridCol w="5397066">
                  <a:extLst>
                    <a:ext uri="{9D8B030D-6E8A-4147-A177-3AD203B41FA5}">
                      <a16:colId xmlns:a16="http://schemas.microsoft.com/office/drawing/2014/main" val="20000"/>
                    </a:ext>
                  </a:extLst>
                </a:gridCol>
                <a:gridCol w="10749265">
                  <a:extLst>
                    <a:ext uri="{9D8B030D-6E8A-4147-A177-3AD203B41FA5}">
                      <a16:colId xmlns:a16="http://schemas.microsoft.com/office/drawing/2014/main" val="20001"/>
                    </a:ext>
                  </a:extLst>
                </a:gridCol>
              </a:tblGrid>
              <a:tr h="939800">
                <a:tc>
                  <a:txBody>
                    <a:bodyPr/>
                    <a:lstStyle/>
                    <a:p>
                      <a:pPr algn="l">
                        <a:lnSpc>
                          <a:spcPts val="3640"/>
                        </a:lnSpc>
                        <a:defRPr/>
                      </a:pPr>
                      <a:r>
                        <a:rPr lang="en-US" sz="2600" b="1">
                          <a:solidFill>
                            <a:srgbClr val="FFFFFF"/>
                          </a:solidFill>
                          <a:latin typeface="DM Sans" pitchFamily="2" charset="0"/>
                          <a:ea typeface="Canva Sans Bold"/>
                          <a:cs typeface="Canva Sans Bold"/>
                          <a:sym typeface="Canva Sans Bold"/>
                        </a:rPr>
                        <a:t>What This Does</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ts val="3640"/>
                        </a:lnSpc>
                        <a:defRPr/>
                      </a:pPr>
                      <a:r>
                        <a:rPr lang="en-US" sz="2600">
                          <a:solidFill>
                            <a:srgbClr val="FFFFFF"/>
                          </a:solidFill>
                          <a:latin typeface="DM Sans" pitchFamily="2" charset="0"/>
                          <a:ea typeface="Canva Sans"/>
                          <a:cs typeface="Canva Sans"/>
                          <a:sym typeface="Canva Sans"/>
                        </a:rPr>
                        <a:t>Prevents loss of existing affordable housing</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39800">
                <a:tc>
                  <a:txBody>
                    <a:bodyPr/>
                    <a:lstStyle/>
                    <a:p>
                      <a:pPr algn="l">
                        <a:lnSpc>
                          <a:spcPts val="3640"/>
                        </a:lnSpc>
                        <a:defRPr/>
                      </a:pPr>
                      <a:r>
                        <a:rPr lang="en-US" sz="2600" b="1">
                          <a:solidFill>
                            <a:srgbClr val="FFFFFF"/>
                          </a:solidFill>
                          <a:latin typeface="DM Sans" pitchFamily="2" charset="0"/>
                          <a:ea typeface="Canva Sans Bold"/>
                          <a:cs typeface="Canva Sans Bold"/>
                          <a:sym typeface="Canva Sans Bold"/>
                        </a:rPr>
                        <a:t>Who It Helps</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ts val="3640"/>
                        </a:lnSpc>
                        <a:defRPr/>
                      </a:pPr>
                      <a:r>
                        <a:rPr lang="en-US" sz="2600">
                          <a:solidFill>
                            <a:srgbClr val="FFFFFF"/>
                          </a:solidFill>
                          <a:latin typeface="DM Sans" pitchFamily="2" charset="0"/>
                          <a:ea typeface="Canva Sans"/>
                          <a:cs typeface="Canva Sans"/>
                          <a:sym typeface="Canva Sans"/>
                        </a:rPr>
                        <a:t>Lower-income renters (&lt;80% AMI)</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39800">
                <a:tc>
                  <a:txBody>
                    <a:bodyPr/>
                    <a:lstStyle/>
                    <a:p>
                      <a:pPr algn="l">
                        <a:lnSpc>
                          <a:spcPts val="3640"/>
                        </a:lnSpc>
                        <a:defRPr/>
                      </a:pPr>
                      <a:r>
                        <a:rPr lang="en-US" sz="2600" b="1">
                          <a:solidFill>
                            <a:srgbClr val="FFFFFF"/>
                          </a:solidFill>
                          <a:latin typeface="DM Sans" pitchFamily="2" charset="0"/>
                          <a:ea typeface="Canva Sans Bold"/>
                          <a:cs typeface="Canva Sans Bold"/>
                          <a:sym typeface="Canva Sans Bold"/>
                        </a:rPr>
                        <a:t>Housing Types Encouraged  </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ts val="3640"/>
                        </a:lnSpc>
                        <a:defRPr/>
                      </a:pPr>
                      <a:r>
                        <a:rPr lang="en-US" sz="2600">
                          <a:solidFill>
                            <a:srgbClr val="FFFFFF"/>
                          </a:solidFill>
                          <a:latin typeface="DM Sans" pitchFamily="2" charset="0"/>
                          <a:ea typeface="Canva Sans"/>
                          <a:cs typeface="Canva Sans"/>
                          <a:sym typeface="Canva Sans"/>
                        </a:rPr>
                        <a:t>Existing multifamily housing</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39800">
                <a:tc>
                  <a:txBody>
                    <a:bodyPr/>
                    <a:lstStyle/>
                    <a:p>
                      <a:pPr algn="l">
                        <a:lnSpc>
                          <a:spcPts val="3640"/>
                        </a:lnSpc>
                        <a:defRPr/>
                      </a:pPr>
                      <a:r>
                        <a:rPr lang="en-US" sz="2600" b="1" dirty="0">
                          <a:solidFill>
                            <a:srgbClr val="FFFFFF"/>
                          </a:solidFill>
                          <a:latin typeface="DM Sans" pitchFamily="2" charset="0"/>
                          <a:ea typeface="Canva Sans Bold"/>
                          <a:cs typeface="Canva Sans Bold"/>
                          <a:sym typeface="Canva Sans Bold"/>
                        </a:rPr>
                        <a:t>Where It Makes Sense</a:t>
                      </a:r>
                      <a:endParaRPr lang="en-US" sz="1100" dirty="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ts val="3640"/>
                        </a:lnSpc>
                        <a:defRPr/>
                      </a:pPr>
                      <a:r>
                        <a:rPr lang="en-US" sz="2600">
                          <a:solidFill>
                            <a:srgbClr val="FFFFFF"/>
                          </a:solidFill>
                          <a:latin typeface="DM Sans" pitchFamily="2" charset="0"/>
                          <a:ea typeface="Canva Sans"/>
                          <a:cs typeface="Canva Sans"/>
                          <a:sym typeface="Canva Sans"/>
                        </a:rPr>
                        <a:t>Older multifamily areas</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r h="939800">
                <a:tc>
                  <a:txBody>
                    <a:bodyPr/>
                    <a:lstStyle/>
                    <a:p>
                      <a:pPr algn="l">
                        <a:lnSpc>
                          <a:spcPts val="3640"/>
                        </a:lnSpc>
                        <a:defRPr/>
                      </a:pPr>
                      <a:r>
                        <a:rPr lang="en-US" sz="2600" b="1">
                          <a:solidFill>
                            <a:srgbClr val="FFFFFF"/>
                          </a:solidFill>
                          <a:latin typeface="DM Sans" pitchFamily="2" charset="0"/>
                          <a:ea typeface="Canva Sans Bold"/>
                          <a:cs typeface="Canva Sans Bold"/>
                          <a:sym typeface="Canva Sans Bold"/>
                        </a:rPr>
                        <a:t>Implementation Timeframe</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ts val="3640"/>
                        </a:lnSpc>
                        <a:defRPr/>
                      </a:pPr>
                      <a:r>
                        <a:rPr lang="en-US" sz="2600">
                          <a:solidFill>
                            <a:srgbClr val="FFFFFF"/>
                          </a:solidFill>
                          <a:latin typeface="DM Sans" pitchFamily="2" charset="0"/>
                          <a:ea typeface="Canva Sans"/>
                          <a:cs typeface="Canva Sans"/>
                          <a:sym typeface="Canva Sans"/>
                        </a:rPr>
                        <a:t>Long - 2028</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4"/>
                  </a:ext>
                </a:extLst>
              </a:tr>
              <a:tr h="939800">
                <a:tc>
                  <a:txBody>
                    <a:bodyPr/>
                    <a:lstStyle/>
                    <a:p>
                      <a:pPr algn="l">
                        <a:lnSpc>
                          <a:spcPts val="3640"/>
                        </a:lnSpc>
                        <a:defRPr/>
                      </a:pPr>
                      <a:r>
                        <a:rPr lang="en-US" sz="2600" b="1">
                          <a:solidFill>
                            <a:srgbClr val="FFFFFF"/>
                          </a:solidFill>
                          <a:latin typeface="DM Sans" pitchFamily="2" charset="0"/>
                          <a:ea typeface="Canva Sans Bold"/>
                          <a:cs typeface="Canva Sans Bold"/>
                          <a:sym typeface="Canva Sans Bold"/>
                        </a:rPr>
                        <a:t>Staff Effort</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ts val="3640"/>
                        </a:lnSpc>
                        <a:defRPr/>
                      </a:pPr>
                      <a:r>
                        <a:rPr lang="en-US" sz="2600" dirty="0">
                          <a:solidFill>
                            <a:srgbClr val="FFFFFF"/>
                          </a:solidFill>
                          <a:latin typeface="DM Sans" pitchFamily="2" charset="0"/>
                          <a:ea typeface="Canva Sans"/>
                          <a:cs typeface="Canva Sans"/>
                          <a:sym typeface="Canva Sans"/>
                        </a:rPr>
                        <a:t>Moderate</a:t>
                      </a:r>
                      <a:endParaRPr lang="en-US" sz="1100" dirty="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1C3F60"/>
        </a:solidFill>
        <a:effectLst/>
      </p:bgPr>
    </p:bg>
    <p:spTree>
      <p:nvGrpSpPr>
        <p:cNvPr id="1" name=""/>
        <p:cNvGrpSpPr/>
        <p:nvPr/>
      </p:nvGrpSpPr>
      <p:grpSpPr>
        <a:xfrm>
          <a:off x="0" y="0"/>
          <a:ext cx="0" cy="0"/>
          <a:chOff x="0" y="0"/>
          <a:chExt cx="0" cy="0"/>
        </a:xfrm>
      </p:grpSpPr>
      <p:grpSp>
        <p:nvGrpSpPr>
          <p:cNvPr id="2" name="Group 2"/>
          <p:cNvGrpSpPr/>
          <p:nvPr/>
        </p:nvGrpSpPr>
        <p:grpSpPr>
          <a:xfrm>
            <a:off x="-152401" y="-120315"/>
            <a:ext cx="13809877" cy="1007894"/>
            <a:chOff x="0" y="0"/>
            <a:chExt cx="3817480" cy="812800"/>
          </a:xfrm>
        </p:grpSpPr>
        <p:sp>
          <p:nvSpPr>
            <p:cNvPr id="3" name="Freeform 3"/>
            <p:cNvSpPr/>
            <p:nvPr/>
          </p:nvSpPr>
          <p:spPr>
            <a:xfrm>
              <a:off x="0" y="0"/>
              <a:ext cx="3817480" cy="812800"/>
            </a:xfrm>
            <a:custGeom>
              <a:avLst/>
              <a:gdLst/>
              <a:ahLst/>
              <a:cxnLst/>
              <a:rect l="l" t="t" r="r" b="b"/>
              <a:pathLst>
                <a:path w="3817480" h="812800">
                  <a:moveTo>
                    <a:pt x="0" y="0"/>
                  </a:moveTo>
                  <a:lnTo>
                    <a:pt x="3817480" y="0"/>
                  </a:lnTo>
                  <a:lnTo>
                    <a:pt x="3817480" y="812800"/>
                  </a:lnTo>
                  <a:lnTo>
                    <a:pt x="0" y="812800"/>
                  </a:lnTo>
                  <a:close/>
                </a:path>
              </a:pathLst>
            </a:custGeom>
            <a:ln w="38100" cap="sq">
              <a:solidFill>
                <a:srgbClr val="F0F0F0"/>
              </a:solidFill>
              <a:prstDash val="solid"/>
              <a:miter/>
            </a:ln>
          </p:spPr>
          <p:txBody>
            <a:bodyPr/>
            <a:lstStyle/>
            <a:p>
              <a:endParaRPr lang="en-US"/>
            </a:p>
          </p:txBody>
        </p:sp>
        <p:sp>
          <p:nvSpPr>
            <p:cNvPr id="4" name="TextBox 4"/>
            <p:cNvSpPr txBox="1"/>
            <p:nvPr/>
          </p:nvSpPr>
          <p:spPr>
            <a:xfrm>
              <a:off x="0" y="-38100"/>
              <a:ext cx="3817480" cy="850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33803" y="9402028"/>
            <a:ext cx="18321803" cy="884972"/>
            <a:chOff x="0" y="0"/>
            <a:chExt cx="5678908" cy="274300"/>
          </a:xfrm>
        </p:grpSpPr>
        <p:sp>
          <p:nvSpPr>
            <p:cNvPr id="6" name="Freeform 6"/>
            <p:cNvSpPr/>
            <p:nvPr/>
          </p:nvSpPr>
          <p:spPr>
            <a:xfrm>
              <a:off x="0" y="0"/>
              <a:ext cx="5678908" cy="274300"/>
            </a:xfrm>
            <a:custGeom>
              <a:avLst/>
              <a:gdLst/>
              <a:ahLst/>
              <a:cxnLst/>
              <a:rect l="l" t="t" r="r" b="b"/>
              <a:pathLst>
                <a:path w="5678908" h="274300">
                  <a:moveTo>
                    <a:pt x="0" y="0"/>
                  </a:moveTo>
                  <a:lnTo>
                    <a:pt x="5678908" y="0"/>
                  </a:lnTo>
                  <a:lnTo>
                    <a:pt x="5678908" y="274300"/>
                  </a:lnTo>
                  <a:lnTo>
                    <a:pt x="0" y="274300"/>
                  </a:lnTo>
                  <a:close/>
                </a:path>
              </a:pathLst>
            </a:custGeom>
            <a:solidFill>
              <a:srgbClr val="AFC1D0">
                <a:alpha val="40000"/>
              </a:srgbClr>
            </a:solidFill>
          </p:spPr>
          <p:txBody>
            <a:bodyPr/>
            <a:lstStyle/>
            <a:p>
              <a:endParaRPr lang="en-US"/>
            </a:p>
          </p:txBody>
        </p:sp>
        <p:sp>
          <p:nvSpPr>
            <p:cNvPr id="7" name="TextBox 7"/>
            <p:cNvSpPr txBox="1"/>
            <p:nvPr/>
          </p:nvSpPr>
          <p:spPr>
            <a:xfrm>
              <a:off x="0" y="-38100"/>
              <a:ext cx="5678908" cy="3124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647084" y="422052"/>
            <a:ext cx="12393611" cy="1213297"/>
            <a:chOff x="0" y="0"/>
            <a:chExt cx="3264161" cy="319551"/>
          </a:xfrm>
        </p:grpSpPr>
        <p:sp>
          <p:nvSpPr>
            <p:cNvPr id="9" name="Freeform 9"/>
            <p:cNvSpPr/>
            <p:nvPr/>
          </p:nvSpPr>
          <p:spPr>
            <a:xfrm>
              <a:off x="0" y="0"/>
              <a:ext cx="3264161" cy="319551"/>
            </a:xfrm>
            <a:custGeom>
              <a:avLst/>
              <a:gdLst/>
              <a:ahLst/>
              <a:cxnLst/>
              <a:rect l="l" t="t" r="r" b="b"/>
              <a:pathLst>
                <a:path w="3264161" h="319551">
                  <a:moveTo>
                    <a:pt x="6247" y="0"/>
                  </a:moveTo>
                  <a:lnTo>
                    <a:pt x="3257914" y="0"/>
                  </a:lnTo>
                  <a:cubicBezTo>
                    <a:pt x="3259571" y="0"/>
                    <a:pt x="3261160" y="658"/>
                    <a:pt x="3262331" y="1830"/>
                  </a:cubicBezTo>
                  <a:cubicBezTo>
                    <a:pt x="3263503" y="3001"/>
                    <a:pt x="3264161" y="4590"/>
                    <a:pt x="3264161" y="6247"/>
                  </a:cubicBezTo>
                  <a:lnTo>
                    <a:pt x="3264161" y="313305"/>
                  </a:lnTo>
                  <a:cubicBezTo>
                    <a:pt x="3264161" y="314961"/>
                    <a:pt x="3263503" y="316550"/>
                    <a:pt x="3262331" y="317722"/>
                  </a:cubicBezTo>
                  <a:cubicBezTo>
                    <a:pt x="3261160" y="318893"/>
                    <a:pt x="3259571" y="319551"/>
                    <a:pt x="3257914" y="319551"/>
                  </a:cubicBezTo>
                  <a:lnTo>
                    <a:pt x="6247" y="319551"/>
                  </a:lnTo>
                  <a:cubicBezTo>
                    <a:pt x="4590" y="319551"/>
                    <a:pt x="3001" y="318893"/>
                    <a:pt x="1830" y="317722"/>
                  </a:cubicBezTo>
                  <a:cubicBezTo>
                    <a:pt x="658" y="316550"/>
                    <a:pt x="0" y="314961"/>
                    <a:pt x="0" y="313305"/>
                  </a:cubicBezTo>
                  <a:lnTo>
                    <a:pt x="0" y="6247"/>
                  </a:lnTo>
                  <a:cubicBezTo>
                    <a:pt x="0" y="4590"/>
                    <a:pt x="658" y="3001"/>
                    <a:pt x="1830" y="1830"/>
                  </a:cubicBezTo>
                  <a:cubicBezTo>
                    <a:pt x="3001" y="658"/>
                    <a:pt x="4590" y="0"/>
                    <a:pt x="6247" y="0"/>
                  </a:cubicBezTo>
                  <a:close/>
                </a:path>
              </a:pathLst>
            </a:custGeom>
            <a:solidFill>
              <a:srgbClr val="D9D9D9"/>
            </a:solidFill>
          </p:spPr>
          <p:txBody>
            <a:bodyPr/>
            <a:lstStyle/>
            <a:p>
              <a:endParaRPr lang="en-US"/>
            </a:p>
          </p:txBody>
        </p:sp>
        <p:sp>
          <p:nvSpPr>
            <p:cNvPr id="10" name="TextBox 10"/>
            <p:cNvSpPr txBox="1"/>
            <p:nvPr/>
          </p:nvSpPr>
          <p:spPr>
            <a:xfrm>
              <a:off x="0" y="-38100"/>
              <a:ext cx="3264161" cy="357651"/>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647084" y="762000"/>
            <a:ext cx="12393611" cy="609600"/>
          </a:xfrm>
          <a:prstGeom prst="rect">
            <a:avLst/>
          </a:prstGeom>
        </p:spPr>
        <p:txBody>
          <a:bodyPr lIns="0" tIns="0" rIns="0" bIns="0" rtlCol="0" anchor="t">
            <a:spAutoFit/>
          </a:bodyPr>
          <a:lstStyle/>
          <a:p>
            <a:pPr algn="ctr">
              <a:lnSpc>
                <a:spcPts val="4500"/>
              </a:lnSpc>
            </a:pPr>
            <a:r>
              <a:rPr lang="en-US" sz="4500" b="1">
                <a:solidFill>
                  <a:srgbClr val="0B1320"/>
                </a:solidFill>
                <a:latin typeface="DM Sans Bold"/>
                <a:ea typeface="DM Sans Bold"/>
                <a:cs typeface="DM Sans Bold"/>
                <a:sym typeface="DM Sans Bold"/>
              </a:rPr>
              <a:t>PRESERVATION / ACQUISITION PROGRAMS</a:t>
            </a:r>
          </a:p>
        </p:txBody>
      </p:sp>
      <p:sp>
        <p:nvSpPr>
          <p:cNvPr id="12" name="TextBox 12"/>
          <p:cNvSpPr txBox="1"/>
          <p:nvPr/>
        </p:nvSpPr>
        <p:spPr>
          <a:xfrm>
            <a:off x="901649" y="2245968"/>
            <a:ext cx="15936912" cy="5493683"/>
          </a:xfrm>
          <a:prstGeom prst="rect">
            <a:avLst/>
          </a:prstGeom>
        </p:spPr>
        <p:txBody>
          <a:bodyPr lIns="0" tIns="0" rIns="0" bIns="0" rtlCol="0" anchor="t">
            <a:spAutoFit/>
          </a:bodyPr>
          <a:lstStyle/>
          <a:p>
            <a:pPr algn="just">
              <a:spcBef>
                <a:spcPts val="600"/>
              </a:spcBef>
              <a:spcAft>
                <a:spcPts val="600"/>
              </a:spcAft>
            </a:pPr>
            <a:r>
              <a:rPr lang="en-US" sz="2800" b="1" dirty="0">
                <a:solidFill>
                  <a:srgbClr val="FFFFFF"/>
                </a:solidFill>
                <a:latin typeface="DM Sans" pitchFamily="2" charset="0"/>
                <a:ea typeface="Canva Sans Bold"/>
                <a:cs typeface="Canva Sans Bold"/>
                <a:sym typeface="Canva Sans Bold"/>
              </a:rPr>
              <a:t>Trade-Offs: </a:t>
            </a:r>
          </a:p>
          <a:p>
            <a:pPr marL="582925" lvl="1" indent="-291463" algn="just">
              <a:spcBef>
                <a:spcPts val="600"/>
              </a:spcBef>
              <a:spcAft>
                <a:spcPts val="600"/>
              </a:spcAft>
              <a:buFont typeface="Arial"/>
              <a:buChar char="•"/>
            </a:pPr>
            <a:r>
              <a:rPr lang="en-US" sz="2800" i="1" dirty="0">
                <a:solidFill>
                  <a:srgbClr val="FFFFFF"/>
                </a:solidFill>
                <a:latin typeface="DM Sans" pitchFamily="2" charset="0"/>
                <a:ea typeface="Canva Sans Italics"/>
                <a:cs typeface="Canva Sans Italics"/>
                <a:sym typeface="Canva Sans Italics"/>
              </a:rPr>
              <a:t>Upfront Funding Needs: </a:t>
            </a:r>
            <a:r>
              <a:rPr lang="en-US" sz="2800" dirty="0">
                <a:solidFill>
                  <a:srgbClr val="FFFFFF"/>
                </a:solidFill>
                <a:latin typeface="DM Sans" pitchFamily="2" charset="0"/>
                <a:ea typeface="Canva Sans"/>
                <a:cs typeface="Canva Sans"/>
                <a:sym typeface="Canva Sans"/>
              </a:rPr>
              <a:t>Acquisitions require immediate capital, often before long-term funding is secured.</a:t>
            </a:r>
          </a:p>
          <a:p>
            <a:pPr marL="582925" lvl="1" indent="-291463" algn="just">
              <a:spcBef>
                <a:spcPts val="600"/>
              </a:spcBef>
              <a:spcAft>
                <a:spcPts val="600"/>
              </a:spcAft>
              <a:buFont typeface="Arial"/>
              <a:buChar char="•"/>
            </a:pPr>
            <a:r>
              <a:rPr lang="en-US" sz="2800" i="1" dirty="0">
                <a:solidFill>
                  <a:srgbClr val="FFFFFF"/>
                </a:solidFill>
                <a:latin typeface="DM Sans" pitchFamily="2" charset="0"/>
                <a:ea typeface="Canva Sans Italics"/>
                <a:cs typeface="Canva Sans Italics"/>
                <a:sym typeface="Canva Sans Italics"/>
              </a:rPr>
              <a:t>Property Condition Risk: </a:t>
            </a:r>
            <a:r>
              <a:rPr lang="en-US" sz="2800" dirty="0">
                <a:solidFill>
                  <a:srgbClr val="FFFFFF"/>
                </a:solidFill>
                <a:latin typeface="DM Sans" pitchFamily="2" charset="0"/>
                <a:ea typeface="Canva Sans"/>
                <a:cs typeface="Canva Sans"/>
                <a:sym typeface="Canva Sans"/>
              </a:rPr>
              <a:t>Older buildings may need substantial rehabilitation, increasing total project cost.</a:t>
            </a:r>
          </a:p>
          <a:p>
            <a:pPr marL="582925" lvl="1" indent="-291463" algn="just">
              <a:spcBef>
                <a:spcPts val="600"/>
              </a:spcBef>
              <a:spcAft>
                <a:spcPts val="600"/>
              </a:spcAft>
              <a:buFont typeface="Arial"/>
              <a:buChar char="•"/>
            </a:pPr>
            <a:r>
              <a:rPr lang="en-US" sz="2800" i="1" dirty="0">
                <a:solidFill>
                  <a:srgbClr val="FFFFFF"/>
                </a:solidFill>
                <a:latin typeface="DM Sans" pitchFamily="2" charset="0"/>
                <a:ea typeface="Canva Sans Italics"/>
                <a:cs typeface="Canva Sans Italics"/>
                <a:sym typeface="Canva Sans Italics"/>
              </a:rPr>
              <a:t>Competitive Market Pressure: </a:t>
            </a:r>
            <a:r>
              <a:rPr lang="en-US" sz="2800" dirty="0">
                <a:solidFill>
                  <a:srgbClr val="FFFFFF"/>
                </a:solidFill>
                <a:latin typeface="DM Sans" pitchFamily="2" charset="0"/>
                <a:ea typeface="Canva Sans"/>
                <a:cs typeface="Canva Sans"/>
                <a:sym typeface="Canva Sans"/>
              </a:rPr>
              <a:t>At-risk properties may be sold quickly, limiting the City’s ability to respond.</a:t>
            </a:r>
          </a:p>
          <a:p>
            <a:pPr marL="582925" lvl="1" indent="-291463" algn="just">
              <a:spcBef>
                <a:spcPts val="600"/>
              </a:spcBef>
              <a:spcAft>
                <a:spcPts val="600"/>
              </a:spcAft>
              <a:buFont typeface="Arial"/>
              <a:buChar char="•"/>
            </a:pPr>
            <a:r>
              <a:rPr lang="en-US" sz="2800" i="1" dirty="0">
                <a:solidFill>
                  <a:srgbClr val="FFFFFF"/>
                </a:solidFill>
                <a:latin typeface="DM Sans" pitchFamily="2" charset="0"/>
                <a:ea typeface="Canva Sans Italics"/>
                <a:cs typeface="Canva Sans Italics"/>
                <a:sym typeface="Canva Sans Italics"/>
              </a:rPr>
              <a:t>Long-Term Management: </a:t>
            </a:r>
            <a:r>
              <a:rPr lang="en-US" sz="2800" dirty="0">
                <a:solidFill>
                  <a:srgbClr val="FFFFFF"/>
                </a:solidFill>
                <a:latin typeface="DM Sans" pitchFamily="2" charset="0"/>
                <a:ea typeface="Canva Sans"/>
                <a:cs typeface="Canva Sans"/>
                <a:sym typeface="Canva Sans"/>
              </a:rPr>
              <a:t>Preserved units require ongoing oversight, affordability monitoring, and asset management.</a:t>
            </a:r>
          </a:p>
          <a:p>
            <a:pPr marL="582925" lvl="1" indent="-291463" algn="just">
              <a:spcBef>
                <a:spcPts val="600"/>
              </a:spcBef>
              <a:spcAft>
                <a:spcPts val="600"/>
              </a:spcAft>
              <a:buFont typeface="Arial"/>
              <a:buChar char="•"/>
            </a:pPr>
            <a:r>
              <a:rPr lang="en-US" sz="2800" i="1" dirty="0">
                <a:solidFill>
                  <a:srgbClr val="FFFFFF"/>
                </a:solidFill>
                <a:latin typeface="DM Sans" pitchFamily="2" charset="0"/>
                <a:ea typeface="Canva Sans Italics"/>
                <a:cs typeface="Canva Sans Italics"/>
                <a:sym typeface="Canva Sans Italics"/>
              </a:rPr>
              <a:t>Less Visible Impact: </a:t>
            </a:r>
            <a:r>
              <a:rPr lang="en-US" sz="2800" dirty="0">
                <a:solidFill>
                  <a:srgbClr val="FFFFFF"/>
                </a:solidFill>
                <a:latin typeface="DM Sans" pitchFamily="2" charset="0"/>
                <a:ea typeface="Canva Sans"/>
                <a:cs typeface="Canva Sans"/>
                <a:sym typeface="Canva Sans"/>
              </a:rPr>
              <a:t>Preservation stabilizes existing housing but may be less noticeable than new construction.</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1C3F60"/>
        </a:solidFill>
        <a:effectLst/>
      </p:bgPr>
    </p:bg>
    <p:spTree>
      <p:nvGrpSpPr>
        <p:cNvPr id="1" name=""/>
        <p:cNvGrpSpPr/>
        <p:nvPr/>
      </p:nvGrpSpPr>
      <p:grpSpPr>
        <a:xfrm>
          <a:off x="0" y="0"/>
          <a:ext cx="0" cy="0"/>
          <a:chOff x="0" y="0"/>
          <a:chExt cx="0" cy="0"/>
        </a:xfrm>
      </p:grpSpPr>
      <p:grpSp>
        <p:nvGrpSpPr>
          <p:cNvPr id="2" name="Group 2"/>
          <p:cNvGrpSpPr/>
          <p:nvPr/>
        </p:nvGrpSpPr>
        <p:grpSpPr>
          <a:xfrm>
            <a:off x="-228601" y="-348593"/>
            <a:ext cx="13886077" cy="1236172"/>
            <a:chOff x="0" y="0"/>
            <a:chExt cx="3817480" cy="812800"/>
          </a:xfrm>
        </p:grpSpPr>
        <p:sp>
          <p:nvSpPr>
            <p:cNvPr id="3" name="Freeform 3"/>
            <p:cNvSpPr/>
            <p:nvPr/>
          </p:nvSpPr>
          <p:spPr>
            <a:xfrm>
              <a:off x="0" y="0"/>
              <a:ext cx="3817480" cy="812800"/>
            </a:xfrm>
            <a:custGeom>
              <a:avLst/>
              <a:gdLst/>
              <a:ahLst/>
              <a:cxnLst/>
              <a:rect l="l" t="t" r="r" b="b"/>
              <a:pathLst>
                <a:path w="3817480" h="812800">
                  <a:moveTo>
                    <a:pt x="0" y="0"/>
                  </a:moveTo>
                  <a:lnTo>
                    <a:pt x="3817480" y="0"/>
                  </a:lnTo>
                  <a:lnTo>
                    <a:pt x="3817480" y="812800"/>
                  </a:lnTo>
                  <a:lnTo>
                    <a:pt x="0" y="812800"/>
                  </a:lnTo>
                  <a:close/>
                </a:path>
              </a:pathLst>
            </a:custGeom>
            <a:ln w="38100" cap="sq">
              <a:solidFill>
                <a:srgbClr val="F0F0F0"/>
              </a:solidFill>
              <a:prstDash val="solid"/>
              <a:miter/>
            </a:ln>
          </p:spPr>
          <p:txBody>
            <a:bodyPr/>
            <a:lstStyle/>
            <a:p>
              <a:endParaRPr lang="en-US"/>
            </a:p>
          </p:txBody>
        </p:sp>
        <p:sp>
          <p:nvSpPr>
            <p:cNvPr id="4" name="TextBox 4"/>
            <p:cNvSpPr txBox="1"/>
            <p:nvPr/>
          </p:nvSpPr>
          <p:spPr>
            <a:xfrm>
              <a:off x="0" y="-38100"/>
              <a:ext cx="3817480" cy="850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33803" y="9402028"/>
            <a:ext cx="18321803" cy="884972"/>
            <a:chOff x="0" y="0"/>
            <a:chExt cx="5678908" cy="274300"/>
          </a:xfrm>
        </p:grpSpPr>
        <p:sp>
          <p:nvSpPr>
            <p:cNvPr id="6" name="Freeform 6"/>
            <p:cNvSpPr/>
            <p:nvPr/>
          </p:nvSpPr>
          <p:spPr>
            <a:xfrm>
              <a:off x="0" y="0"/>
              <a:ext cx="5678908" cy="274300"/>
            </a:xfrm>
            <a:custGeom>
              <a:avLst/>
              <a:gdLst/>
              <a:ahLst/>
              <a:cxnLst/>
              <a:rect l="l" t="t" r="r" b="b"/>
              <a:pathLst>
                <a:path w="5678908" h="274300">
                  <a:moveTo>
                    <a:pt x="0" y="0"/>
                  </a:moveTo>
                  <a:lnTo>
                    <a:pt x="5678908" y="0"/>
                  </a:lnTo>
                  <a:lnTo>
                    <a:pt x="5678908" y="274300"/>
                  </a:lnTo>
                  <a:lnTo>
                    <a:pt x="0" y="274300"/>
                  </a:lnTo>
                  <a:close/>
                </a:path>
              </a:pathLst>
            </a:custGeom>
            <a:solidFill>
              <a:srgbClr val="AFC1D0">
                <a:alpha val="40000"/>
              </a:srgbClr>
            </a:solidFill>
          </p:spPr>
          <p:txBody>
            <a:bodyPr/>
            <a:lstStyle/>
            <a:p>
              <a:endParaRPr lang="en-US"/>
            </a:p>
          </p:txBody>
        </p:sp>
        <p:sp>
          <p:nvSpPr>
            <p:cNvPr id="7" name="TextBox 7"/>
            <p:cNvSpPr txBox="1"/>
            <p:nvPr/>
          </p:nvSpPr>
          <p:spPr>
            <a:xfrm>
              <a:off x="0" y="-38100"/>
              <a:ext cx="5678908" cy="3124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746661" y="422052"/>
            <a:ext cx="12011995" cy="1213297"/>
            <a:chOff x="0" y="0"/>
            <a:chExt cx="3163653" cy="319551"/>
          </a:xfrm>
        </p:grpSpPr>
        <p:sp>
          <p:nvSpPr>
            <p:cNvPr id="9" name="Freeform 9"/>
            <p:cNvSpPr/>
            <p:nvPr/>
          </p:nvSpPr>
          <p:spPr>
            <a:xfrm>
              <a:off x="0" y="0"/>
              <a:ext cx="3163653" cy="319551"/>
            </a:xfrm>
            <a:custGeom>
              <a:avLst/>
              <a:gdLst/>
              <a:ahLst/>
              <a:cxnLst/>
              <a:rect l="l" t="t" r="r" b="b"/>
              <a:pathLst>
                <a:path w="3163653" h="319551">
                  <a:moveTo>
                    <a:pt x="6445" y="0"/>
                  </a:moveTo>
                  <a:lnTo>
                    <a:pt x="3157208" y="0"/>
                  </a:lnTo>
                  <a:cubicBezTo>
                    <a:pt x="3158917" y="0"/>
                    <a:pt x="3160557" y="679"/>
                    <a:pt x="3161765" y="1888"/>
                  </a:cubicBezTo>
                  <a:cubicBezTo>
                    <a:pt x="3162974" y="3096"/>
                    <a:pt x="3163653" y="4736"/>
                    <a:pt x="3163653" y="6445"/>
                  </a:cubicBezTo>
                  <a:lnTo>
                    <a:pt x="3163653" y="313106"/>
                  </a:lnTo>
                  <a:cubicBezTo>
                    <a:pt x="3163653" y="314816"/>
                    <a:pt x="3162974" y="316455"/>
                    <a:pt x="3161765" y="317664"/>
                  </a:cubicBezTo>
                  <a:cubicBezTo>
                    <a:pt x="3160557" y="318872"/>
                    <a:pt x="3158917" y="319551"/>
                    <a:pt x="3157208" y="319551"/>
                  </a:cubicBezTo>
                  <a:lnTo>
                    <a:pt x="6445" y="319551"/>
                  </a:lnTo>
                  <a:cubicBezTo>
                    <a:pt x="4736" y="319551"/>
                    <a:pt x="3096" y="318872"/>
                    <a:pt x="1888" y="317664"/>
                  </a:cubicBezTo>
                  <a:cubicBezTo>
                    <a:pt x="679" y="316455"/>
                    <a:pt x="0" y="314816"/>
                    <a:pt x="0" y="313106"/>
                  </a:cubicBezTo>
                  <a:lnTo>
                    <a:pt x="0" y="6445"/>
                  </a:lnTo>
                  <a:cubicBezTo>
                    <a:pt x="0" y="4736"/>
                    <a:pt x="679" y="3096"/>
                    <a:pt x="1888" y="1888"/>
                  </a:cubicBezTo>
                  <a:cubicBezTo>
                    <a:pt x="3096" y="679"/>
                    <a:pt x="4736" y="0"/>
                    <a:pt x="6445" y="0"/>
                  </a:cubicBezTo>
                  <a:close/>
                </a:path>
              </a:pathLst>
            </a:custGeom>
            <a:solidFill>
              <a:srgbClr val="D9D9D9"/>
            </a:solidFill>
          </p:spPr>
          <p:txBody>
            <a:bodyPr/>
            <a:lstStyle/>
            <a:p>
              <a:endParaRPr lang="en-US"/>
            </a:p>
          </p:txBody>
        </p:sp>
        <p:sp>
          <p:nvSpPr>
            <p:cNvPr id="10" name="TextBox 10"/>
            <p:cNvSpPr txBox="1"/>
            <p:nvPr/>
          </p:nvSpPr>
          <p:spPr>
            <a:xfrm>
              <a:off x="0" y="-38100"/>
              <a:ext cx="3163653" cy="357651"/>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746661" y="762000"/>
            <a:ext cx="12011995" cy="609600"/>
          </a:xfrm>
          <a:prstGeom prst="rect">
            <a:avLst/>
          </a:prstGeom>
        </p:spPr>
        <p:txBody>
          <a:bodyPr lIns="0" tIns="0" rIns="0" bIns="0" rtlCol="0" anchor="t">
            <a:spAutoFit/>
          </a:bodyPr>
          <a:lstStyle/>
          <a:p>
            <a:pPr algn="ctr">
              <a:lnSpc>
                <a:spcPts val="4500"/>
              </a:lnSpc>
            </a:pPr>
            <a:r>
              <a:rPr lang="en-US" sz="4400" b="1" dirty="0">
                <a:solidFill>
                  <a:srgbClr val="0B1320"/>
                </a:solidFill>
                <a:latin typeface="DM Sans" pitchFamily="2" charset="0"/>
                <a:ea typeface="DM Sans Bold"/>
                <a:cs typeface="DM Sans Bold"/>
                <a:sym typeface="DM Sans Bold"/>
              </a:rPr>
              <a:t>PUBLIC-PRIVATE HOUSING PARTNERSHIPS</a:t>
            </a:r>
          </a:p>
        </p:txBody>
      </p:sp>
      <p:sp>
        <p:nvSpPr>
          <p:cNvPr id="12" name="TextBox 12"/>
          <p:cNvSpPr txBox="1"/>
          <p:nvPr/>
        </p:nvSpPr>
        <p:spPr>
          <a:xfrm>
            <a:off x="746661" y="2184373"/>
            <a:ext cx="16512639" cy="2076851"/>
          </a:xfrm>
          <a:prstGeom prst="rect">
            <a:avLst/>
          </a:prstGeom>
        </p:spPr>
        <p:txBody>
          <a:bodyPr lIns="0" tIns="0" rIns="0" bIns="0" rtlCol="0" anchor="t">
            <a:spAutoFit/>
          </a:bodyPr>
          <a:lstStyle/>
          <a:p>
            <a:pPr marL="0" lvl="0" indent="0" algn="just">
              <a:spcBef>
                <a:spcPct val="0"/>
              </a:spcBef>
            </a:pPr>
            <a:r>
              <a:rPr lang="en-US" sz="2699" u="none" strike="noStrike" dirty="0">
                <a:solidFill>
                  <a:srgbClr val="FFFFFF"/>
                </a:solidFill>
                <a:latin typeface="DM Sans" pitchFamily="2" charset="0"/>
                <a:ea typeface="Canva Sans"/>
                <a:cs typeface="Canva Sans"/>
                <a:sym typeface="Canva Sans"/>
              </a:rPr>
              <a:t>Collaborative arrangements where the City partners with private developers, housing authorities, or nonprofit organizations to deliver housing that advances public goals, such as affordability, mixed-income development, or strategic redevelopment, while sharing risk, cost, and responsibility. The City typically contributes land, funding, regulatory certainty, or infrastructure, while private or nonprofit partners deliver development expertise and capital.</a:t>
            </a:r>
          </a:p>
        </p:txBody>
      </p:sp>
      <p:sp>
        <p:nvSpPr>
          <p:cNvPr id="13" name="TextBox 13"/>
          <p:cNvSpPr txBox="1"/>
          <p:nvPr/>
        </p:nvSpPr>
        <p:spPr>
          <a:xfrm>
            <a:off x="746660" y="4789831"/>
            <a:ext cx="12740739" cy="3378682"/>
          </a:xfrm>
          <a:prstGeom prst="rect">
            <a:avLst/>
          </a:prstGeom>
        </p:spPr>
        <p:txBody>
          <a:bodyPr wrap="square" lIns="0" tIns="0" rIns="0" bIns="0" rtlCol="0" anchor="t">
            <a:spAutoFit/>
          </a:bodyPr>
          <a:lstStyle/>
          <a:p>
            <a:pPr algn="l">
              <a:lnSpc>
                <a:spcPts val="3779"/>
              </a:lnSpc>
              <a:spcBef>
                <a:spcPct val="0"/>
              </a:spcBef>
            </a:pPr>
            <a:r>
              <a:rPr lang="en-US" sz="2699" b="1" dirty="0">
                <a:solidFill>
                  <a:srgbClr val="FFFFFF"/>
                </a:solidFill>
                <a:latin typeface="DM Sans" pitchFamily="2" charset="0"/>
                <a:ea typeface="Canva Sans Bold"/>
                <a:cs typeface="Canva Sans Bold"/>
                <a:sym typeface="Canva Sans Bold"/>
              </a:rPr>
              <a:t>Options to Consider:</a:t>
            </a:r>
          </a:p>
          <a:p>
            <a:pPr marL="582925" lvl="1" indent="-291463" algn="l">
              <a:lnSpc>
                <a:spcPts val="3779"/>
              </a:lnSpc>
              <a:buFont typeface="Arial"/>
              <a:buChar char="•"/>
            </a:pPr>
            <a:r>
              <a:rPr lang="en-US" sz="2699" dirty="0">
                <a:solidFill>
                  <a:srgbClr val="FFFFFF"/>
                </a:solidFill>
                <a:latin typeface="DM Sans" pitchFamily="2" charset="0"/>
                <a:ea typeface="Canva Sans"/>
                <a:cs typeface="Canva Sans"/>
                <a:sym typeface="Canva Sans"/>
              </a:rPr>
              <a:t>Inventory City-owned or surplus properties</a:t>
            </a:r>
          </a:p>
          <a:p>
            <a:pPr marL="582925" lvl="1" indent="-291463" algn="l">
              <a:lnSpc>
                <a:spcPts val="3779"/>
              </a:lnSpc>
              <a:buFont typeface="Arial"/>
              <a:buChar char="•"/>
            </a:pPr>
            <a:r>
              <a:rPr lang="en-US" sz="2699" dirty="0">
                <a:solidFill>
                  <a:srgbClr val="FFFFFF"/>
                </a:solidFill>
                <a:latin typeface="DM Sans" pitchFamily="2" charset="0"/>
                <a:ea typeface="Canva Sans"/>
                <a:cs typeface="Canva Sans"/>
                <a:sym typeface="Canva Sans"/>
              </a:rPr>
              <a:t>Identify priority sites for housing partnerships</a:t>
            </a:r>
          </a:p>
          <a:p>
            <a:pPr marL="582925" lvl="1" indent="-291463" algn="l">
              <a:lnSpc>
                <a:spcPts val="3779"/>
              </a:lnSpc>
              <a:buFont typeface="Arial"/>
              <a:buChar char="•"/>
            </a:pPr>
            <a:r>
              <a:rPr lang="en-US" sz="2699" dirty="0">
                <a:solidFill>
                  <a:srgbClr val="FFFFFF"/>
                </a:solidFill>
                <a:latin typeface="DM Sans" pitchFamily="2" charset="0"/>
                <a:ea typeface="Canva Sans"/>
                <a:cs typeface="Canva Sans"/>
                <a:sym typeface="Canva Sans"/>
              </a:rPr>
              <a:t>Use long-term ground leases to retain public control</a:t>
            </a:r>
          </a:p>
          <a:p>
            <a:pPr marL="582925" lvl="1" indent="-291463" algn="l">
              <a:lnSpc>
                <a:spcPts val="3779"/>
              </a:lnSpc>
              <a:buFont typeface="Arial"/>
              <a:buChar char="•"/>
            </a:pPr>
            <a:r>
              <a:rPr lang="en-US" sz="2699" dirty="0">
                <a:solidFill>
                  <a:srgbClr val="FFFFFF"/>
                </a:solidFill>
                <a:latin typeface="DM Sans" pitchFamily="2" charset="0"/>
                <a:ea typeface="Canva Sans"/>
                <a:cs typeface="Canva Sans"/>
                <a:sym typeface="Canva Sans"/>
              </a:rPr>
              <a:t>Pair PPPs with grants, MFTE, or Local Housing Fund dollars</a:t>
            </a:r>
          </a:p>
          <a:p>
            <a:pPr marL="582925" lvl="1" indent="-291463" algn="l">
              <a:lnSpc>
                <a:spcPts val="3779"/>
              </a:lnSpc>
              <a:buFont typeface="Arial"/>
              <a:buChar char="•"/>
            </a:pPr>
            <a:r>
              <a:rPr lang="en-US" sz="2699" dirty="0">
                <a:solidFill>
                  <a:srgbClr val="FFFFFF"/>
                </a:solidFill>
                <a:latin typeface="DM Sans" pitchFamily="2" charset="0"/>
                <a:ea typeface="Canva Sans"/>
                <a:cs typeface="Canva Sans"/>
                <a:sym typeface="Canva Sans"/>
              </a:rPr>
              <a:t>Partner with Housing Kitsap or experienced nonprofit developers</a:t>
            </a:r>
          </a:p>
          <a:p>
            <a:pPr marL="582925" lvl="1" indent="-291463" algn="l">
              <a:lnSpc>
                <a:spcPts val="3779"/>
              </a:lnSpc>
              <a:buFont typeface="Arial"/>
              <a:buChar char="•"/>
            </a:pPr>
            <a:r>
              <a:rPr lang="en-US" sz="2699" dirty="0">
                <a:solidFill>
                  <a:srgbClr val="FFFFFF"/>
                </a:solidFill>
                <a:latin typeface="DM Sans" pitchFamily="2" charset="0"/>
                <a:ea typeface="Canva Sans"/>
                <a:cs typeface="Canva Sans"/>
                <a:sym typeface="Canva Sans"/>
              </a:rPr>
              <a:t>Focus on 1–2 strategic projects rather than many small ones</a:t>
            </a:r>
          </a:p>
        </p:txBody>
      </p:sp>
      <p:grpSp>
        <p:nvGrpSpPr>
          <p:cNvPr id="14" name="Group 14"/>
          <p:cNvGrpSpPr/>
          <p:nvPr/>
        </p:nvGrpSpPr>
        <p:grpSpPr>
          <a:xfrm>
            <a:off x="13286307" y="7565604"/>
            <a:ext cx="4616724" cy="2278910"/>
            <a:chOff x="0" y="0"/>
            <a:chExt cx="1096254" cy="541133"/>
          </a:xfrm>
        </p:grpSpPr>
        <p:sp>
          <p:nvSpPr>
            <p:cNvPr id="15" name="Freeform 15"/>
            <p:cNvSpPr/>
            <p:nvPr/>
          </p:nvSpPr>
          <p:spPr>
            <a:xfrm>
              <a:off x="0" y="0"/>
              <a:ext cx="1096254" cy="541133"/>
            </a:xfrm>
            <a:custGeom>
              <a:avLst/>
              <a:gdLst/>
              <a:ahLst/>
              <a:cxnLst/>
              <a:rect l="l" t="t" r="r" b="b"/>
              <a:pathLst>
                <a:path w="1096254" h="541133">
                  <a:moveTo>
                    <a:pt x="0" y="0"/>
                  </a:moveTo>
                  <a:lnTo>
                    <a:pt x="1096254" y="0"/>
                  </a:lnTo>
                  <a:lnTo>
                    <a:pt x="1096254" y="541133"/>
                  </a:lnTo>
                  <a:lnTo>
                    <a:pt x="0" y="541133"/>
                  </a:lnTo>
                  <a:close/>
                </a:path>
              </a:pathLst>
            </a:custGeom>
            <a:blipFill>
              <a:blip r:embed="rId2"/>
              <a:stretch>
                <a:fillRect t="-17405" b="-17405"/>
              </a:stretch>
            </a:blipFill>
            <a:ln w="95250" cap="sq">
              <a:solidFill>
                <a:srgbClr val="FFFFFF"/>
              </a:solidFill>
              <a:prstDash val="solid"/>
              <a:miter/>
            </a:ln>
          </p:spPr>
          <p:txBody>
            <a:bodyPr/>
            <a:lstStyle/>
            <a:p>
              <a:endParaRPr lang="en-US"/>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1C3F60"/>
        </a:solidFill>
        <a:effectLst/>
      </p:bgPr>
    </p:bg>
    <p:spTree>
      <p:nvGrpSpPr>
        <p:cNvPr id="1" name=""/>
        <p:cNvGrpSpPr/>
        <p:nvPr/>
      </p:nvGrpSpPr>
      <p:grpSpPr>
        <a:xfrm>
          <a:off x="0" y="0"/>
          <a:ext cx="0" cy="0"/>
          <a:chOff x="0" y="0"/>
          <a:chExt cx="0" cy="0"/>
        </a:xfrm>
      </p:grpSpPr>
      <p:grpSp>
        <p:nvGrpSpPr>
          <p:cNvPr id="2" name="Group 2"/>
          <p:cNvGrpSpPr/>
          <p:nvPr/>
        </p:nvGrpSpPr>
        <p:grpSpPr>
          <a:xfrm>
            <a:off x="-228601" y="-120315"/>
            <a:ext cx="13886077" cy="1007894"/>
            <a:chOff x="0" y="0"/>
            <a:chExt cx="3817480" cy="812800"/>
          </a:xfrm>
        </p:grpSpPr>
        <p:sp>
          <p:nvSpPr>
            <p:cNvPr id="3" name="Freeform 3"/>
            <p:cNvSpPr/>
            <p:nvPr/>
          </p:nvSpPr>
          <p:spPr>
            <a:xfrm>
              <a:off x="0" y="0"/>
              <a:ext cx="3817480" cy="812800"/>
            </a:xfrm>
            <a:custGeom>
              <a:avLst/>
              <a:gdLst/>
              <a:ahLst/>
              <a:cxnLst/>
              <a:rect l="l" t="t" r="r" b="b"/>
              <a:pathLst>
                <a:path w="3817480" h="812800">
                  <a:moveTo>
                    <a:pt x="0" y="0"/>
                  </a:moveTo>
                  <a:lnTo>
                    <a:pt x="3817480" y="0"/>
                  </a:lnTo>
                  <a:lnTo>
                    <a:pt x="3817480" y="812800"/>
                  </a:lnTo>
                  <a:lnTo>
                    <a:pt x="0" y="812800"/>
                  </a:lnTo>
                  <a:close/>
                </a:path>
              </a:pathLst>
            </a:custGeom>
            <a:ln w="38100" cap="sq">
              <a:solidFill>
                <a:srgbClr val="F0F0F0"/>
              </a:solidFill>
              <a:prstDash val="solid"/>
              <a:miter/>
            </a:ln>
          </p:spPr>
          <p:txBody>
            <a:bodyPr/>
            <a:lstStyle/>
            <a:p>
              <a:endParaRPr lang="en-US"/>
            </a:p>
          </p:txBody>
        </p:sp>
        <p:sp>
          <p:nvSpPr>
            <p:cNvPr id="4" name="TextBox 4"/>
            <p:cNvSpPr txBox="1"/>
            <p:nvPr/>
          </p:nvSpPr>
          <p:spPr>
            <a:xfrm>
              <a:off x="0" y="-38100"/>
              <a:ext cx="3817480" cy="850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33803" y="9402028"/>
            <a:ext cx="18321803" cy="884972"/>
            <a:chOff x="0" y="0"/>
            <a:chExt cx="5678908" cy="274300"/>
          </a:xfrm>
        </p:grpSpPr>
        <p:sp>
          <p:nvSpPr>
            <p:cNvPr id="6" name="Freeform 6"/>
            <p:cNvSpPr/>
            <p:nvPr/>
          </p:nvSpPr>
          <p:spPr>
            <a:xfrm>
              <a:off x="0" y="0"/>
              <a:ext cx="5678908" cy="274300"/>
            </a:xfrm>
            <a:custGeom>
              <a:avLst/>
              <a:gdLst/>
              <a:ahLst/>
              <a:cxnLst/>
              <a:rect l="l" t="t" r="r" b="b"/>
              <a:pathLst>
                <a:path w="5678908" h="274300">
                  <a:moveTo>
                    <a:pt x="0" y="0"/>
                  </a:moveTo>
                  <a:lnTo>
                    <a:pt x="5678908" y="0"/>
                  </a:lnTo>
                  <a:lnTo>
                    <a:pt x="5678908" y="274300"/>
                  </a:lnTo>
                  <a:lnTo>
                    <a:pt x="0" y="274300"/>
                  </a:lnTo>
                  <a:close/>
                </a:path>
              </a:pathLst>
            </a:custGeom>
            <a:solidFill>
              <a:srgbClr val="AFC1D0">
                <a:alpha val="40000"/>
              </a:srgbClr>
            </a:solidFill>
          </p:spPr>
          <p:txBody>
            <a:bodyPr/>
            <a:lstStyle/>
            <a:p>
              <a:endParaRPr lang="en-US"/>
            </a:p>
          </p:txBody>
        </p:sp>
        <p:sp>
          <p:nvSpPr>
            <p:cNvPr id="7" name="TextBox 7"/>
            <p:cNvSpPr txBox="1"/>
            <p:nvPr/>
          </p:nvSpPr>
          <p:spPr>
            <a:xfrm>
              <a:off x="0" y="-38100"/>
              <a:ext cx="5678908" cy="3124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746661" y="422052"/>
            <a:ext cx="12011995" cy="1213297"/>
            <a:chOff x="0" y="0"/>
            <a:chExt cx="3163653" cy="319551"/>
          </a:xfrm>
        </p:grpSpPr>
        <p:sp>
          <p:nvSpPr>
            <p:cNvPr id="9" name="Freeform 9"/>
            <p:cNvSpPr/>
            <p:nvPr/>
          </p:nvSpPr>
          <p:spPr>
            <a:xfrm>
              <a:off x="0" y="0"/>
              <a:ext cx="3163653" cy="319551"/>
            </a:xfrm>
            <a:custGeom>
              <a:avLst/>
              <a:gdLst/>
              <a:ahLst/>
              <a:cxnLst/>
              <a:rect l="l" t="t" r="r" b="b"/>
              <a:pathLst>
                <a:path w="3163653" h="319551">
                  <a:moveTo>
                    <a:pt x="6445" y="0"/>
                  </a:moveTo>
                  <a:lnTo>
                    <a:pt x="3157208" y="0"/>
                  </a:lnTo>
                  <a:cubicBezTo>
                    <a:pt x="3158917" y="0"/>
                    <a:pt x="3160557" y="679"/>
                    <a:pt x="3161765" y="1888"/>
                  </a:cubicBezTo>
                  <a:cubicBezTo>
                    <a:pt x="3162974" y="3096"/>
                    <a:pt x="3163653" y="4736"/>
                    <a:pt x="3163653" y="6445"/>
                  </a:cubicBezTo>
                  <a:lnTo>
                    <a:pt x="3163653" y="313106"/>
                  </a:lnTo>
                  <a:cubicBezTo>
                    <a:pt x="3163653" y="314816"/>
                    <a:pt x="3162974" y="316455"/>
                    <a:pt x="3161765" y="317664"/>
                  </a:cubicBezTo>
                  <a:cubicBezTo>
                    <a:pt x="3160557" y="318872"/>
                    <a:pt x="3158917" y="319551"/>
                    <a:pt x="3157208" y="319551"/>
                  </a:cubicBezTo>
                  <a:lnTo>
                    <a:pt x="6445" y="319551"/>
                  </a:lnTo>
                  <a:cubicBezTo>
                    <a:pt x="4736" y="319551"/>
                    <a:pt x="3096" y="318872"/>
                    <a:pt x="1888" y="317664"/>
                  </a:cubicBezTo>
                  <a:cubicBezTo>
                    <a:pt x="679" y="316455"/>
                    <a:pt x="0" y="314816"/>
                    <a:pt x="0" y="313106"/>
                  </a:cubicBezTo>
                  <a:lnTo>
                    <a:pt x="0" y="6445"/>
                  </a:lnTo>
                  <a:cubicBezTo>
                    <a:pt x="0" y="4736"/>
                    <a:pt x="679" y="3096"/>
                    <a:pt x="1888" y="1888"/>
                  </a:cubicBezTo>
                  <a:cubicBezTo>
                    <a:pt x="3096" y="679"/>
                    <a:pt x="4736" y="0"/>
                    <a:pt x="6445" y="0"/>
                  </a:cubicBezTo>
                  <a:close/>
                </a:path>
              </a:pathLst>
            </a:custGeom>
            <a:solidFill>
              <a:srgbClr val="D9D9D9"/>
            </a:solidFill>
          </p:spPr>
          <p:txBody>
            <a:bodyPr/>
            <a:lstStyle/>
            <a:p>
              <a:endParaRPr lang="en-US"/>
            </a:p>
          </p:txBody>
        </p:sp>
        <p:sp>
          <p:nvSpPr>
            <p:cNvPr id="10" name="TextBox 10"/>
            <p:cNvSpPr txBox="1"/>
            <p:nvPr/>
          </p:nvSpPr>
          <p:spPr>
            <a:xfrm>
              <a:off x="0" y="-38100"/>
              <a:ext cx="3163653" cy="357651"/>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746661" y="762000"/>
            <a:ext cx="12011995" cy="609600"/>
          </a:xfrm>
          <a:prstGeom prst="rect">
            <a:avLst/>
          </a:prstGeom>
        </p:spPr>
        <p:txBody>
          <a:bodyPr lIns="0" tIns="0" rIns="0" bIns="0" rtlCol="0" anchor="t">
            <a:spAutoFit/>
          </a:bodyPr>
          <a:lstStyle/>
          <a:p>
            <a:pPr algn="ctr">
              <a:lnSpc>
                <a:spcPts val="4500"/>
              </a:lnSpc>
            </a:pPr>
            <a:r>
              <a:rPr lang="en-US" sz="4400" b="1" dirty="0">
                <a:solidFill>
                  <a:srgbClr val="0B1320"/>
                </a:solidFill>
                <a:latin typeface="DM Sans" pitchFamily="2" charset="0"/>
                <a:ea typeface="DM Sans Bold"/>
                <a:cs typeface="DM Sans Bold"/>
                <a:sym typeface="DM Sans Bold"/>
              </a:rPr>
              <a:t>PUBLIC-PRIVATE HOUSING PARTNERSHIPS</a:t>
            </a:r>
          </a:p>
        </p:txBody>
      </p:sp>
      <p:graphicFrame>
        <p:nvGraphicFramePr>
          <p:cNvPr id="12" name="Table 12"/>
          <p:cNvGraphicFramePr>
            <a:graphicFrameLocks noGrp="1"/>
          </p:cNvGraphicFramePr>
          <p:nvPr>
            <p:extLst>
              <p:ext uri="{D42A27DB-BD31-4B8C-83A1-F6EECF244321}">
                <p14:modId xmlns:p14="http://schemas.microsoft.com/office/powerpoint/2010/main" val="669645187"/>
              </p:ext>
            </p:extLst>
          </p:nvPr>
        </p:nvGraphicFramePr>
        <p:xfrm>
          <a:off x="746661" y="2325404"/>
          <a:ext cx="16146331" cy="5638800"/>
        </p:xfrm>
        <a:graphic>
          <a:graphicData uri="http://schemas.openxmlformats.org/drawingml/2006/table">
            <a:tbl>
              <a:tblPr/>
              <a:tblGrid>
                <a:gridCol w="5397066">
                  <a:extLst>
                    <a:ext uri="{9D8B030D-6E8A-4147-A177-3AD203B41FA5}">
                      <a16:colId xmlns:a16="http://schemas.microsoft.com/office/drawing/2014/main" val="20000"/>
                    </a:ext>
                  </a:extLst>
                </a:gridCol>
                <a:gridCol w="10749265">
                  <a:extLst>
                    <a:ext uri="{9D8B030D-6E8A-4147-A177-3AD203B41FA5}">
                      <a16:colId xmlns:a16="http://schemas.microsoft.com/office/drawing/2014/main" val="20001"/>
                    </a:ext>
                  </a:extLst>
                </a:gridCol>
              </a:tblGrid>
              <a:tr h="939800">
                <a:tc>
                  <a:txBody>
                    <a:bodyPr/>
                    <a:lstStyle/>
                    <a:p>
                      <a:pPr algn="l">
                        <a:lnSpc>
                          <a:spcPts val="3640"/>
                        </a:lnSpc>
                        <a:defRPr/>
                      </a:pPr>
                      <a:r>
                        <a:rPr lang="en-US" sz="2600" b="1">
                          <a:solidFill>
                            <a:srgbClr val="FFFFFF"/>
                          </a:solidFill>
                          <a:latin typeface="DM Sans" pitchFamily="2" charset="0"/>
                          <a:ea typeface="Canva Sans Bold"/>
                          <a:cs typeface="Canva Sans Bold"/>
                          <a:sym typeface="Canva Sans Bold"/>
                        </a:rPr>
                        <a:t>What This Does</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ts val="3640"/>
                        </a:lnSpc>
                        <a:defRPr/>
                      </a:pPr>
                      <a:r>
                        <a:rPr lang="en-US" sz="2600" dirty="0">
                          <a:solidFill>
                            <a:srgbClr val="FFFFFF"/>
                          </a:solidFill>
                          <a:latin typeface="DM Sans" pitchFamily="2" charset="0"/>
                          <a:ea typeface="Canva Sans"/>
                          <a:cs typeface="Canva Sans"/>
                          <a:sym typeface="Canva Sans"/>
                        </a:rPr>
                        <a:t>Uses City land and staff to support housing</a:t>
                      </a:r>
                      <a:endParaRPr lang="en-US" sz="1100" dirty="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39800">
                <a:tc>
                  <a:txBody>
                    <a:bodyPr/>
                    <a:lstStyle/>
                    <a:p>
                      <a:pPr algn="l">
                        <a:lnSpc>
                          <a:spcPts val="3640"/>
                        </a:lnSpc>
                        <a:defRPr/>
                      </a:pPr>
                      <a:r>
                        <a:rPr lang="en-US" sz="2600" b="1">
                          <a:solidFill>
                            <a:srgbClr val="FFFFFF"/>
                          </a:solidFill>
                          <a:latin typeface="DM Sans" pitchFamily="2" charset="0"/>
                          <a:ea typeface="Canva Sans Bold"/>
                          <a:cs typeface="Canva Sans Bold"/>
                          <a:sym typeface="Canva Sans Bold"/>
                        </a:rPr>
                        <a:t>Who It Helps</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ts val="3640"/>
                        </a:lnSpc>
                        <a:defRPr/>
                      </a:pPr>
                      <a:r>
                        <a:rPr lang="en-US" sz="2600">
                          <a:solidFill>
                            <a:srgbClr val="FFFFFF"/>
                          </a:solidFill>
                          <a:latin typeface="DM Sans" pitchFamily="2" charset="0"/>
                          <a:ea typeface="Canva Sans"/>
                          <a:cs typeface="Canva Sans"/>
                          <a:sym typeface="Canva Sans"/>
                        </a:rPr>
                        <a:t>Lower-income households (&lt;80% AMI)</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39800">
                <a:tc>
                  <a:txBody>
                    <a:bodyPr/>
                    <a:lstStyle/>
                    <a:p>
                      <a:pPr algn="l">
                        <a:lnSpc>
                          <a:spcPts val="3640"/>
                        </a:lnSpc>
                        <a:defRPr/>
                      </a:pPr>
                      <a:r>
                        <a:rPr lang="en-US" sz="2600" b="1">
                          <a:solidFill>
                            <a:srgbClr val="FFFFFF"/>
                          </a:solidFill>
                          <a:latin typeface="DM Sans" pitchFamily="2" charset="0"/>
                          <a:ea typeface="Canva Sans Bold"/>
                          <a:cs typeface="Canva Sans Bold"/>
                          <a:sym typeface="Canva Sans Bold"/>
                        </a:rPr>
                        <a:t>Housing Types Encouraged  </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ts val="3640"/>
                        </a:lnSpc>
                        <a:defRPr/>
                      </a:pPr>
                      <a:r>
                        <a:rPr lang="en-US" sz="2600">
                          <a:solidFill>
                            <a:srgbClr val="FFFFFF"/>
                          </a:solidFill>
                          <a:latin typeface="DM Sans" pitchFamily="2" charset="0"/>
                          <a:ea typeface="Canva Sans"/>
                          <a:cs typeface="Canva Sans"/>
                          <a:sym typeface="Canva Sans"/>
                        </a:rPr>
                        <a:t>Mixed-income, multifamily</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39800">
                <a:tc>
                  <a:txBody>
                    <a:bodyPr/>
                    <a:lstStyle/>
                    <a:p>
                      <a:pPr algn="l">
                        <a:lnSpc>
                          <a:spcPts val="3640"/>
                        </a:lnSpc>
                        <a:defRPr/>
                      </a:pPr>
                      <a:r>
                        <a:rPr lang="en-US" sz="2600" b="1">
                          <a:solidFill>
                            <a:srgbClr val="FFFFFF"/>
                          </a:solidFill>
                          <a:latin typeface="DM Sans" pitchFamily="2" charset="0"/>
                          <a:ea typeface="Canva Sans Bold"/>
                          <a:cs typeface="Canva Sans Bold"/>
                          <a:sym typeface="Canva Sans Bold"/>
                        </a:rPr>
                        <a:t>Where It Makes Sense</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ts val="3640"/>
                        </a:lnSpc>
                        <a:defRPr/>
                      </a:pPr>
                      <a:r>
                        <a:rPr lang="en-US" sz="2600">
                          <a:solidFill>
                            <a:srgbClr val="FFFFFF"/>
                          </a:solidFill>
                          <a:latin typeface="DM Sans" pitchFamily="2" charset="0"/>
                          <a:ea typeface="Canva Sans"/>
                          <a:cs typeface="Canva Sans"/>
                          <a:sym typeface="Canva Sans"/>
                        </a:rPr>
                        <a:t>City-owned or strategic sites</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r h="939800">
                <a:tc>
                  <a:txBody>
                    <a:bodyPr/>
                    <a:lstStyle/>
                    <a:p>
                      <a:pPr algn="l">
                        <a:lnSpc>
                          <a:spcPts val="3640"/>
                        </a:lnSpc>
                        <a:defRPr/>
                      </a:pPr>
                      <a:r>
                        <a:rPr lang="en-US" sz="2600" b="1">
                          <a:solidFill>
                            <a:srgbClr val="FFFFFF"/>
                          </a:solidFill>
                          <a:latin typeface="DM Sans" pitchFamily="2" charset="0"/>
                          <a:ea typeface="Canva Sans Bold"/>
                          <a:cs typeface="Canva Sans Bold"/>
                          <a:sym typeface="Canva Sans Bold"/>
                        </a:rPr>
                        <a:t>Implementation Timeframe</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ts val="3640"/>
                        </a:lnSpc>
                        <a:defRPr/>
                      </a:pPr>
                      <a:r>
                        <a:rPr lang="en-US" sz="2600" dirty="0">
                          <a:solidFill>
                            <a:srgbClr val="FFFFFF"/>
                          </a:solidFill>
                          <a:latin typeface="DM Sans" pitchFamily="2" charset="0"/>
                          <a:ea typeface="Canva Sans"/>
                          <a:cs typeface="Canva Sans"/>
                          <a:sym typeface="Canva Sans"/>
                        </a:rPr>
                        <a:t>Short-Medium – 2026-2027</a:t>
                      </a:r>
                      <a:endParaRPr lang="en-US" sz="1100" dirty="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4"/>
                  </a:ext>
                </a:extLst>
              </a:tr>
              <a:tr h="939800">
                <a:tc>
                  <a:txBody>
                    <a:bodyPr/>
                    <a:lstStyle/>
                    <a:p>
                      <a:pPr algn="l">
                        <a:lnSpc>
                          <a:spcPts val="3640"/>
                        </a:lnSpc>
                        <a:defRPr/>
                      </a:pPr>
                      <a:r>
                        <a:rPr lang="en-US" sz="2600" b="1">
                          <a:solidFill>
                            <a:srgbClr val="FFFFFF"/>
                          </a:solidFill>
                          <a:latin typeface="DM Sans" pitchFamily="2" charset="0"/>
                          <a:ea typeface="Canva Sans Bold"/>
                          <a:cs typeface="Canva Sans Bold"/>
                          <a:sym typeface="Canva Sans Bold"/>
                        </a:rPr>
                        <a:t>Staff Effort</a:t>
                      </a:r>
                      <a:endParaRPr lang="en-US" sz="110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3A8BD"/>
                    </a:solidFill>
                  </a:tcPr>
                </a:tc>
                <a:tc>
                  <a:txBody>
                    <a:bodyPr/>
                    <a:lstStyle/>
                    <a:p>
                      <a:pPr algn="l">
                        <a:lnSpc>
                          <a:spcPts val="3640"/>
                        </a:lnSpc>
                        <a:defRPr/>
                      </a:pPr>
                      <a:r>
                        <a:rPr lang="en-US" sz="2600" dirty="0">
                          <a:solidFill>
                            <a:srgbClr val="FFFFFF"/>
                          </a:solidFill>
                          <a:latin typeface="DM Sans" pitchFamily="2" charset="0"/>
                          <a:ea typeface="Canva Sans"/>
                          <a:cs typeface="Canva Sans"/>
                          <a:sym typeface="Canva Sans"/>
                        </a:rPr>
                        <a:t>Moderate</a:t>
                      </a:r>
                      <a:endParaRPr lang="en-US" sz="1100" dirty="0">
                        <a:latin typeface="DM Sans"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1C3F60"/>
        </a:solidFill>
        <a:effectLst/>
      </p:bgPr>
    </p:bg>
    <p:spTree>
      <p:nvGrpSpPr>
        <p:cNvPr id="1" name=""/>
        <p:cNvGrpSpPr/>
        <p:nvPr/>
      </p:nvGrpSpPr>
      <p:grpSpPr>
        <a:xfrm>
          <a:off x="0" y="0"/>
          <a:ext cx="0" cy="0"/>
          <a:chOff x="0" y="0"/>
          <a:chExt cx="0" cy="0"/>
        </a:xfrm>
      </p:grpSpPr>
      <p:grpSp>
        <p:nvGrpSpPr>
          <p:cNvPr id="2" name="Group 2"/>
          <p:cNvGrpSpPr/>
          <p:nvPr/>
        </p:nvGrpSpPr>
        <p:grpSpPr>
          <a:xfrm>
            <a:off x="-304801" y="-325719"/>
            <a:ext cx="13962277" cy="1213297"/>
            <a:chOff x="0" y="0"/>
            <a:chExt cx="3817480" cy="812800"/>
          </a:xfrm>
        </p:grpSpPr>
        <p:sp>
          <p:nvSpPr>
            <p:cNvPr id="3" name="Freeform 3"/>
            <p:cNvSpPr/>
            <p:nvPr/>
          </p:nvSpPr>
          <p:spPr>
            <a:xfrm>
              <a:off x="0" y="0"/>
              <a:ext cx="3817480" cy="812800"/>
            </a:xfrm>
            <a:custGeom>
              <a:avLst/>
              <a:gdLst/>
              <a:ahLst/>
              <a:cxnLst/>
              <a:rect l="l" t="t" r="r" b="b"/>
              <a:pathLst>
                <a:path w="3817480" h="812800">
                  <a:moveTo>
                    <a:pt x="0" y="0"/>
                  </a:moveTo>
                  <a:lnTo>
                    <a:pt x="3817480" y="0"/>
                  </a:lnTo>
                  <a:lnTo>
                    <a:pt x="3817480" y="812800"/>
                  </a:lnTo>
                  <a:lnTo>
                    <a:pt x="0" y="812800"/>
                  </a:lnTo>
                  <a:close/>
                </a:path>
              </a:pathLst>
            </a:custGeom>
            <a:ln w="38100" cap="sq">
              <a:solidFill>
                <a:srgbClr val="F0F0F0"/>
              </a:solidFill>
              <a:prstDash val="solid"/>
              <a:miter/>
            </a:ln>
          </p:spPr>
          <p:txBody>
            <a:bodyPr/>
            <a:lstStyle/>
            <a:p>
              <a:endParaRPr lang="en-US"/>
            </a:p>
          </p:txBody>
        </p:sp>
        <p:sp>
          <p:nvSpPr>
            <p:cNvPr id="4" name="TextBox 4"/>
            <p:cNvSpPr txBox="1"/>
            <p:nvPr/>
          </p:nvSpPr>
          <p:spPr>
            <a:xfrm>
              <a:off x="0" y="-38100"/>
              <a:ext cx="3817480" cy="850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33803" y="9402028"/>
            <a:ext cx="18321803" cy="884972"/>
            <a:chOff x="0" y="0"/>
            <a:chExt cx="5678908" cy="274300"/>
          </a:xfrm>
        </p:grpSpPr>
        <p:sp>
          <p:nvSpPr>
            <p:cNvPr id="6" name="Freeform 6"/>
            <p:cNvSpPr/>
            <p:nvPr/>
          </p:nvSpPr>
          <p:spPr>
            <a:xfrm>
              <a:off x="0" y="0"/>
              <a:ext cx="5678908" cy="274300"/>
            </a:xfrm>
            <a:custGeom>
              <a:avLst/>
              <a:gdLst/>
              <a:ahLst/>
              <a:cxnLst/>
              <a:rect l="l" t="t" r="r" b="b"/>
              <a:pathLst>
                <a:path w="5678908" h="274300">
                  <a:moveTo>
                    <a:pt x="0" y="0"/>
                  </a:moveTo>
                  <a:lnTo>
                    <a:pt x="5678908" y="0"/>
                  </a:lnTo>
                  <a:lnTo>
                    <a:pt x="5678908" y="274300"/>
                  </a:lnTo>
                  <a:lnTo>
                    <a:pt x="0" y="274300"/>
                  </a:lnTo>
                  <a:close/>
                </a:path>
              </a:pathLst>
            </a:custGeom>
            <a:solidFill>
              <a:srgbClr val="AFC1D0">
                <a:alpha val="40000"/>
              </a:srgbClr>
            </a:solidFill>
          </p:spPr>
          <p:txBody>
            <a:bodyPr/>
            <a:lstStyle/>
            <a:p>
              <a:endParaRPr lang="en-US"/>
            </a:p>
          </p:txBody>
        </p:sp>
        <p:sp>
          <p:nvSpPr>
            <p:cNvPr id="7" name="TextBox 7"/>
            <p:cNvSpPr txBox="1"/>
            <p:nvPr/>
          </p:nvSpPr>
          <p:spPr>
            <a:xfrm>
              <a:off x="0" y="-38100"/>
              <a:ext cx="5678908" cy="3124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746661" y="422052"/>
            <a:ext cx="12011995" cy="1213297"/>
            <a:chOff x="0" y="0"/>
            <a:chExt cx="3163653" cy="319551"/>
          </a:xfrm>
        </p:grpSpPr>
        <p:sp>
          <p:nvSpPr>
            <p:cNvPr id="9" name="Freeform 9"/>
            <p:cNvSpPr/>
            <p:nvPr/>
          </p:nvSpPr>
          <p:spPr>
            <a:xfrm>
              <a:off x="0" y="0"/>
              <a:ext cx="3163653" cy="319551"/>
            </a:xfrm>
            <a:custGeom>
              <a:avLst/>
              <a:gdLst/>
              <a:ahLst/>
              <a:cxnLst/>
              <a:rect l="l" t="t" r="r" b="b"/>
              <a:pathLst>
                <a:path w="3163653" h="319551">
                  <a:moveTo>
                    <a:pt x="6445" y="0"/>
                  </a:moveTo>
                  <a:lnTo>
                    <a:pt x="3157208" y="0"/>
                  </a:lnTo>
                  <a:cubicBezTo>
                    <a:pt x="3158917" y="0"/>
                    <a:pt x="3160557" y="679"/>
                    <a:pt x="3161765" y="1888"/>
                  </a:cubicBezTo>
                  <a:cubicBezTo>
                    <a:pt x="3162974" y="3096"/>
                    <a:pt x="3163653" y="4736"/>
                    <a:pt x="3163653" y="6445"/>
                  </a:cubicBezTo>
                  <a:lnTo>
                    <a:pt x="3163653" y="313106"/>
                  </a:lnTo>
                  <a:cubicBezTo>
                    <a:pt x="3163653" y="314816"/>
                    <a:pt x="3162974" y="316455"/>
                    <a:pt x="3161765" y="317664"/>
                  </a:cubicBezTo>
                  <a:cubicBezTo>
                    <a:pt x="3160557" y="318872"/>
                    <a:pt x="3158917" y="319551"/>
                    <a:pt x="3157208" y="319551"/>
                  </a:cubicBezTo>
                  <a:lnTo>
                    <a:pt x="6445" y="319551"/>
                  </a:lnTo>
                  <a:cubicBezTo>
                    <a:pt x="4736" y="319551"/>
                    <a:pt x="3096" y="318872"/>
                    <a:pt x="1888" y="317664"/>
                  </a:cubicBezTo>
                  <a:cubicBezTo>
                    <a:pt x="679" y="316455"/>
                    <a:pt x="0" y="314816"/>
                    <a:pt x="0" y="313106"/>
                  </a:cubicBezTo>
                  <a:lnTo>
                    <a:pt x="0" y="6445"/>
                  </a:lnTo>
                  <a:cubicBezTo>
                    <a:pt x="0" y="4736"/>
                    <a:pt x="679" y="3096"/>
                    <a:pt x="1888" y="1888"/>
                  </a:cubicBezTo>
                  <a:cubicBezTo>
                    <a:pt x="3096" y="679"/>
                    <a:pt x="4736" y="0"/>
                    <a:pt x="6445" y="0"/>
                  </a:cubicBezTo>
                  <a:close/>
                </a:path>
              </a:pathLst>
            </a:custGeom>
            <a:solidFill>
              <a:srgbClr val="D9D9D9"/>
            </a:solidFill>
          </p:spPr>
          <p:txBody>
            <a:bodyPr/>
            <a:lstStyle/>
            <a:p>
              <a:endParaRPr lang="en-US"/>
            </a:p>
          </p:txBody>
        </p:sp>
        <p:sp>
          <p:nvSpPr>
            <p:cNvPr id="10" name="TextBox 10"/>
            <p:cNvSpPr txBox="1"/>
            <p:nvPr/>
          </p:nvSpPr>
          <p:spPr>
            <a:xfrm>
              <a:off x="0" y="-38100"/>
              <a:ext cx="3163653" cy="357651"/>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746661" y="762000"/>
            <a:ext cx="12011995" cy="609600"/>
          </a:xfrm>
          <a:prstGeom prst="rect">
            <a:avLst/>
          </a:prstGeom>
        </p:spPr>
        <p:txBody>
          <a:bodyPr lIns="0" tIns="0" rIns="0" bIns="0" rtlCol="0" anchor="t">
            <a:spAutoFit/>
          </a:bodyPr>
          <a:lstStyle/>
          <a:p>
            <a:pPr algn="ctr">
              <a:lnSpc>
                <a:spcPts val="4500"/>
              </a:lnSpc>
            </a:pPr>
            <a:r>
              <a:rPr lang="en-US" sz="4400" b="1" dirty="0">
                <a:solidFill>
                  <a:srgbClr val="0B1320"/>
                </a:solidFill>
                <a:latin typeface="DM Sans" pitchFamily="2" charset="0"/>
                <a:ea typeface="DM Sans Bold"/>
                <a:cs typeface="DM Sans Bold"/>
                <a:sym typeface="DM Sans Bold"/>
              </a:rPr>
              <a:t>PUBLIC-PRIVATE HOUSING PARTNERSHIPS</a:t>
            </a:r>
          </a:p>
        </p:txBody>
      </p:sp>
      <p:sp>
        <p:nvSpPr>
          <p:cNvPr id="12" name="TextBox 12"/>
          <p:cNvSpPr txBox="1"/>
          <p:nvPr/>
        </p:nvSpPr>
        <p:spPr>
          <a:xfrm>
            <a:off x="901649" y="2245968"/>
            <a:ext cx="15936912" cy="6645922"/>
          </a:xfrm>
          <a:prstGeom prst="rect">
            <a:avLst/>
          </a:prstGeom>
        </p:spPr>
        <p:txBody>
          <a:bodyPr lIns="0" tIns="0" rIns="0" bIns="0" rtlCol="0" anchor="t">
            <a:spAutoFit/>
          </a:bodyPr>
          <a:lstStyle/>
          <a:p>
            <a:pPr algn="just"/>
            <a:r>
              <a:rPr lang="en-US" sz="2699" b="1" dirty="0">
                <a:solidFill>
                  <a:srgbClr val="FFFFFF"/>
                </a:solidFill>
                <a:latin typeface="DM Sans" pitchFamily="2" charset="0"/>
                <a:ea typeface="Canva Sans Bold"/>
                <a:cs typeface="Canva Sans Bold"/>
                <a:sym typeface="Canva Sans Bold"/>
              </a:rPr>
              <a:t>Trade-Offs: </a:t>
            </a:r>
          </a:p>
          <a:p>
            <a:pPr algn="just"/>
            <a:endParaRPr lang="en-US" sz="2699" b="1" dirty="0">
              <a:solidFill>
                <a:srgbClr val="FFFFFF"/>
              </a:solidFill>
              <a:latin typeface="DM Sans" pitchFamily="2" charset="0"/>
              <a:ea typeface="Canva Sans Bold"/>
              <a:cs typeface="Canva Sans Bold"/>
              <a:sym typeface="Canva Sans Bold"/>
            </a:endParaRPr>
          </a:p>
          <a:p>
            <a:pPr marL="582925" lvl="1" indent="-291463" algn="just">
              <a:buFont typeface="Arial"/>
              <a:buChar char="•"/>
            </a:pPr>
            <a:r>
              <a:rPr lang="en-US" sz="2699" i="1" dirty="0">
                <a:solidFill>
                  <a:srgbClr val="FFFFFF"/>
                </a:solidFill>
                <a:latin typeface="DM Sans" pitchFamily="2" charset="0"/>
                <a:ea typeface="Canva Sans Italics"/>
                <a:cs typeface="Canva Sans Italics"/>
                <a:sym typeface="Canva Sans Italics"/>
              </a:rPr>
              <a:t>Complex Negotiations: </a:t>
            </a:r>
            <a:r>
              <a:rPr lang="en-US" sz="2699" dirty="0">
                <a:solidFill>
                  <a:srgbClr val="FFFFFF"/>
                </a:solidFill>
                <a:latin typeface="DM Sans" pitchFamily="2" charset="0"/>
                <a:ea typeface="Canva Sans"/>
                <a:cs typeface="Canva Sans"/>
                <a:sym typeface="Canva Sans"/>
              </a:rPr>
              <a:t>Partnerships require detailed agreements, legal review, and extended coordination, increasing time and effort.</a:t>
            </a:r>
          </a:p>
          <a:p>
            <a:pPr algn="just"/>
            <a:endParaRPr lang="en-US" sz="2699" dirty="0">
              <a:solidFill>
                <a:srgbClr val="FFFFFF"/>
              </a:solidFill>
              <a:latin typeface="DM Sans" pitchFamily="2" charset="0"/>
              <a:ea typeface="Canva Sans"/>
              <a:cs typeface="Canva Sans"/>
              <a:sym typeface="Canva Sans"/>
            </a:endParaRPr>
          </a:p>
          <a:p>
            <a:pPr marL="582925" lvl="1" indent="-291463" algn="just">
              <a:buFont typeface="Arial"/>
              <a:buChar char="•"/>
            </a:pPr>
            <a:r>
              <a:rPr lang="en-US" sz="2699" i="1" dirty="0">
                <a:solidFill>
                  <a:srgbClr val="FFFFFF"/>
                </a:solidFill>
                <a:latin typeface="DM Sans" pitchFamily="2" charset="0"/>
                <a:ea typeface="Canva Sans Italics"/>
                <a:cs typeface="Canva Sans Italics"/>
                <a:sym typeface="Canva Sans Italics"/>
              </a:rPr>
              <a:t>Staff Capacity Demands: </a:t>
            </a:r>
            <a:r>
              <a:rPr lang="en-US" sz="2699" dirty="0">
                <a:solidFill>
                  <a:srgbClr val="FFFFFF"/>
                </a:solidFill>
                <a:latin typeface="DM Sans" pitchFamily="2" charset="0"/>
                <a:ea typeface="Canva Sans"/>
                <a:cs typeface="Canva Sans"/>
                <a:sym typeface="Canva Sans"/>
              </a:rPr>
              <a:t>Managing partnerships and overseeing compliance can be resource-intensive for City staff.</a:t>
            </a:r>
          </a:p>
          <a:p>
            <a:pPr algn="just"/>
            <a:endParaRPr lang="en-US" sz="2699" dirty="0">
              <a:solidFill>
                <a:srgbClr val="FFFFFF"/>
              </a:solidFill>
              <a:latin typeface="DM Sans" pitchFamily="2" charset="0"/>
              <a:ea typeface="Canva Sans"/>
              <a:cs typeface="Canva Sans"/>
              <a:sym typeface="Canva Sans"/>
            </a:endParaRPr>
          </a:p>
          <a:p>
            <a:pPr marL="582925" lvl="1" indent="-291463" algn="just">
              <a:buFont typeface="Arial"/>
              <a:buChar char="•"/>
            </a:pPr>
            <a:r>
              <a:rPr lang="en-US" sz="2699" i="1" dirty="0">
                <a:solidFill>
                  <a:srgbClr val="FFFFFF"/>
                </a:solidFill>
                <a:latin typeface="DM Sans" pitchFamily="2" charset="0"/>
                <a:ea typeface="Canva Sans Italics"/>
                <a:cs typeface="Canva Sans Italics"/>
                <a:sym typeface="Canva Sans Italics"/>
              </a:rPr>
              <a:t>Risk Sharing: </a:t>
            </a:r>
            <a:r>
              <a:rPr lang="en-US" sz="2699" dirty="0">
                <a:solidFill>
                  <a:srgbClr val="FFFFFF"/>
                </a:solidFill>
                <a:latin typeface="DM Sans" pitchFamily="2" charset="0"/>
                <a:ea typeface="Canva Sans"/>
                <a:cs typeface="Canva Sans"/>
                <a:sym typeface="Canva Sans"/>
              </a:rPr>
              <a:t>The City may assume financial, political, or timing risk if projects face delays or cost overruns.</a:t>
            </a:r>
          </a:p>
          <a:p>
            <a:pPr algn="just"/>
            <a:endParaRPr lang="en-US" sz="2699" dirty="0">
              <a:solidFill>
                <a:srgbClr val="FFFFFF"/>
              </a:solidFill>
              <a:latin typeface="DM Sans" pitchFamily="2" charset="0"/>
              <a:ea typeface="Canva Sans"/>
              <a:cs typeface="Canva Sans"/>
              <a:sym typeface="Canva Sans"/>
            </a:endParaRPr>
          </a:p>
          <a:p>
            <a:pPr marL="582925" lvl="1" indent="-291463" algn="just">
              <a:buFont typeface="Arial"/>
              <a:buChar char="•"/>
            </a:pPr>
            <a:r>
              <a:rPr lang="en-US" sz="2699" i="1" dirty="0">
                <a:solidFill>
                  <a:srgbClr val="FFFFFF"/>
                </a:solidFill>
                <a:latin typeface="DM Sans" pitchFamily="2" charset="0"/>
                <a:ea typeface="Canva Sans Italics"/>
                <a:cs typeface="Canva Sans Italics"/>
                <a:sym typeface="Canva Sans Italics"/>
              </a:rPr>
              <a:t>Longer Timelines: </a:t>
            </a:r>
            <a:r>
              <a:rPr lang="en-US" sz="2699" dirty="0">
                <a:solidFill>
                  <a:srgbClr val="FFFFFF"/>
                </a:solidFill>
                <a:latin typeface="DM Sans" pitchFamily="2" charset="0"/>
                <a:ea typeface="Canva Sans"/>
                <a:cs typeface="Canva Sans"/>
                <a:sym typeface="Canva Sans"/>
              </a:rPr>
              <a:t>PPP projects often take longer to move from concept to construction than incentive-based approaches.</a:t>
            </a:r>
          </a:p>
          <a:p>
            <a:pPr algn="just"/>
            <a:endParaRPr lang="en-US" sz="2699" dirty="0">
              <a:solidFill>
                <a:srgbClr val="FFFFFF"/>
              </a:solidFill>
              <a:latin typeface="DM Sans" pitchFamily="2" charset="0"/>
              <a:ea typeface="Canva Sans"/>
              <a:cs typeface="Canva Sans"/>
              <a:sym typeface="Canva Sans"/>
            </a:endParaRPr>
          </a:p>
          <a:p>
            <a:pPr marL="582925" lvl="1" indent="-291463" algn="just">
              <a:buFont typeface="Arial"/>
              <a:buChar char="•"/>
            </a:pPr>
            <a:r>
              <a:rPr lang="en-US" sz="2699" i="1" dirty="0">
                <a:solidFill>
                  <a:srgbClr val="FFFFFF"/>
                </a:solidFill>
                <a:latin typeface="DM Sans" pitchFamily="2" charset="0"/>
                <a:ea typeface="Canva Sans Italics"/>
                <a:cs typeface="Canva Sans Italics"/>
                <a:sym typeface="Canva Sans Italics"/>
              </a:rPr>
              <a:t>Public Accountability: </a:t>
            </a:r>
            <a:r>
              <a:rPr lang="en-US" sz="2699" dirty="0">
                <a:solidFill>
                  <a:srgbClr val="FFFFFF"/>
                </a:solidFill>
                <a:latin typeface="DM Sans" pitchFamily="2" charset="0"/>
                <a:ea typeface="Canva Sans"/>
                <a:cs typeface="Canva Sans"/>
                <a:sym typeface="Canva Sans"/>
              </a:rPr>
              <a:t>Use of public assets or funds requires transparency and careful oversight to maintain public trust.</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1C3F60"/>
        </a:solidFill>
        <a:effectLst/>
      </p:bgPr>
    </p:bg>
    <p:spTree>
      <p:nvGrpSpPr>
        <p:cNvPr id="1" name=""/>
        <p:cNvGrpSpPr/>
        <p:nvPr/>
      </p:nvGrpSpPr>
      <p:grpSpPr>
        <a:xfrm>
          <a:off x="0" y="0"/>
          <a:ext cx="0" cy="0"/>
          <a:chOff x="0" y="0"/>
          <a:chExt cx="0" cy="0"/>
        </a:xfrm>
      </p:grpSpPr>
      <p:grpSp>
        <p:nvGrpSpPr>
          <p:cNvPr id="2" name="Group 2"/>
          <p:cNvGrpSpPr/>
          <p:nvPr/>
        </p:nvGrpSpPr>
        <p:grpSpPr>
          <a:xfrm>
            <a:off x="-152401" y="-419101"/>
            <a:ext cx="13809877" cy="1306679"/>
            <a:chOff x="0" y="0"/>
            <a:chExt cx="3817480" cy="812800"/>
          </a:xfrm>
        </p:grpSpPr>
        <p:sp>
          <p:nvSpPr>
            <p:cNvPr id="3" name="Freeform 3"/>
            <p:cNvSpPr/>
            <p:nvPr/>
          </p:nvSpPr>
          <p:spPr>
            <a:xfrm>
              <a:off x="0" y="0"/>
              <a:ext cx="3817480" cy="812800"/>
            </a:xfrm>
            <a:custGeom>
              <a:avLst/>
              <a:gdLst/>
              <a:ahLst/>
              <a:cxnLst/>
              <a:rect l="l" t="t" r="r" b="b"/>
              <a:pathLst>
                <a:path w="3817480" h="812800">
                  <a:moveTo>
                    <a:pt x="0" y="0"/>
                  </a:moveTo>
                  <a:lnTo>
                    <a:pt x="3817480" y="0"/>
                  </a:lnTo>
                  <a:lnTo>
                    <a:pt x="3817480" y="812800"/>
                  </a:lnTo>
                  <a:lnTo>
                    <a:pt x="0" y="812800"/>
                  </a:lnTo>
                  <a:close/>
                </a:path>
              </a:pathLst>
            </a:custGeom>
            <a:ln w="38100" cap="sq">
              <a:solidFill>
                <a:srgbClr val="F0F0F0"/>
              </a:solidFill>
              <a:prstDash val="solid"/>
              <a:miter/>
            </a:ln>
          </p:spPr>
          <p:txBody>
            <a:bodyPr/>
            <a:lstStyle/>
            <a:p>
              <a:endParaRPr lang="en-US"/>
            </a:p>
          </p:txBody>
        </p:sp>
        <p:sp>
          <p:nvSpPr>
            <p:cNvPr id="4" name="TextBox 4"/>
            <p:cNvSpPr txBox="1"/>
            <p:nvPr/>
          </p:nvSpPr>
          <p:spPr>
            <a:xfrm>
              <a:off x="0" y="-38100"/>
              <a:ext cx="3817480" cy="85090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18597" y="9168813"/>
            <a:ext cx="3698338" cy="3698338"/>
          </a:xfrm>
          <a:custGeom>
            <a:avLst/>
            <a:gdLst/>
            <a:ahLst/>
            <a:cxnLst/>
            <a:rect l="l" t="t" r="r" b="b"/>
            <a:pathLst>
              <a:path w="3698338" h="3698338">
                <a:moveTo>
                  <a:pt x="0" y="0"/>
                </a:moveTo>
                <a:lnTo>
                  <a:pt x="3698338" y="0"/>
                </a:lnTo>
                <a:lnTo>
                  <a:pt x="3698338"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3816935" y="9168813"/>
            <a:ext cx="3698338" cy="3698338"/>
          </a:xfrm>
          <a:custGeom>
            <a:avLst/>
            <a:gdLst/>
            <a:ahLst/>
            <a:cxnLst/>
            <a:rect l="l" t="t" r="r" b="b"/>
            <a:pathLst>
              <a:path w="3698338" h="3698338">
                <a:moveTo>
                  <a:pt x="0" y="0"/>
                </a:moveTo>
                <a:lnTo>
                  <a:pt x="3698337" y="0"/>
                </a:lnTo>
                <a:lnTo>
                  <a:pt x="3698337"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7" name="Freeform 7"/>
          <p:cNvSpPr/>
          <p:nvPr/>
        </p:nvSpPr>
        <p:spPr>
          <a:xfrm>
            <a:off x="7515272" y="9168813"/>
            <a:ext cx="3698338" cy="3698338"/>
          </a:xfrm>
          <a:custGeom>
            <a:avLst/>
            <a:gdLst/>
            <a:ahLst/>
            <a:cxnLst/>
            <a:rect l="l" t="t" r="r" b="b"/>
            <a:pathLst>
              <a:path w="3698338" h="3698338">
                <a:moveTo>
                  <a:pt x="0" y="0"/>
                </a:moveTo>
                <a:lnTo>
                  <a:pt x="3698338" y="0"/>
                </a:lnTo>
                <a:lnTo>
                  <a:pt x="3698338"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8" name="Freeform 8"/>
          <p:cNvSpPr/>
          <p:nvPr/>
        </p:nvSpPr>
        <p:spPr>
          <a:xfrm>
            <a:off x="11213610" y="9168813"/>
            <a:ext cx="3698338" cy="3698338"/>
          </a:xfrm>
          <a:custGeom>
            <a:avLst/>
            <a:gdLst/>
            <a:ahLst/>
            <a:cxnLst/>
            <a:rect l="l" t="t" r="r" b="b"/>
            <a:pathLst>
              <a:path w="3698338" h="3698338">
                <a:moveTo>
                  <a:pt x="0" y="0"/>
                </a:moveTo>
                <a:lnTo>
                  <a:pt x="3698338" y="0"/>
                </a:lnTo>
                <a:lnTo>
                  <a:pt x="3698338"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9" name="Freeform 9"/>
          <p:cNvSpPr/>
          <p:nvPr/>
        </p:nvSpPr>
        <p:spPr>
          <a:xfrm>
            <a:off x="14911948" y="9168813"/>
            <a:ext cx="3698338" cy="3698338"/>
          </a:xfrm>
          <a:custGeom>
            <a:avLst/>
            <a:gdLst/>
            <a:ahLst/>
            <a:cxnLst/>
            <a:rect l="l" t="t" r="r" b="b"/>
            <a:pathLst>
              <a:path w="3698338" h="3698338">
                <a:moveTo>
                  <a:pt x="0" y="0"/>
                </a:moveTo>
                <a:lnTo>
                  <a:pt x="3698337" y="0"/>
                </a:lnTo>
                <a:lnTo>
                  <a:pt x="3698337"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grpSp>
        <p:nvGrpSpPr>
          <p:cNvPr id="10" name="Group 10"/>
          <p:cNvGrpSpPr/>
          <p:nvPr/>
        </p:nvGrpSpPr>
        <p:grpSpPr>
          <a:xfrm>
            <a:off x="13062779" y="-723901"/>
            <a:ext cx="6139621" cy="1940761"/>
            <a:chOff x="0" y="0"/>
            <a:chExt cx="1984650" cy="1135873"/>
          </a:xfrm>
        </p:grpSpPr>
        <p:sp>
          <p:nvSpPr>
            <p:cNvPr id="11" name="Freeform 11"/>
            <p:cNvSpPr/>
            <p:nvPr/>
          </p:nvSpPr>
          <p:spPr>
            <a:xfrm>
              <a:off x="0" y="0"/>
              <a:ext cx="1984650" cy="1135873"/>
            </a:xfrm>
            <a:custGeom>
              <a:avLst/>
              <a:gdLst/>
              <a:ahLst/>
              <a:cxnLst/>
              <a:rect l="l" t="t" r="r" b="b"/>
              <a:pathLst>
                <a:path w="1984650" h="1135873">
                  <a:moveTo>
                    <a:pt x="0" y="0"/>
                  </a:moveTo>
                  <a:lnTo>
                    <a:pt x="1984650" y="0"/>
                  </a:lnTo>
                  <a:lnTo>
                    <a:pt x="1984650" y="1135873"/>
                  </a:lnTo>
                  <a:lnTo>
                    <a:pt x="0" y="1135873"/>
                  </a:lnTo>
                  <a:close/>
                </a:path>
              </a:pathLst>
            </a:custGeom>
            <a:solidFill>
              <a:srgbClr val="F3F6FA"/>
            </a:solidFill>
            <a:ln w="95250" cap="sq">
              <a:solidFill>
                <a:srgbClr val="FFFFFF"/>
              </a:solidFill>
              <a:prstDash val="solid"/>
              <a:miter/>
            </a:ln>
          </p:spPr>
          <p:txBody>
            <a:bodyPr/>
            <a:lstStyle/>
            <a:p>
              <a:endParaRPr lang="en-US"/>
            </a:p>
          </p:txBody>
        </p:sp>
        <p:sp>
          <p:nvSpPr>
            <p:cNvPr id="12" name="TextBox 12"/>
            <p:cNvSpPr txBox="1"/>
            <p:nvPr/>
          </p:nvSpPr>
          <p:spPr>
            <a:xfrm>
              <a:off x="0" y="-38100"/>
              <a:ext cx="1984650" cy="1173973"/>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3" name="TextBox 13"/>
          <p:cNvSpPr txBox="1"/>
          <p:nvPr/>
        </p:nvSpPr>
        <p:spPr>
          <a:xfrm>
            <a:off x="1012491" y="1478778"/>
            <a:ext cx="16703900" cy="1038860"/>
          </a:xfrm>
          <a:prstGeom prst="rect">
            <a:avLst/>
          </a:prstGeom>
        </p:spPr>
        <p:txBody>
          <a:bodyPr lIns="0" tIns="0" rIns="0" bIns="0" rtlCol="0" anchor="t">
            <a:spAutoFit/>
          </a:bodyPr>
          <a:lstStyle/>
          <a:p>
            <a:pPr algn="just">
              <a:lnSpc>
                <a:spcPts val="6399"/>
              </a:lnSpc>
            </a:pPr>
            <a:r>
              <a:rPr lang="en-US" sz="6399" b="1">
                <a:solidFill>
                  <a:srgbClr val="F3F6FA"/>
                </a:solidFill>
                <a:latin typeface="Agrandir Bold"/>
                <a:ea typeface="Agrandir Bold"/>
                <a:cs typeface="Agrandir Bold"/>
                <a:sym typeface="Agrandir Bold"/>
              </a:rPr>
              <a:t>OTHER</a:t>
            </a:r>
          </a:p>
        </p:txBody>
      </p:sp>
      <p:grpSp>
        <p:nvGrpSpPr>
          <p:cNvPr id="14" name="Group 14"/>
          <p:cNvGrpSpPr/>
          <p:nvPr/>
        </p:nvGrpSpPr>
        <p:grpSpPr>
          <a:xfrm>
            <a:off x="1028700" y="3108188"/>
            <a:ext cx="5089781" cy="1213297"/>
            <a:chOff x="0" y="0"/>
            <a:chExt cx="1340518" cy="319551"/>
          </a:xfrm>
        </p:grpSpPr>
        <p:sp>
          <p:nvSpPr>
            <p:cNvPr id="15" name="Freeform 15"/>
            <p:cNvSpPr/>
            <p:nvPr/>
          </p:nvSpPr>
          <p:spPr>
            <a:xfrm>
              <a:off x="0" y="0"/>
              <a:ext cx="1340518" cy="319551"/>
            </a:xfrm>
            <a:custGeom>
              <a:avLst/>
              <a:gdLst/>
              <a:ahLst/>
              <a:cxnLst/>
              <a:rect l="l" t="t" r="r" b="b"/>
              <a:pathLst>
                <a:path w="1340518" h="319551">
                  <a:moveTo>
                    <a:pt x="0" y="0"/>
                  </a:moveTo>
                  <a:lnTo>
                    <a:pt x="1340518" y="0"/>
                  </a:lnTo>
                  <a:lnTo>
                    <a:pt x="1340518" y="319551"/>
                  </a:lnTo>
                  <a:lnTo>
                    <a:pt x="0" y="319551"/>
                  </a:lnTo>
                  <a:close/>
                </a:path>
              </a:pathLst>
            </a:custGeom>
            <a:solidFill>
              <a:srgbClr val="F3F6FA"/>
            </a:solidFill>
          </p:spPr>
          <p:txBody>
            <a:bodyPr/>
            <a:lstStyle/>
            <a:p>
              <a:endParaRPr lang="en-US">
                <a:latin typeface="DM Sans" pitchFamily="2" charset="0"/>
              </a:endParaRPr>
            </a:p>
          </p:txBody>
        </p:sp>
        <p:sp>
          <p:nvSpPr>
            <p:cNvPr id="16" name="TextBox 16"/>
            <p:cNvSpPr txBox="1"/>
            <p:nvPr/>
          </p:nvSpPr>
          <p:spPr>
            <a:xfrm>
              <a:off x="0" y="-38100"/>
              <a:ext cx="1340518" cy="357651"/>
            </a:xfrm>
            <a:prstGeom prst="rect">
              <a:avLst/>
            </a:prstGeom>
          </p:spPr>
          <p:txBody>
            <a:bodyPr lIns="50800" tIns="50800" rIns="50800" bIns="50800" rtlCol="0" anchor="ctr"/>
            <a:lstStyle/>
            <a:p>
              <a:pPr algn="ctr">
                <a:lnSpc>
                  <a:spcPts val="2659"/>
                </a:lnSpc>
              </a:pPr>
              <a:endParaRPr>
                <a:latin typeface="DM Sans" pitchFamily="2" charset="0"/>
              </a:endParaRPr>
            </a:p>
          </p:txBody>
        </p:sp>
      </p:grpSp>
      <p:sp>
        <p:nvSpPr>
          <p:cNvPr id="17" name="TextBox 17"/>
          <p:cNvSpPr txBox="1"/>
          <p:nvPr/>
        </p:nvSpPr>
        <p:spPr>
          <a:xfrm>
            <a:off x="1204864" y="3560213"/>
            <a:ext cx="4737453" cy="371833"/>
          </a:xfrm>
          <a:prstGeom prst="rect">
            <a:avLst/>
          </a:prstGeom>
        </p:spPr>
        <p:txBody>
          <a:bodyPr lIns="0" tIns="0" rIns="0" bIns="0" rtlCol="0" anchor="t">
            <a:spAutoFit/>
          </a:bodyPr>
          <a:lstStyle/>
          <a:p>
            <a:pPr algn="ctr">
              <a:lnSpc>
                <a:spcPts val="2799"/>
              </a:lnSpc>
            </a:pPr>
            <a:r>
              <a:rPr lang="en-US" sz="2799" b="1">
                <a:solidFill>
                  <a:srgbClr val="0B1320"/>
                </a:solidFill>
                <a:latin typeface="DM Sans" pitchFamily="2" charset="0"/>
                <a:ea typeface="DM Sans Bold"/>
                <a:cs typeface="DM Sans Bold"/>
                <a:sym typeface="DM Sans Bold"/>
              </a:rPr>
              <a:t>ANNEXATION</a:t>
            </a:r>
          </a:p>
        </p:txBody>
      </p:sp>
      <p:grpSp>
        <p:nvGrpSpPr>
          <p:cNvPr id="18" name="Group 18"/>
          <p:cNvGrpSpPr/>
          <p:nvPr/>
        </p:nvGrpSpPr>
        <p:grpSpPr>
          <a:xfrm>
            <a:off x="6819551" y="3108188"/>
            <a:ext cx="5089781" cy="1213297"/>
            <a:chOff x="0" y="0"/>
            <a:chExt cx="1340518" cy="319551"/>
          </a:xfrm>
        </p:grpSpPr>
        <p:sp>
          <p:nvSpPr>
            <p:cNvPr id="19" name="Freeform 19"/>
            <p:cNvSpPr/>
            <p:nvPr/>
          </p:nvSpPr>
          <p:spPr>
            <a:xfrm>
              <a:off x="0" y="0"/>
              <a:ext cx="1340518" cy="319551"/>
            </a:xfrm>
            <a:custGeom>
              <a:avLst/>
              <a:gdLst/>
              <a:ahLst/>
              <a:cxnLst/>
              <a:rect l="l" t="t" r="r" b="b"/>
              <a:pathLst>
                <a:path w="1340518" h="319551">
                  <a:moveTo>
                    <a:pt x="0" y="0"/>
                  </a:moveTo>
                  <a:lnTo>
                    <a:pt x="1340518" y="0"/>
                  </a:lnTo>
                  <a:lnTo>
                    <a:pt x="1340518" y="319551"/>
                  </a:lnTo>
                  <a:lnTo>
                    <a:pt x="0" y="319551"/>
                  </a:lnTo>
                  <a:close/>
                </a:path>
              </a:pathLst>
            </a:custGeom>
            <a:solidFill>
              <a:srgbClr val="F3F6FA"/>
            </a:solidFill>
          </p:spPr>
          <p:txBody>
            <a:bodyPr/>
            <a:lstStyle/>
            <a:p>
              <a:endParaRPr lang="en-US">
                <a:latin typeface="DM Sans" pitchFamily="2" charset="0"/>
              </a:endParaRPr>
            </a:p>
          </p:txBody>
        </p:sp>
        <p:sp>
          <p:nvSpPr>
            <p:cNvPr id="20" name="TextBox 20"/>
            <p:cNvSpPr txBox="1"/>
            <p:nvPr/>
          </p:nvSpPr>
          <p:spPr>
            <a:xfrm>
              <a:off x="0" y="-38100"/>
              <a:ext cx="1340518" cy="357651"/>
            </a:xfrm>
            <a:prstGeom prst="rect">
              <a:avLst/>
            </a:prstGeom>
          </p:spPr>
          <p:txBody>
            <a:bodyPr lIns="50800" tIns="50800" rIns="50800" bIns="50800" rtlCol="0" anchor="ctr"/>
            <a:lstStyle/>
            <a:p>
              <a:pPr algn="ctr">
                <a:lnSpc>
                  <a:spcPts val="2659"/>
                </a:lnSpc>
              </a:pPr>
              <a:endParaRPr>
                <a:latin typeface="DM Sans" pitchFamily="2" charset="0"/>
              </a:endParaRPr>
            </a:p>
          </p:txBody>
        </p:sp>
      </p:grpSp>
      <p:sp>
        <p:nvSpPr>
          <p:cNvPr id="21" name="TextBox 21"/>
          <p:cNvSpPr txBox="1"/>
          <p:nvPr/>
        </p:nvSpPr>
        <p:spPr>
          <a:xfrm>
            <a:off x="6995715" y="3507508"/>
            <a:ext cx="4737453" cy="429541"/>
          </a:xfrm>
          <a:prstGeom prst="rect">
            <a:avLst/>
          </a:prstGeom>
        </p:spPr>
        <p:txBody>
          <a:bodyPr lIns="0" tIns="0" rIns="0" bIns="0" rtlCol="0" anchor="t">
            <a:spAutoFit/>
          </a:bodyPr>
          <a:lstStyle/>
          <a:p>
            <a:pPr marL="0" lvl="0" indent="0" algn="ctr">
              <a:lnSpc>
                <a:spcPts val="3359"/>
              </a:lnSpc>
              <a:spcBef>
                <a:spcPct val="0"/>
              </a:spcBef>
            </a:pPr>
            <a:r>
              <a:rPr lang="en-US" sz="2799" b="1">
                <a:solidFill>
                  <a:srgbClr val="0B1320"/>
                </a:solidFill>
                <a:latin typeface="DM Sans" pitchFamily="2" charset="0"/>
                <a:ea typeface="DM Sans Bold"/>
                <a:cs typeface="DM Sans Bold"/>
                <a:sym typeface="DM Sans Bold"/>
              </a:rPr>
              <a:t>UGA SWAP</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1C3F60"/>
        </a:solidFill>
        <a:effectLst/>
      </p:bgPr>
    </p:bg>
    <p:spTree>
      <p:nvGrpSpPr>
        <p:cNvPr id="1" name=""/>
        <p:cNvGrpSpPr/>
        <p:nvPr/>
      </p:nvGrpSpPr>
      <p:grpSpPr>
        <a:xfrm>
          <a:off x="0" y="0"/>
          <a:ext cx="0" cy="0"/>
          <a:chOff x="0" y="0"/>
          <a:chExt cx="0" cy="0"/>
        </a:xfrm>
      </p:grpSpPr>
      <p:grpSp>
        <p:nvGrpSpPr>
          <p:cNvPr id="2" name="Group 2"/>
          <p:cNvGrpSpPr/>
          <p:nvPr/>
        </p:nvGrpSpPr>
        <p:grpSpPr>
          <a:xfrm>
            <a:off x="-381001" y="-325719"/>
            <a:ext cx="14038477" cy="1213298"/>
            <a:chOff x="0" y="0"/>
            <a:chExt cx="3817480" cy="812800"/>
          </a:xfrm>
        </p:grpSpPr>
        <p:sp>
          <p:nvSpPr>
            <p:cNvPr id="3" name="Freeform 3"/>
            <p:cNvSpPr/>
            <p:nvPr/>
          </p:nvSpPr>
          <p:spPr>
            <a:xfrm>
              <a:off x="0" y="0"/>
              <a:ext cx="3817480" cy="812800"/>
            </a:xfrm>
            <a:custGeom>
              <a:avLst/>
              <a:gdLst/>
              <a:ahLst/>
              <a:cxnLst/>
              <a:rect l="l" t="t" r="r" b="b"/>
              <a:pathLst>
                <a:path w="3817480" h="812800">
                  <a:moveTo>
                    <a:pt x="0" y="0"/>
                  </a:moveTo>
                  <a:lnTo>
                    <a:pt x="3817480" y="0"/>
                  </a:lnTo>
                  <a:lnTo>
                    <a:pt x="3817480" y="812800"/>
                  </a:lnTo>
                  <a:lnTo>
                    <a:pt x="0" y="812800"/>
                  </a:lnTo>
                  <a:close/>
                </a:path>
              </a:pathLst>
            </a:custGeom>
            <a:ln w="38100" cap="sq">
              <a:solidFill>
                <a:srgbClr val="F0F0F0"/>
              </a:solidFill>
              <a:prstDash val="solid"/>
              <a:miter/>
            </a:ln>
          </p:spPr>
          <p:txBody>
            <a:bodyPr/>
            <a:lstStyle/>
            <a:p>
              <a:endParaRPr lang="en-US"/>
            </a:p>
          </p:txBody>
        </p:sp>
        <p:sp>
          <p:nvSpPr>
            <p:cNvPr id="4" name="TextBox 4"/>
            <p:cNvSpPr txBox="1"/>
            <p:nvPr/>
          </p:nvSpPr>
          <p:spPr>
            <a:xfrm>
              <a:off x="0" y="-38100"/>
              <a:ext cx="3817480" cy="850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33803" y="9402028"/>
            <a:ext cx="18321803" cy="884972"/>
            <a:chOff x="0" y="0"/>
            <a:chExt cx="5678908" cy="274300"/>
          </a:xfrm>
        </p:grpSpPr>
        <p:sp>
          <p:nvSpPr>
            <p:cNvPr id="6" name="Freeform 6"/>
            <p:cNvSpPr/>
            <p:nvPr/>
          </p:nvSpPr>
          <p:spPr>
            <a:xfrm>
              <a:off x="0" y="0"/>
              <a:ext cx="5678908" cy="274300"/>
            </a:xfrm>
            <a:custGeom>
              <a:avLst/>
              <a:gdLst/>
              <a:ahLst/>
              <a:cxnLst/>
              <a:rect l="l" t="t" r="r" b="b"/>
              <a:pathLst>
                <a:path w="5678908" h="274300">
                  <a:moveTo>
                    <a:pt x="0" y="0"/>
                  </a:moveTo>
                  <a:lnTo>
                    <a:pt x="5678908" y="0"/>
                  </a:lnTo>
                  <a:lnTo>
                    <a:pt x="5678908" y="274300"/>
                  </a:lnTo>
                  <a:lnTo>
                    <a:pt x="0" y="274300"/>
                  </a:lnTo>
                  <a:close/>
                </a:path>
              </a:pathLst>
            </a:custGeom>
            <a:solidFill>
              <a:srgbClr val="AFC1D0">
                <a:alpha val="40000"/>
              </a:srgbClr>
            </a:solidFill>
          </p:spPr>
          <p:txBody>
            <a:bodyPr/>
            <a:lstStyle/>
            <a:p>
              <a:endParaRPr lang="en-US"/>
            </a:p>
          </p:txBody>
        </p:sp>
        <p:sp>
          <p:nvSpPr>
            <p:cNvPr id="7" name="TextBox 7"/>
            <p:cNvSpPr txBox="1"/>
            <p:nvPr/>
          </p:nvSpPr>
          <p:spPr>
            <a:xfrm>
              <a:off x="0" y="-38100"/>
              <a:ext cx="5678908" cy="3124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746661" y="422052"/>
            <a:ext cx="6430166" cy="1213297"/>
            <a:chOff x="0" y="0"/>
            <a:chExt cx="1693542" cy="319551"/>
          </a:xfrm>
        </p:grpSpPr>
        <p:sp>
          <p:nvSpPr>
            <p:cNvPr id="9" name="Freeform 9"/>
            <p:cNvSpPr/>
            <p:nvPr/>
          </p:nvSpPr>
          <p:spPr>
            <a:xfrm>
              <a:off x="0" y="0"/>
              <a:ext cx="1693542" cy="319551"/>
            </a:xfrm>
            <a:custGeom>
              <a:avLst/>
              <a:gdLst/>
              <a:ahLst/>
              <a:cxnLst/>
              <a:rect l="l" t="t" r="r" b="b"/>
              <a:pathLst>
                <a:path w="1693542" h="319551">
                  <a:moveTo>
                    <a:pt x="12040" y="0"/>
                  </a:moveTo>
                  <a:lnTo>
                    <a:pt x="1681502" y="0"/>
                  </a:lnTo>
                  <a:cubicBezTo>
                    <a:pt x="1684695" y="0"/>
                    <a:pt x="1687757" y="1268"/>
                    <a:pt x="1690015" y="3526"/>
                  </a:cubicBezTo>
                  <a:cubicBezTo>
                    <a:pt x="1692273" y="5784"/>
                    <a:pt x="1693542" y="8847"/>
                    <a:pt x="1693542" y="12040"/>
                  </a:cubicBezTo>
                  <a:lnTo>
                    <a:pt x="1693542" y="307511"/>
                  </a:lnTo>
                  <a:cubicBezTo>
                    <a:pt x="1693542" y="314161"/>
                    <a:pt x="1688151" y="319551"/>
                    <a:pt x="1681502" y="319551"/>
                  </a:cubicBezTo>
                  <a:lnTo>
                    <a:pt x="12040" y="319551"/>
                  </a:lnTo>
                  <a:cubicBezTo>
                    <a:pt x="5390" y="319551"/>
                    <a:pt x="0" y="314161"/>
                    <a:pt x="0" y="307511"/>
                  </a:cubicBezTo>
                  <a:lnTo>
                    <a:pt x="0" y="12040"/>
                  </a:lnTo>
                  <a:cubicBezTo>
                    <a:pt x="0" y="5390"/>
                    <a:pt x="5390" y="0"/>
                    <a:pt x="12040" y="0"/>
                  </a:cubicBezTo>
                  <a:close/>
                </a:path>
              </a:pathLst>
            </a:custGeom>
            <a:solidFill>
              <a:srgbClr val="D9D9D9"/>
            </a:solidFill>
          </p:spPr>
          <p:txBody>
            <a:bodyPr/>
            <a:lstStyle/>
            <a:p>
              <a:endParaRPr lang="en-US"/>
            </a:p>
          </p:txBody>
        </p:sp>
        <p:sp>
          <p:nvSpPr>
            <p:cNvPr id="10" name="TextBox 10"/>
            <p:cNvSpPr txBox="1"/>
            <p:nvPr/>
          </p:nvSpPr>
          <p:spPr>
            <a:xfrm>
              <a:off x="0" y="-38100"/>
              <a:ext cx="1693542" cy="357651"/>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746661" y="762000"/>
            <a:ext cx="6646936" cy="609600"/>
          </a:xfrm>
          <a:prstGeom prst="rect">
            <a:avLst/>
          </a:prstGeom>
        </p:spPr>
        <p:txBody>
          <a:bodyPr lIns="0" tIns="0" rIns="0" bIns="0" rtlCol="0" anchor="t">
            <a:spAutoFit/>
          </a:bodyPr>
          <a:lstStyle/>
          <a:p>
            <a:pPr algn="ctr">
              <a:lnSpc>
                <a:spcPts val="4500"/>
              </a:lnSpc>
            </a:pPr>
            <a:r>
              <a:rPr lang="en-US" sz="4400" b="1" dirty="0">
                <a:solidFill>
                  <a:srgbClr val="0B1320"/>
                </a:solidFill>
                <a:latin typeface="DM Sans" pitchFamily="2" charset="0"/>
                <a:ea typeface="DM Sans Bold"/>
                <a:cs typeface="DM Sans Bold"/>
                <a:sym typeface="DM Sans Bold"/>
              </a:rPr>
              <a:t>UGA SWAP</a:t>
            </a:r>
          </a:p>
        </p:txBody>
      </p:sp>
      <p:sp>
        <p:nvSpPr>
          <p:cNvPr id="12" name="TextBox 12"/>
          <p:cNvSpPr txBox="1"/>
          <p:nvPr/>
        </p:nvSpPr>
        <p:spPr>
          <a:xfrm>
            <a:off x="901649" y="2169768"/>
            <a:ext cx="15936912" cy="6810454"/>
          </a:xfrm>
          <a:prstGeom prst="rect">
            <a:avLst/>
          </a:prstGeom>
        </p:spPr>
        <p:txBody>
          <a:bodyPr lIns="0" tIns="0" rIns="0" bIns="0" rtlCol="0" anchor="t">
            <a:spAutoFit/>
          </a:bodyPr>
          <a:lstStyle/>
          <a:p>
            <a:pPr marL="582925" lvl="1" indent="-291463" algn="just">
              <a:spcBef>
                <a:spcPts val="500"/>
              </a:spcBef>
              <a:spcAft>
                <a:spcPts val="500"/>
              </a:spcAft>
              <a:buFont typeface="Arial"/>
              <a:buChar char="•"/>
            </a:pPr>
            <a:r>
              <a:rPr lang="en-US" sz="2699" b="1" dirty="0">
                <a:solidFill>
                  <a:srgbClr val="FFFFFF"/>
                </a:solidFill>
                <a:latin typeface="DM Sans" pitchFamily="2" charset="0"/>
                <a:ea typeface="Canva Sans Bold"/>
                <a:cs typeface="Canva Sans Bold"/>
                <a:sym typeface="Canva Sans Bold"/>
              </a:rPr>
              <a:t>What it is: </a:t>
            </a:r>
            <a:r>
              <a:rPr lang="en-US" sz="2699" dirty="0">
                <a:solidFill>
                  <a:srgbClr val="FFFFFF"/>
                </a:solidFill>
                <a:latin typeface="DM Sans" pitchFamily="2" charset="0"/>
                <a:ea typeface="Canva Sans"/>
                <a:cs typeface="Canva Sans"/>
                <a:sym typeface="Canva Sans"/>
              </a:rPr>
              <a:t>Exchanging land inside the UGA for land outside the UGA to better align growth with infrastructure, environmental constraints, or development feasibility.</a:t>
            </a:r>
          </a:p>
          <a:p>
            <a:pPr marL="582925" lvl="1" indent="-291463" algn="just">
              <a:spcBef>
                <a:spcPts val="500"/>
              </a:spcBef>
              <a:spcAft>
                <a:spcPts val="500"/>
              </a:spcAft>
              <a:buFont typeface="Arial"/>
              <a:buChar char="•"/>
            </a:pPr>
            <a:r>
              <a:rPr lang="en-US" sz="2699" b="1" dirty="0">
                <a:solidFill>
                  <a:srgbClr val="FFFFFF"/>
                </a:solidFill>
                <a:latin typeface="DM Sans" pitchFamily="2" charset="0"/>
                <a:ea typeface="Canva Sans Bold"/>
                <a:cs typeface="Canva Sans Bold"/>
                <a:sym typeface="Canva Sans Bold"/>
              </a:rPr>
              <a:t>What it requires:</a:t>
            </a:r>
          </a:p>
          <a:p>
            <a:pPr marL="1165850" lvl="2" indent="-388617" algn="just">
              <a:spcBef>
                <a:spcPts val="500"/>
              </a:spcBef>
              <a:spcAft>
                <a:spcPts val="500"/>
              </a:spcAft>
              <a:buFont typeface="Arial"/>
              <a:buChar char="⚬"/>
            </a:pPr>
            <a:r>
              <a:rPr lang="en-US" sz="2699" dirty="0">
                <a:solidFill>
                  <a:srgbClr val="FFFFFF"/>
                </a:solidFill>
                <a:latin typeface="DM Sans" pitchFamily="2" charset="0"/>
                <a:ea typeface="Canva Sans"/>
                <a:cs typeface="Canva Sans"/>
                <a:sym typeface="Canva Sans"/>
              </a:rPr>
              <a:t>County-led process with coordination among the City, County, and affected jurisdictions</a:t>
            </a:r>
          </a:p>
          <a:p>
            <a:pPr marL="1165850" lvl="2" indent="-388617" algn="just">
              <a:spcBef>
                <a:spcPts val="500"/>
              </a:spcBef>
              <a:spcAft>
                <a:spcPts val="500"/>
              </a:spcAft>
              <a:buFont typeface="Arial"/>
              <a:buChar char="⚬"/>
            </a:pPr>
            <a:r>
              <a:rPr lang="en-US" sz="2699" dirty="0">
                <a:solidFill>
                  <a:srgbClr val="FFFFFF"/>
                </a:solidFill>
                <a:latin typeface="DM Sans" pitchFamily="2" charset="0"/>
                <a:ea typeface="Canva Sans"/>
                <a:cs typeface="Canva Sans"/>
                <a:sym typeface="Canva Sans"/>
              </a:rPr>
              <a:t>Comprehensive Plan amendments and justification under GMA criteria</a:t>
            </a:r>
          </a:p>
          <a:p>
            <a:pPr marL="1165850" lvl="2" indent="-388617" algn="just">
              <a:spcBef>
                <a:spcPts val="500"/>
              </a:spcBef>
              <a:spcAft>
                <a:spcPts val="500"/>
              </a:spcAft>
              <a:buFont typeface="Arial"/>
              <a:buChar char="⚬"/>
            </a:pPr>
            <a:r>
              <a:rPr lang="en-US" sz="2699" dirty="0">
                <a:solidFill>
                  <a:srgbClr val="FFFFFF"/>
                </a:solidFill>
                <a:latin typeface="DM Sans" pitchFamily="2" charset="0"/>
                <a:ea typeface="Canva Sans"/>
                <a:cs typeface="Canva Sans"/>
                <a:sym typeface="Canva Sans"/>
              </a:rPr>
              <a:t>Environmental review and infrastructure analysis</a:t>
            </a:r>
          </a:p>
          <a:p>
            <a:pPr marL="582925" lvl="1" indent="-291463" algn="just">
              <a:spcBef>
                <a:spcPts val="500"/>
              </a:spcBef>
              <a:spcAft>
                <a:spcPts val="500"/>
              </a:spcAft>
              <a:buFont typeface="Arial"/>
              <a:buChar char="•"/>
            </a:pPr>
            <a:r>
              <a:rPr lang="en-US" sz="2699" b="1" dirty="0">
                <a:solidFill>
                  <a:srgbClr val="FFFFFF"/>
                </a:solidFill>
                <a:latin typeface="DM Sans" pitchFamily="2" charset="0"/>
                <a:ea typeface="Canva Sans Bold"/>
                <a:cs typeface="Canva Sans Bold"/>
                <a:sym typeface="Canva Sans Bold"/>
              </a:rPr>
              <a:t>Staffing &amp; capacity:</a:t>
            </a:r>
          </a:p>
          <a:p>
            <a:pPr marL="1165850" lvl="2" indent="-388617" algn="just">
              <a:spcBef>
                <a:spcPts val="500"/>
              </a:spcBef>
              <a:spcAft>
                <a:spcPts val="500"/>
              </a:spcAft>
              <a:buFont typeface="Arial"/>
              <a:buChar char="⚬"/>
            </a:pPr>
            <a:r>
              <a:rPr lang="en-US" sz="2699" dirty="0">
                <a:solidFill>
                  <a:srgbClr val="FFFFFF"/>
                </a:solidFill>
                <a:latin typeface="DM Sans" pitchFamily="2" charset="0"/>
                <a:ea typeface="Canva Sans"/>
                <a:cs typeface="Canva Sans"/>
                <a:sym typeface="Canva Sans"/>
              </a:rPr>
              <a:t>Very staff-intensive (long-range planning, legal, coordination with Kitsap County)</a:t>
            </a:r>
          </a:p>
          <a:p>
            <a:pPr marL="1165850" lvl="2" indent="-388617" algn="just">
              <a:spcBef>
                <a:spcPts val="500"/>
              </a:spcBef>
              <a:spcAft>
                <a:spcPts val="500"/>
              </a:spcAft>
              <a:buFont typeface="Arial"/>
              <a:buChar char="⚬"/>
            </a:pPr>
            <a:r>
              <a:rPr lang="en-US" sz="2699" dirty="0">
                <a:solidFill>
                  <a:srgbClr val="FFFFFF"/>
                </a:solidFill>
                <a:latin typeface="DM Sans" pitchFamily="2" charset="0"/>
                <a:ea typeface="Canva Sans"/>
                <a:cs typeface="Canva Sans"/>
                <a:sym typeface="Canva Sans"/>
              </a:rPr>
              <a:t>Multi-year timeline; typically outside annual work programs</a:t>
            </a:r>
          </a:p>
          <a:p>
            <a:pPr marL="582925" lvl="1" indent="-291463" algn="just">
              <a:spcBef>
                <a:spcPts val="500"/>
              </a:spcBef>
              <a:spcAft>
                <a:spcPts val="500"/>
              </a:spcAft>
              <a:buFont typeface="Arial"/>
              <a:buChar char="•"/>
            </a:pPr>
            <a:r>
              <a:rPr lang="en-US" sz="2699" b="1" dirty="0">
                <a:solidFill>
                  <a:srgbClr val="FFFFFF"/>
                </a:solidFill>
                <a:latin typeface="DM Sans" pitchFamily="2" charset="0"/>
                <a:ea typeface="Canva Sans Bold"/>
                <a:cs typeface="Canva Sans Bold"/>
                <a:sym typeface="Canva Sans Bold"/>
              </a:rPr>
              <a:t>Affordability implications:</a:t>
            </a:r>
          </a:p>
          <a:p>
            <a:pPr marL="1165850" lvl="2" indent="-388617" algn="just">
              <a:spcBef>
                <a:spcPts val="500"/>
              </a:spcBef>
              <a:spcAft>
                <a:spcPts val="500"/>
              </a:spcAft>
              <a:buFont typeface="Arial"/>
              <a:buChar char="⚬"/>
            </a:pPr>
            <a:r>
              <a:rPr lang="en-US" sz="2699" dirty="0">
                <a:solidFill>
                  <a:srgbClr val="FFFFFF"/>
                </a:solidFill>
                <a:latin typeface="DM Sans" pitchFamily="2" charset="0"/>
                <a:ea typeface="Canva Sans"/>
                <a:cs typeface="Canva Sans"/>
                <a:sym typeface="Canva Sans"/>
              </a:rPr>
              <a:t>Can redirect growth to more feasible or less constrained land</a:t>
            </a:r>
          </a:p>
          <a:p>
            <a:pPr marL="1165850" lvl="2" indent="-388617" algn="just">
              <a:spcBef>
                <a:spcPts val="500"/>
              </a:spcBef>
              <a:spcAft>
                <a:spcPts val="500"/>
              </a:spcAft>
              <a:buFont typeface="Arial"/>
              <a:buChar char="⚬"/>
            </a:pPr>
            <a:r>
              <a:rPr lang="en-US" sz="2699" dirty="0">
                <a:solidFill>
                  <a:srgbClr val="FFFFFF"/>
                </a:solidFill>
                <a:latin typeface="DM Sans" pitchFamily="2" charset="0"/>
                <a:ea typeface="Canva Sans"/>
                <a:cs typeface="Canva Sans"/>
                <a:sym typeface="Canva Sans"/>
              </a:rPr>
              <a:t>Benefits are indirect and long-term, not immediate</a:t>
            </a:r>
          </a:p>
          <a:p>
            <a:pPr marL="582925" lvl="1" indent="-291463" algn="just">
              <a:spcBef>
                <a:spcPts val="500"/>
              </a:spcBef>
              <a:spcAft>
                <a:spcPts val="500"/>
              </a:spcAft>
              <a:buFont typeface="Arial"/>
              <a:buChar char="•"/>
            </a:pPr>
            <a:r>
              <a:rPr lang="en-US" sz="2699" b="1" dirty="0">
                <a:solidFill>
                  <a:srgbClr val="FFFFFF"/>
                </a:solidFill>
                <a:latin typeface="DM Sans" pitchFamily="2" charset="0"/>
                <a:ea typeface="Canva Sans Bold"/>
                <a:cs typeface="Canva Sans Bold"/>
                <a:sym typeface="Canva Sans Bold"/>
              </a:rPr>
              <a:t>Key reality: </a:t>
            </a:r>
            <a:r>
              <a:rPr lang="en-US" sz="2699" dirty="0">
                <a:solidFill>
                  <a:srgbClr val="FFFFFF"/>
                </a:solidFill>
                <a:latin typeface="DM Sans" pitchFamily="2" charset="0"/>
                <a:ea typeface="Canva Sans"/>
                <a:cs typeface="Canva Sans"/>
                <a:sym typeface="Canva Sans"/>
              </a:rPr>
              <a:t>Long-term growth strategy, not a near-term housing production lever.</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1C3F60"/>
        </a:solidFill>
        <a:effectLst/>
      </p:bgPr>
    </p:bg>
    <p:spTree>
      <p:nvGrpSpPr>
        <p:cNvPr id="1" name=""/>
        <p:cNvGrpSpPr/>
        <p:nvPr/>
      </p:nvGrpSpPr>
      <p:grpSpPr>
        <a:xfrm>
          <a:off x="0" y="0"/>
          <a:ext cx="0" cy="0"/>
          <a:chOff x="0" y="0"/>
          <a:chExt cx="0" cy="0"/>
        </a:xfrm>
      </p:grpSpPr>
      <p:grpSp>
        <p:nvGrpSpPr>
          <p:cNvPr id="2" name="Group 2"/>
          <p:cNvGrpSpPr/>
          <p:nvPr/>
        </p:nvGrpSpPr>
        <p:grpSpPr>
          <a:xfrm>
            <a:off x="-33803" y="-1"/>
            <a:ext cx="13691280" cy="887579"/>
            <a:chOff x="0" y="0"/>
            <a:chExt cx="3817480" cy="812800"/>
          </a:xfrm>
        </p:grpSpPr>
        <p:sp>
          <p:nvSpPr>
            <p:cNvPr id="3" name="Freeform 3"/>
            <p:cNvSpPr/>
            <p:nvPr/>
          </p:nvSpPr>
          <p:spPr>
            <a:xfrm>
              <a:off x="0" y="0"/>
              <a:ext cx="3817480" cy="812800"/>
            </a:xfrm>
            <a:custGeom>
              <a:avLst/>
              <a:gdLst/>
              <a:ahLst/>
              <a:cxnLst/>
              <a:rect l="l" t="t" r="r" b="b"/>
              <a:pathLst>
                <a:path w="3817480" h="812800">
                  <a:moveTo>
                    <a:pt x="0" y="0"/>
                  </a:moveTo>
                  <a:lnTo>
                    <a:pt x="3817480" y="0"/>
                  </a:lnTo>
                  <a:lnTo>
                    <a:pt x="3817480" y="812800"/>
                  </a:lnTo>
                  <a:lnTo>
                    <a:pt x="0" y="812800"/>
                  </a:lnTo>
                  <a:close/>
                </a:path>
              </a:pathLst>
            </a:custGeom>
            <a:ln w="38100" cap="sq">
              <a:solidFill>
                <a:srgbClr val="F0F0F0"/>
              </a:solidFill>
              <a:prstDash val="solid"/>
              <a:miter/>
            </a:ln>
          </p:spPr>
          <p:txBody>
            <a:bodyPr/>
            <a:lstStyle/>
            <a:p>
              <a:endParaRPr lang="en-US"/>
            </a:p>
          </p:txBody>
        </p:sp>
        <p:sp>
          <p:nvSpPr>
            <p:cNvPr id="4" name="TextBox 4"/>
            <p:cNvSpPr txBox="1"/>
            <p:nvPr/>
          </p:nvSpPr>
          <p:spPr>
            <a:xfrm>
              <a:off x="0" y="-38100"/>
              <a:ext cx="3817480" cy="850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33803" y="9402028"/>
            <a:ext cx="18321803" cy="884972"/>
            <a:chOff x="0" y="0"/>
            <a:chExt cx="5678908" cy="274300"/>
          </a:xfrm>
        </p:grpSpPr>
        <p:sp>
          <p:nvSpPr>
            <p:cNvPr id="6" name="Freeform 6"/>
            <p:cNvSpPr/>
            <p:nvPr/>
          </p:nvSpPr>
          <p:spPr>
            <a:xfrm>
              <a:off x="0" y="0"/>
              <a:ext cx="5678908" cy="274300"/>
            </a:xfrm>
            <a:custGeom>
              <a:avLst/>
              <a:gdLst/>
              <a:ahLst/>
              <a:cxnLst/>
              <a:rect l="l" t="t" r="r" b="b"/>
              <a:pathLst>
                <a:path w="5678908" h="274300">
                  <a:moveTo>
                    <a:pt x="0" y="0"/>
                  </a:moveTo>
                  <a:lnTo>
                    <a:pt x="5678908" y="0"/>
                  </a:lnTo>
                  <a:lnTo>
                    <a:pt x="5678908" y="274300"/>
                  </a:lnTo>
                  <a:lnTo>
                    <a:pt x="0" y="274300"/>
                  </a:lnTo>
                  <a:close/>
                </a:path>
              </a:pathLst>
            </a:custGeom>
            <a:solidFill>
              <a:srgbClr val="AFC1D0">
                <a:alpha val="40000"/>
              </a:srgbClr>
            </a:solidFill>
          </p:spPr>
          <p:txBody>
            <a:bodyPr/>
            <a:lstStyle/>
            <a:p>
              <a:endParaRPr lang="en-US"/>
            </a:p>
          </p:txBody>
        </p:sp>
        <p:sp>
          <p:nvSpPr>
            <p:cNvPr id="7" name="TextBox 7"/>
            <p:cNvSpPr txBox="1"/>
            <p:nvPr/>
          </p:nvSpPr>
          <p:spPr>
            <a:xfrm>
              <a:off x="0" y="-38100"/>
              <a:ext cx="5678908" cy="3124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746661" y="422052"/>
            <a:ext cx="6430166" cy="1213297"/>
            <a:chOff x="0" y="0"/>
            <a:chExt cx="1693542" cy="319551"/>
          </a:xfrm>
        </p:grpSpPr>
        <p:sp>
          <p:nvSpPr>
            <p:cNvPr id="9" name="Freeform 9"/>
            <p:cNvSpPr/>
            <p:nvPr/>
          </p:nvSpPr>
          <p:spPr>
            <a:xfrm>
              <a:off x="0" y="0"/>
              <a:ext cx="1693542" cy="319551"/>
            </a:xfrm>
            <a:custGeom>
              <a:avLst/>
              <a:gdLst/>
              <a:ahLst/>
              <a:cxnLst/>
              <a:rect l="l" t="t" r="r" b="b"/>
              <a:pathLst>
                <a:path w="1693542" h="319551">
                  <a:moveTo>
                    <a:pt x="12040" y="0"/>
                  </a:moveTo>
                  <a:lnTo>
                    <a:pt x="1681502" y="0"/>
                  </a:lnTo>
                  <a:cubicBezTo>
                    <a:pt x="1684695" y="0"/>
                    <a:pt x="1687757" y="1268"/>
                    <a:pt x="1690015" y="3526"/>
                  </a:cubicBezTo>
                  <a:cubicBezTo>
                    <a:pt x="1692273" y="5784"/>
                    <a:pt x="1693542" y="8847"/>
                    <a:pt x="1693542" y="12040"/>
                  </a:cubicBezTo>
                  <a:lnTo>
                    <a:pt x="1693542" y="307511"/>
                  </a:lnTo>
                  <a:cubicBezTo>
                    <a:pt x="1693542" y="314161"/>
                    <a:pt x="1688151" y="319551"/>
                    <a:pt x="1681502" y="319551"/>
                  </a:cubicBezTo>
                  <a:lnTo>
                    <a:pt x="12040" y="319551"/>
                  </a:lnTo>
                  <a:cubicBezTo>
                    <a:pt x="5390" y="319551"/>
                    <a:pt x="0" y="314161"/>
                    <a:pt x="0" y="307511"/>
                  </a:cubicBezTo>
                  <a:lnTo>
                    <a:pt x="0" y="12040"/>
                  </a:lnTo>
                  <a:cubicBezTo>
                    <a:pt x="0" y="5390"/>
                    <a:pt x="5390" y="0"/>
                    <a:pt x="12040" y="0"/>
                  </a:cubicBezTo>
                  <a:close/>
                </a:path>
              </a:pathLst>
            </a:custGeom>
            <a:solidFill>
              <a:srgbClr val="D9D9D9"/>
            </a:solidFill>
          </p:spPr>
          <p:txBody>
            <a:bodyPr/>
            <a:lstStyle/>
            <a:p>
              <a:endParaRPr lang="en-US"/>
            </a:p>
          </p:txBody>
        </p:sp>
        <p:sp>
          <p:nvSpPr>
            <p:cNvPr id="10" name="TextBox 10"/>
            <p:cNvSpPr txBox="1"/>
            <p:nvPr/>
          </p:nvSpPr>
          <p:spPr>
            <a:xfrm>
              <a:off x="0" y="-38100"/>
              <a:ext cx="1693542" cy="357651"/>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746661" y="762000"/>
            <a:ext cx="6646936" cy="609600"/>
          </a:xfrm>
          <a:prstGeom prst="rect">
            <a:avLst/>
          </a:prstGeom>
        </p:spPr>
        <p:txBody>
          <a:bodyPr lIns="0" tIns="0" rIns="0" bIns="0" rtlCol="0" anchor="t">
            <a:spAutoFit/>
          </a:bodyPr>
          <a:lstStyle/>
          <a:p>
            <a:pPr algn="ctr">
              <a:lnSpc>
                <a:spcPts val="4500"/>
              </a:lnSpc>
            </a:pPr>
            <a:r>
              <a:rPr lang="en-US" sz="4400" b="1" dirty="0">
                <a:solidFill>
                  <a:srgbClr val="0B1320"/>
                </a:solidFill>
                <a:latin typeface="DM Sans" pitchFamily="2" charset="0"/>
                <a:ea typeface="DM Sans Bold"/>
                <a:cs typeface="DM Sans Bold"/>
                <a:sym typeface="DM Sans Bold"/>
              </a:rPr>
              <a:t>ANNEXATION</a:t>
            </a:r>
          </a:p>
        </p:txBody>
      </p:sp>
      <p:sp>
        <p:nvSpPr>
          <p:cNvPr id="12" name="TextBox 12"/>
          <p:cNvSpPr txBox="1"/>
          <p:nvPr/>
        </p:nvSpPr>
        <p:spPr>
          <a:xfrm>
            <a:off x="746661" y="1996440"/>
            <a:ext cx="16093539" cy="6528326"/>
          </a:xfrm>
          <a:prstGeom prst="rect">
            <a:avLst/>
          </a:prstGeom>
        </p:spPr>
        <p:txBody>
          <a:bodyPr wrap="square" lIns="0" tIns="0" rIns="0" bIns="0" rtlCol="0" anchor="t">
            <a:spAutoFit/>
          </a:bodyPr>
          <a:lstStyle/>
          <a:p>
            <a:pPr marL="582925" lvl="1" indent="-291463" algn="just">
              <a:spcBef>
                <a:spcPts val="400"/>
              </a:spcBef>
              <a:spcAft>
                <a:spcPts val="400"/>
              </a:spcAft>
              <a:buFont typeface="Arial"/>
              <a:buChar char="•"/>
            </a:pPr>
            <a:r>
              <a:rPr lang="en-US" sz="2699" b="1" dirty="0">
                <a:solidFill>
                  <a:srgbClr val="FFFFFF"/>
                </a:solidFill>
                <a:latin typeface="DM Sans" pitchFamily="2" charset="0"/>
                <a:ea typeface="Canva Sans Bold"/>
                <a:cs typeface="Canva Sans Bold"/>
                <a:sym typeface="Canva Sans Bold"/>
              </a:rPr>
              <a:t>What it is: </a:t>
            </a:r>
            <a:r>
              <a:rPr lang="en-US" sz="2699" dirty="0">
                <a:solidFill>
                  <a:srgbClr val="FFFFFF"/>
                </a:solidFill>
                <a:latin typeface="DM Sans" pitchFamily="2" charset="0"/>
                <a:ea typeface="Canva Sans"/>
                <a:cs typeface="Canva Sans"/>
                <a:sym typeface="Canva Sans"/>
              </a:rPr>
              <a:t>Bringing land outside City limits into Poulsbo in exchange for City services, zoning, and development capacity.</a:t>
            </a:r>
          </a:p>
          <a:p>
            <a:pPr marL="582925" lvl="1" indent="-291463" algn="just">
              <a:spcBef>
                <a:spcPts val="400"/>
              </a:spcBef>
              <a:spcAft>
                <a:spcPts val="400"/>
              </a:spcAft>
              <a:buFont typeface="Arial"/>
              <a:buChar char="•"/>
            </a:pPr>
            <a:r>
              <a:rPr lang="en-US" sz="2699" b="1" dirty="0">
                <a:solidFill>
                  <a:srgbClr val="FFFFFF"/>
                </a:solidFill>
                <a:latin typeface="DM Sans" pitchFamily="2" charset="0"/>
                <a:ea typeface="Canva Sans Bold"/>
                <a:cs typeface="Canva Sans Bold"/>
                <a:sym typeface="Canva Sans Bold"/>
              </a:rPr>
              <a:t>What it requires: </a:t>
            </a:r>
          </a:p>
          <a:p>
            <a:pPr marL="1165850" lvl="2" indent="-388617" algn="just">
              <a:spcBef>
                <a:spcPts val="400"/>
              </a:spcBef>
              <a:spcAft>
                <a:spcPts val="400"/>
              </a:spcAft>
              <a:buFont typeface="Arial"/>
              <a:buChar char="⚬"/>
            </a:pPr>
            <a:r>
              <a:rPr lang="en-US" sz="2699" dirty="0">
                <a:solidFill>
                  <a:srgbClr val="FFFFFF"/>
                </a:solidFill>
                <a:latin typeface="DM Sans" pitchFamily="2" charset="0"/>
                <a:ea typeface="Canva Sans"/>
                <a:cs typeface="Canva Sans"/>
                <a:sym typeface="Canva Sans"/>
              </a:rPr>
              <a:t>Consistency with the Comprehensive Plan and Kitsap Countywide Planning Policies</a:t>
            </a:r>
          </a:p>
          <a:p>
            <a:pPr marL="1165850" lvl="2" indent="-388617" algn="just">
              <a:spcBef>
                <a:spcPts val="400"/>
              </a:spcBef>
              <a:spcAft>
                <a:spcPts val="400"/>
              </a:spcAft>
              <a:buFont typeface="Arial"/>
              <a:buChar char="⚬"/>
            </a:pPr>
            <a:r>
              <a:rPr lang="en-US" sz="2699" dirty="0">
                <a:solidFill>
                  <a:srgbClr val="FFFFFF"/>
                </a:solidFill>
                <a:latin typeface="DM Sans" pitchFamily="2" charset="0"/>
                <a:ea typeface="Canva Sans"/>
                <a:cs typeface="Canva Sans"/>
                <a:sym typeface="Canva Sans"/>
              </a:rPr>
              <a:t>Extension of City utilities, streets, and services (often at developer cost, sometimes shared).</a:t>
            </a:r>
          </a:p>
          <a:p>
            <a:pPr marL="1165850" lvl="2" indent="-388617" algn="just">
              <a:spcBef>
                <a:spcPts val="400"/>
              </a:spcBef>
              <a:spcAft>
                <a:spcPts val="400"/>
              </a:spcAft>
              <a:buFont typeface="Arial"/>
              <a:buChar char="⚬"/>
            </a:pPr>
            <a:r>
              <a:rPr lang="en-US" sz="2699" dirty="0">
                <a:solidFill>
                  <a:srgbClr val="FFFFFF"/>
                </a:solidFill>
                <a:latin typeface="DM Sans" pitchFamily="2" charset="0"/>
                <a:ea typeface="Canva Sans"/>
                <a:cs typeface="Canva Sans"/>
                <a:sym typeface="Canva Sans"/>
              </a:rPr>
              <a:t>Potential pre-annexation agreements outlining infrastructure, phasing, and zoning</a:t>
            </a:r>
          </a:p>
          <a:p>
            <a:pPr marL="582925" lvl="1" indent="-291463" algn="just">
              <a:spcBef>
                <a:spcPts val="400"/>
              </a:spcBef>
              <a:spcAft>
                <a:spcPts val="400"/>
              </a:spcAft>
              <a:buFont typeface="Arial"/>
              <a:buChar char="•"/>
            </a:pPr>
            <a:r>
              <a:rPr lang="en-US" sz="2699" b="1" dirty="0">
                <a:solidFill>
                  <a:srgbClr val="FFFFFF"/>
                </a:solidFill>
                <a:latin typeface="DM Sans" pitchFamily="2" charset="0"/>
                <a:ea typeface="Canva Sans Bold"/>
                <a:cs typeface="Canva Sans Bold"/>
                <a:sym typeface="Canva Sans Bold"/>
              </a:rPr>
              <a:t>Staffing &amp; capacity:</a:t>
            </a:r>
          </a:p>
          <a:p>
            <a:pPr marL="1165850" lvl="2" indent="-388617" algn="just">
              <a:spcBef>
                <a:spcPts val="400"/>
              </a:spcBef>
              <a:spcAft>
                <a:spcPts val="400"/>
              </a:spcAft>
              <a:buFont typeface="Arial"/>
              <a:buChar char="⚬"/>
            </a:pPr>
            <a:r>
              <a:rPr lang="en-US" sz="2699" dirty="0">
                <a:solidFill>
                  <a:srgbClr val="FFFFFF"/>
                </a:solidFill>
                <a:latin typeface="DM Sans" pitchFamily="2" charset="0"/>
                <a:ea typeface="Canva Sans"/>
                <a:cs typeface="Canva Sans"/>
                <a:sym typeface="Canva Sans"/>
              </a:rPr>
              <a:t>High upfront staff time (planning, engineering, legal, finance)</a:t>
            </a:r>
          </a:p>
          <a:p>
            <a:pPr marL="1165850" lvl="2" indent="-388617" algn="just">
              <a:spcBef>
                <a:spcPts val="400"/>
              </a:spcBef>
              <a:spcAft>
                <a:spcPts val="400"/>
              </a:spcAft>
              <a:buFont typeface="Arial"/>
              <a:buChar char="⚬"/>
            </a:pPr>
            <a:r>
              <a:rPr lang="en-US" sz="2699" dirty="0">
                <a:solidFill>
                  <a:srgbClr val="FFFFFF"/>
                </a:solidFill>
                <a:latin typeface="DM Sans" pitchFamily="2" charset="0"/>
                <a:ea typeface="Canva Sans"/>
                <a:cs typeface="Canva Sans"/>
                <a:sym typeface="Canva Sans"/>
              </a:rPr>
              <a:t>Significant interdepartmental coordination and long timelines</a:t>
            </a:r>
          </a:p>
          <a:p>
            <a:pPr marL="582925" lvl="1" indent="-291463" algn="just">
              <a:spcBef>
                <a:spcPts val="400"/>
              </a:spcBef>
              <a:spcAft>
                <a:spcPts val="400"/>
              </a:spcAft>
              <a:buFont typeface="Arial"/>
              <a:buChar char="•"/>
            </a:pPr>
            <a:r>
              <a:rPr lang="en-US" sz="2699" b="1" dirty="0">
                <a:solidFill>
                  <a:srgbClr val="FFFFFF"/>
                </a:solidFill>
                <a:latin typeface="DM Sans" pitchFamily="2" charset="0"/>
                <a:ea typeface="Canva Sans Bold"/>
                <a:cs typeface="Canva Sans Bold"/>
                <a:sym typeface="Canva Sans Bold"/>
              </a:rPr>
              <a:t>Affordability implications:</a:t>
            </a:r>
          </a:p>
          <a:p>
            <a:pPr marL="1165850" lvl="2" indent="-388617" algn="just">
              <a:spcBef>
                <a:spcPts val="400"/>
              </a:spcBef>
              <a:spcAft>
                <a:spcPts val="400"/>
              </a:spcAft>
              <a:buFont typeface="Arial"/>
              <a:buChar char="⚬"/>
            </a:pPr>
            <a:r>
              <a:rPr lang="en-US" sz="2699" dirty="0">
                <a:solidFill>
                  <a:srgbClr val="FFFFFF"/>
                </a:solidFill>
                <a:latin typeface="DM Sans" pitchFamily="2" charset="0"/>
                <a:ea typeface="Canva Sans"/>
                <a:cs typeface="Canva Sans"/>
                <a:sym typeface="Canva Sans"/>
              </a:rPr>
              <a:t>Can increase overall land supply and unit capacity</a:t>
            </a:r>
          </a:p>
          <a:p>
            <a:pPr marL="1165850" lvl="2" indent="-388617" algn="just">
              <a:spcBef>
                <a:spcPts val="400"/>
              </a:spcBef>
              <a:spcAft>
                <a:spcPts val="400"/>
              </a:spcAft>
              <a:buFont typeface="Arial"/>
              <a:buChar char="⚬"/>
            </a:pPr>
            <a:r>
              <a:rPr lang="en-US" sz="2699" dirty="0">
                <a:solidFill>
                  <a:srgbClr val="FFFFFF"/>
                </a:solidFill>
                <a:latin typeface="DM Sans" pitchFamily="2" charset="0"/>
                <a:ea typeface="Canva Sans"/>
                <a:cs typeface="Canva Sans"/>
                <a:sym typeface="Canva Sans"/>
              </a:rPr>
              <a:t>Does not inherently produce more housing unless paired with incentives or requirements</a:t>
            </a:r>
          </a:p>
          <a:p>
            <a:pPr marL="582925" lvl="1" indent="-291463" algn="just">
              <a:spcBef>
                <a:spcPts val="400"/>
              </a:spcBef>
              <a:spcAft>
                <a:spcPts val="400"/>
              </a:spcAft>
              <a:buFont typeface="Arial"/>
              <a:buChar char="•"/>
            </a:pPr>
            <a:r>
              <a:rPr lang="en-US" sz="2699" b="1" dirty="0">
                <a:solidFill>
                  <a:srgbClr val="FFFFFF"/>
                </a:solidFill>
                <a:latin typeface="DM Sans" pitchFamily="2" charset="0"/>
                <a:ea typeface="Canva Sans Bold"/>
                <a:cs typeface="Canva Sans Bold"/>
                <a:sym typeface="Canva Sans Bold"/>
              </a:rPr>
              <a:t>Key reality: </a:t>
            </a:r>
            <a:r>
              <a:rPr lang="en-US" sz="2699" dirty="0">
                <a:solidFill>
                  <a:srgbClr val="FFFFFF"/>
                </a:solidFill>
                <a:latin typeface="DM Sans" pitchFamily="2" charset="0"/>
                <a:ea typeface="Canva Sans"/>
                <a:cs typeface="Canva Sans"/>
                <a:sym typeface="Canva Sans"/>
              </a:rPr>
              <a:t>Long-term growth strategy, not a near-term housing production lever.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0" y="0"/>
            <a:ext cx="9407714" cy="10695957"/>
            <a:chOff x="0" y="0"/>
            <a:chExt cx="2477752" cy="2817042"/>
          </a:xfrm>
        </p:grpSpPr>
        <p:sp>
          <p:nvSpPr>
            <p:cNvPr id="3" name="Freeform 3"/>
            <p:cNvSpPr/>
            <p:nvPr/>
          </p:nvSpPr>
          <p:spPr>
            <a:xfrm>
              <a:off x="0" y="0"/>
              <a:ext cx="2477752" cy="2817042"/>
            </a:xfrm>
            <a:custGeom>
              <a:avLst/>
              <a:gdLst/>
              <a:ahLst/>
              <a:cxnLst/>
              <a:rect l="l" t="t" r="r" b="b"/>
              <a:pathLst>
                <a:path w="2477752" h="2817042">
                  <a:moveTo>
                    <a:pt x="0" y="0"/>
                  </a:moveTo>
                  <a:lnTo>
                    <a:pt x="2477752" y="0"/>
                  </a:lnTo>
                  <a:lnTo>
                    <a:pt x="2477752" y="2817042"/>
                  </a:lnTo>
                  <a:lnTo>
                    <a:pt x="0" y="2817042"/>
                  </a:lnTo>
                  <a:close/>
                </a:path>
              </a:pathLst>
            </a:custGeom>
            <a:solidFill>
              <a:srgbClr val="F3F6FA"/>
            </a:solidFill>
          </p:spPr>
          <p:txBody>
            <a:bodyPr/>
            <a:lstStyle/>
            <a:p>
              <a:endParaRPr lang="en-US"/>
            </a:p>
          </p:txBody>
        </p:sp>
        <p:sp>
          <p:nvSpPr>
            <p:cNvPr id="4" name="TextBox 4"/>
            <p:cNvSpPr txBox="1"/>
            <p:nvPr/>
          </p:nvSpPr>
          <p:spPr>
            <a:xfrm>
              <a:off x="0" y="-38100"/>
              <a:ext cx="2477752" cy="2855142"/>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69926" y="807921"/>
            <a:ext cx="16148148" cy="8671157"/>
            <a:chOff x="0" y="0"/>
            <a:chExt cx="4253010" cy="2283762"/>
          </a:xfrm>
        </p:grpSpPr>
        <p:sp>
          <p:nvSpPr>
            <p:cNvPr id="6" name="Freeform 6"/>
            <p:cNvSpPr/>
            <p:nvPr/>
          </p:nvSpPr>
          <p:spPr>
            <a:xfrm>
              <a:off x="0" y="0"/>
              <a:ext cx="4253010" cy="2283762"/>
            </a:xfrm>
            <a:custGeom>
              <a:avLst/>
              <a:gdLst/>
              <a:ahLst/>
              <a:cxnLst/>
              <a:rect l="l" t="t" r="r" b="b"/>
              <a:pathLst>
                <a:path w="4253010" h="2283762">
                  <a:moveTo>
                    <a:pt x="0" y="0"/>
                  </a:moveTo>
                  <a:lnTo>
                    <a:pt x="4253010" y="0"/>
                  </a:lnTo>
                  <a:lnTo>
                    <a:pt x="4253010" y="2283762"/>
                  </a:lnTo>
                  <a:lnTo>
                    <a:pt x="0" y="2283762"/>
                  </a:lnTo>
                  <a:close/>
                </a:path>
              </a:pathLst>
            </a:custGeom>
            <a:solidFill>
              <a:srgbClr val="0B1320"/>
            </a:solidFill>
            <a:ln w="95250" cap="sq">
              <a:solidFill>
                <a:srgbClr val="FFFFFF"/>
              </a:solidFill>
              <a:prstDash val="solid"/>
              <a:miter/>
            </a:ln>
          </p:spPr>
          <p:txBody>
            <a:bodyPr/>
            <a:lstStyle/>
            <a:p>
              <a:endParaRPr lang="en-US"/>
            </a:p>
          </p:txBody>
        </p:sp>
        <p:sp>
          <p:nvSpPr>
            <p:cNvPr id="7" name="TextBox 7"/>
            <p:cNvSpPr txBox="1"/>
            <p:nvPr/>
          </p:nvSpPr>
          <p:spPr>
            <a:xfrm>
              <a:off x="0" y="-38100"/>
              <a:ext cx="4253010" cy="2321862"/>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8" name="TextBox 8"/>
          <p:cNvSpPr txBox="1"/>
          <p:nvPr/>
        </p:nvSpPr>
        <p:spPr>
          <a:xfrm>
            <a:off x="2811992" y="3543300"/>
            <a:ext cx="12664015" cy="2708434"/>
          </a:xfrm>
          <a:prstGeom prst="rect">
            <a:avLst/>
          </a:prstGeom>
        </p:spPr>
        <p:txBody>
          <a:bodyPr wrap="square" lIns="0" tIns="0" rIns="0" bIns="0" rtlCol="0" anchor="t">
            <a:spAutoFit/>
          </a:bodyPr>
          <a:lstStyle/>
          <a:p>
            <a:pPr algn="ctr"/>
            <a:r>
              <a:rPr lang="en-US" sz="4400" b="1" i="1" dirty="0">
                <a:solidFill>
                  <a:srgbClr val="F3F6FA"/>
                </a:solidFill>
                <a:latin typeface="DM Sans" pitchFamily="2" charset="0"/>
                <a:ea typeface="DM Sans Bold Italics"/>
                <a:cs typeface="DM Sans Bold Italics"/>
                <a:sym typeface="DM Sans Bold Italics"/>
              </a:rPr>
              <a:t>Tonight is not about adopting programs or making commitments. It’s about helping staff understand which tools are worth deeper, real-world analysis in the next workshop.</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1C3F60"/>
        </a:solidFill>
        <a:effectLst/>
      </p:bgPr>
    </p:bg>
    <p:spTree>
      <p:nvGrpSpPr>
        <p:cNvPr id="1" name=""/>
        <p:cNvGrpSpPr/>
        <p:nvPr/>
      </p:nvGrpSpPr>
      <p:grpSpPr>
        <a:xfrm>
          <a:off x="0" y="0"/>
          <a:ext cx="0" cy="0"/>
          <a:chOff x="0" y="0"/>
          <a:chExt cx="0" cy="0"/>
        </a:xfrm>
      </p:grpSpPr>
      <p:sp>
        <p:nvSpPr>
          <p:cNvPr id="2" name="AutoShape 2"/>
          <p:cNvSpPr/>
          <p:nvPr/>
        </p:nvSpPr>
        <p:spPr>
          <a:xfrm>
            <a:off x="8351002" y="1529420"/>
            <a:ext cx="9213750" cy="6876124"/>
          </a:xfrm>
          <a:prstGeom prst="rect">
            <a:avLst/>
          </a:prstGeom>
          <a:solidFill>
            <a:srgbClr val="61615F"/>
          </a:solidFill>
        </p:spPr>
        <p:txBody>
          <a:bodyPr/>
          <a:lstStyle/>
          <a:p>
            <a:endParaRPr lang="en-US"/>
          </a:p>
        </p:txBody>
      </p:sp>
      <p:grpSp>
        <p:nvGrpSpPr>
          <p:cNvPr id="3" name="Group 3"/>
          <p:cNvGrpSpPr/>
          <p:nvPr/>
        </p:nvGrpSpPr>
        <p:grpSpPr>
          <a:xfrm>
            <a:off x="8544088" y="1748381"/>
            <a:ext cx="8827578" cy="6438201"/>
            <a:chOff x="0" y="0"/>
            <a:chExt cx="1114450" cy="812800"/>
          </a:xfrm>
        </p:grpSpPr>
        <p:sp>
          <p:nvSpPr>
            <p:cNvPr id="4" name="Freeform 4"/>
            <p:cNvSpPr/>
            <p:nvPr/>
          </p:nvSpPr>
          <p:spPr>
            <a:xfrm>
              <a:off x="0" y="0"/>
              <a:ext cx="1114450" cy="812800"/>
            </a:xfrm>
            <a:custGeom>
              <a:avLst/>
              <a:gdLst/>
              <a:ahLst/>
              <a:cxnLst/>
              <a:rect l="l" t="t" r="r" b="b"/>
              <a:pathLst>
                <a:path w="1114450" h="812800">
                  <a:moveTo>
                    <a:pt x="0" y="0"/>
                  </a:moveTo>
                  <a:lnTo>
                    <a:pt x="1114450" y="0"/>
                  </a:lnTo>
                  <a:lnTo>
                    <a:pt x="1114450" y="812800"/>
                  </a:lnTo>
                  <a:lnTo>
                    <a:pt x="0" y="812800"/>
                  </a:lnTo>
                  <a:close/>
                </a:path>
              </a:pathLst>
            </a:custGeom>
            <a:blipFill>
              <a:blip r:embed="rId2"/>
              <a:stretch>
                <a:fillRect l="-4733" r="-4733"/>
              </a:stretch>
            </a:blipFill>
          </p:spPr>
          <p:txBody>
            <a:bodyPr/>
            <a:lstStyle/>
            <a:p>
              <a:endParaRPr lang="en-US"/>
            </a:p>
          </p:txBody>
        </p:sp>
      </p:grpSp>
      <p:sp>
        <p:nvSpPr>
          <p:cNvPr id="5" name="AutoShape 5"/>
          <p:cNvSpPr/>
          <p:nvPr/>
        </p:nvSpPr>
        <p:spPr>
          <a:xfrm>
            <a:off x="1028700" y="2432300"/>
            <a:ext cx="6757519" cy="5128870"/>
          </a:xfrm>
          <a:prstGeom prst="rect">
            <a:avLst/>
          </a:prstGeom>
          <a:solidFill>
            <a:srgbClr val="D9D9D9"/>
          </a:solidFill>
        </p:spPr>
        <p:txBody>
          <a:bodyPr/>
          <a:lstStyle/>
          <a:p>
            <a:endParaRPr lang="en-US"/>
          </a:p>
        </p:txBody>
      </p:sp>
      <p:sp>
        <p:nvSpPr>
          <p:cNvPr id="6" name="Freeform 6"/>
          <p:cNvSpPr/>
          <p:nvPr/>
        </p:nvSpPr>
        <p:spPr>
          <a:xfrm>
            <a:off x="1956436" y="2660299"/>
            <a:ext cx="4672871" cy="4672871"/>
          </a:xfrm>
          <a:custGeom>
            <a:avLst/>
            <a:gdLst/>
            <a:ahLst/>
            <a:cxnLst/>
            <a:rect l="l" t="t" r="r" b="b"/>
            <a:pathLst>
              <a:path w="4672871" h="4672871">
                <a:moveTo>
                  <a:pt x="0" y="0"/>
                </a:moveTo>
                <a:lnTo>
                  <a:pt x="4672871" y="0"/>
                </a:lnTo>
                <a:lnTo>
                  <a:pt x="4672871" y="4672871"/>
                </a:lnTo>
                <a:lnTo>
                  <a:pt x="0" y="4672871"/>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1C3F60"/>
        </a:solidFill>
        <a:effectLst/>
      </p:bgPr>
    </p:bg>
    <p:spTree>
      <p:nvGrpSpPr>
        <p:cNvPr id="1" name=""/>
        <p:cNvGrpSpPr/>
        <p:nvPr/>
      </p:nvGrpSpPr>
      <p:grpSpPr>
        <a:xfrm>
          <a:off x="0" y="0"/>
          <a:ext cx="0" cy="0"/>
          <a:chOff x="0" y="0"/>
          <a:chExt cx="0" cy="0"/>
        </a:xfrm>
      </p:grpSpPr>
      <p:grpSp>
        <p:nvGrpSpPr>
          <p:cNvPr id="2" name="Group 2"/>
          <p:cNvGrpSpPr/>
          <p:nvPr/>
        </p:nvGrpSpPr>
        <p:grpSpPr>
          <a:xfrm>
            <a:off x="15847400" y="0"/>
            <a:ext cx="2440600" cy="10476384"/>
            <a:chOff x="0" y="0"/>
            <a:chExt cx="642792" cy="2759212"/>
          </a:xfrm>
        </p:grpSpPr>
        <p:sp>
          <p:nvSpPr>
            <p:cNvPr id="3" name="Freeform 3"/>
            <p:cNvSpPr/>
            <p:nvPr/>
          </p:nvSpPr>
          <p:spPr>
            <a:xfrm>
              <a:off x="0" y="0"/>
              <a:ext cx="642792" cy="2759212"/>
            </a:xfrm>
            <a:custGeom>
              <a:avLst/>
              <a:gdLst/>
              <a:ahLst/>
              <a:cxnLst/>
              <a:rect l="l" t="t" r="r" b="b"/>
              <a:pathLst>
                <a:path w="642792" h="2759212">
                  <a:moveTo>
                    <a:pt x="0" y="0"/>
                  </a:moveTo>
                  <a:lnTo>
                    <a:pt x="642792" y="0"/>
                  </a:lnTo>
                  <a:lnTo>
                    <a:pt x="642792" y="2759212"/>
                  </a:lnTo>
                  <a:lnTo>
                    <a:pt x="0" y="2759212"/>
                  </a:lnTo>
                  <a:close/>
                </a:path>
              </a:pathLst>
            </a:custGeom>
            <a:solidFill>
              <a:srgbClr val="AFC1D0"/>
            </a:solidFill>
          </p:spPr>
          <p:txBody>
            <a:bodyPr/>
            <a:lstStyle/>
            <a:p>
              <a:endParaRPr lang="en-US"/>
            </a:p>
          </p:txBody>
        </p:sp>
        <p:sp>
          <p:nvSpPr>
            <p:cNvPr id="4" name="TextBox 4"/>
            <p:cNvSpPr txBox="1"/>
            <p:nvPr/>
          </p:nvSpPr>
          <p:spPr>
            <a:xfrm>
              <a:off x="0" y="-38100"/>
              <a:ext cx="642792" cy="2797312"/>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5847400" y="838165"/>
            <a:ext cx="1411900" cy="8229600"/>
            <a:chOff x="0" y="0"/>
            <a:chExt cx="371858" cy="2167467"/>
          </a:xfrm>
        </p:grpSpPr>
        <p:sp>
          <p:nvSpPr>
            <p:cNvPr id="6" name="Freeform 6"/>
            <p:cNvSpPr/>
            <p:nvPr/>
          </p:nvSpPr>
          <p:spPr>
            <a:xfrm>
              <a:off x="0" y="0"/>
              <a:ext cx="371858" cy="2167467"/>
            </a:xfrm>
            <a:custGeom>
              <a:avLst/>
              <a:gdLst/>
              <a:ahLst/>
              <a:cxnLst/>
              <a:rect l="l" t="t" r="r" b="b"/>
              <a:pathLst>
                <a:path w="371858" h="2167467">
                  <a:moveTo>
                    <a:pt x="0" y="0"/>
                  </a:moveTo>
                  <a:lnTo>
                    <a:pt x="371858" y="0"/>
                  </a:lnTo>
                  <a:lnTo>
                    <a:pt x="371858" y="2167467"/>
                  </a:lnTo>
                  <a:lnTo>
                    <a:pt x="0" y="2167467"/>
                  </a:lnTo>
                  <a:close/>
                </a:path>
              </a:pathLst>
            </a:custGeom>
            <a:solidFill>
              <a:srgbClr val="0B1320"/>
            </a:solidFill>
            <a:ln w="95250" cap="sq">
              <a:solidFill>
                <a:srgbClr val="FFFFFF"/>
              </a:solidFill>
              <a:prstDash val="solid"/>
              <a:miter/>
            </a:ln>
          </p:spPr>
          <p:txBody>
            <a:bodyPr/>
            <a:lstStyle/>
            <a:p>
              <a:endParaRPr lang="en-US"/>
            </a:p>
          </p:txBody>
        </p:sp>
        <p:sp>
          <p:nvSpPr>
            <p:cNvPr id="7" name="TextBox 7"/>
            <p:cNvSpPr txBox="1"/>
            <p:nvPr/>
          </p:nvSpPr>
          <p:spPr>
            <a:xfrm>
              <a:off x="0" y="-38100"/>
              <a:ext cx="371858" cy="2205567"/>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495300"/>
            <a:ext cx="14494494" cy="1524000"/>
            <a:chOff x="0" y="0"/>
            <a:chExt cx="3817480" cy="812800"/>
          </a:xfrm>
        </p:grpSpPr>
        <p:sp>
          <p:nvSpPr>
            <p:cNvPr id="9" name="Freeform 9"/>
            <p:cNvSpPr/>
            <p:nvPr/>
          </p:nvSpPr>
          <p:spPr>
            <a:xfrm>
              <a:off x="0" y="0"/>
              <a:ext cx="3817480" cy="812800"/>
            </a:xfrm>
            <a:custGeom>
              <a:avLst/>
              <a:gdLst/>
              <a:ahLst/>
              <a:cxnLst/>
              <a:rect l="l" t="t" r="r" b="b"/>
              <a:pathLst>
                <a:path w="3817480" h="812800">
                  <a:moveTo>
                    <a:pt x="0" y="0"/>
                  </a:moveTo>
                  <a:lnTo>
                    <a:pt x="3817480" y="0"/>
                  </a:lnTo>
                  <a:lnTo>
                    <a:pt x="3817480" y="812800"/>
                  </a:lnTo>
                  <a:lnTo>
                    <a:pt x="0" y="812800"/>
                  </a:lnTo>
                  <a:close/>
                </a:path>
              </a:pathLst>
            </a:custGeom>
            <a:ln w="38100" cap="sq">
              <a:solidFill>
                <a:srgbClr val="F0F0F0"/>
              </a:solidFill>
              <a:prstDash val="solid"/>
              <a:miter/>
            </a:ln>
          </p:spPr>
          <p:txBody>
            <a:bodyPr/>
            <a:lstStyle/>
            <a:p>
              <a:endParaRPr lang="en-US"/>
            </a:p>
          </p:txBody>
        </p:sp>
        <p:sp>
          <p:nvSpPr>
            <p:cNvPr id="10" name="TextBox 10"/>
            <p:cNvSpPr txBox="1"/>
            <p:nvPr/>
          </p:nvSpPr>
          <p:spPr>
            <a:xfrm>
              <a:off x="0" y="-38100"/>
              <a:ext cx="3817480" cy="850900"/>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701189" y="2840103"/>
            <a:ext cx="14417656" cy="6232475"/>
          </a:xfrm>
          <a:prstGeom prst="rect">
            <a:avLst/>
          </a:prstGeom>
        </p:spPr>
        <p:txBody>
          <a:bodyPr lIns="0" tIns="0" rIns="0" bIns="0" rtlCol="0" anchor="t">
            <a:spAutoFit/>
          </a:bodyPr>
          <a:lstStyle/>
          <a:p>
            <a:pPr marL="604518" lvl="1" indent="-302259" algn="just">
              <a:spcBef>
                <a:spcPts val="800"/>
              </a:spcBef>
              <a:spcAft>
                <a:spcPts val="1000"/>
              </a:spcAft>
              <a:buFont typeface="Arial"/>
              <a:buChar char="•"/>
            </a:pPr>
            <a:r>
              <a:rPr lang="en-US" sz="3000" dirty="0">
                <a:solidFill>
                  <a:srgbClr val="F3F6FA"/>
                </a:solidFill>
                <a:latin typeface="DM Sans"/>
                <a:ea typeface="DM Sans"/>
                <a:cs typeface="DM Sans"/>
                <a:sym typeface="DM Sans"/>
              </a:rPr>
              <a:t>A mix of incentives, not one tool alone, is needed to meaningfully support h</a:t>
            </a:r>
            <a:r>
              <a:rPr lang="en-US" sz="3000" u="none" strike="noStrike" dirty="0">
                <a:solidFill>
                  <a:srgbClr val="F3F6FA"/>
                </a:solidFill>
                <a:latin typeface="DM Sans"/>
                <a:ea typeface="DM Sans"/>
                <a:cs typeface="DM Sans"/>
                <a:sym typeface="DM Sans"/>
              </a:rPr>
              <a:t>ousing affordability.</a:t>
            </a:r>
          </a:p>
          <a:p>
            <a:pPr marL="604518" lvl="1" indent="-302259" algn="just">
              <a:spcBef>
                <a:spcPts val="800"/>
              </a:spcBef>
              <a:spcAft>
                <a:spcPts val="1000"/>
              </a:spcAft>
              <a:buFont typeface="Arial"/>
              <a:buChar char="•"/>
            </a:pPr>
            <a:r>
              <a:rPr lang="en-US" sz="3000" u="none" strike="noStrike" dirty="0">
                <a:solidFill>
                  <a:srgbClr val="F3F6FA"/>
                </a:solidFill>
                <a:latin typeface="DM Sans"/>
                <a:ea typeface="DM Sans"/>
                <a:cs typeface="DM Sans"/>
                <a:sym typeface="DM Sans"/>
              </a:rPr>
              <a:t>Each incentive type serves different needs (workforce, low-income, infill).</a:t>
            </a:r>
          </a:p>
          <a:p>
            <a:pPr marL="604518" lvl="1" indent="-302259" algn="just">
              <a:spcBef>
                <a:spcPts val="800"/>
              </a:spcBef>
              <a:spcAft>
                <a:spcPts val="1000"/>
              </a:spcAft>
              <a:buFont typeface="Arial"/>
              <a:buChar char="•"/>
            </a:pPr>
            <a:r>
              <a:rPr lang="en-US" sz="3000" u="none" strike="noStrike" dirty="0">
                <a:solidFill>
                  <a:srgbClr val="F3F6FA"/>
                </a:solidFill>
                <a:latin typeface="DM Sans"/>
                <a:ea typeface="DM Sans"/>
                <a:cs typeface="DM Sans"/>
                <a:sym typeface="DM Sans"/>
              </a:rPr>
              <a:t>Programs must be calibrated to market conditions so they improve feasibility without discouraging development.</a:t>
            </a:r>
          </a:p>
          <a:p>
            <a:pPr marL="604518" lvl="1" indent="-302259" algn="just">
              <a:spcBef>
                <a:spcPts val="800"/>
              </a:spcBef>
              <a:spcAft>
                <a:spcPts val="1000"/>
              </a:spcAft>
              <a:buFont typeface="Arial"/>
              <a:buChar char="•"/>
            </a:pPr>
            <a:r>
              <a:rPr lang="en-US" sz="3000" u="none" strike="noStrike" dirty="0">
                <a:solidFill>
                  <a:srgbClr val="F3F6FA"/>
                </a:solidFill>
                <a:latin typeface="DM Sans"/>
                <a:ea typeface="DM Sans"/>
                <a:cs typeface="DM Sans"/>
                <a:sym typeface="DM Sans"/>
              </a:rPr>
              <a:t>Most incentives require ongoing staff capacity for monitoring, reporting, and administration.</a:t>
            </a:r>
          </a:p>
          <a:p>
            <a:pPr marL="604518" lvl="1" indent="-302259" algn="just">
              <a:spcBef>
                <a:spcPts val="800"/>
              </a:spcBef>
              <a:spcAft>
                <a:spcPts val="1000"/>
              </a:spcAft>
              <a:buFont typeface="Arial"/>
              <a:buChar char="•"/>
            </a:pPr>
            <a:r>
              <a:rPr lang="en-US" sz="3000" u="none" strike="noStrike" dirty="0">
                <a:solidFill>
                  <a:srgbClr val="F3F6FA"/>
                </a:solidFill>
                <a:latin typeface="DM Sans"/>
                <a:ea typeface="DM Sans"/>
                <a:cs typeface="DM Sans"/>
                <a:sym typeface="DM Sans"/>
              </a:rPr>
              <a:t>Some tools have fiscal implications (tax shift, foregone revenue, reduced fees) that must be weighed alongside housing goals.</a:t>
            </a:r>
          </a:p>
          <a:p>
            <a:pPr marL="604518" lvl="1" indent="-302259" algn="just">
              <a:spcBef>
                <a:spcPts val="800"/>
              </a:spcBef>
              <a:spcAft>
                <a:spcPts val="1000"/>
              </a:spcAft>
              <a:buFont typeface="Arial"/>
              <a:buChar char="•"/>
            </a:pPr>
            <a:r>
              <a:rPr lang="en-US" sz="3000" u="none" strike="noStrike" dirty="0">
                <a:solidFill>
                  <a:srgbClr val="F3F6FA"/>
                </a:solidFill>
                <a:latin typeface="DM Sans"/>
                <a:ea typeface="DM Sans"/>
                <a:cs typeface="DM Sans"/>
                <a:sym typeface="DM Sans"/>
              </a:rPr>
              <a:t>Council direction is needed to narrow down which programs should proceed to deeper analysis in Workshop 3.</a:t>
            </a:r>
          </a:p>
        </p:txBody>
      </p:sp>
      <p:sp>
        <p:nvSpPr>
          <p:cNvPr id="12" name="TextBox 12"/>
          <p:cNvSpPr txBox="1"/>
          <p:nvPr/>
        </p:nvSpPr>
        <p:spPr>
          <a:xfrm>
            <a:off x="677743" y="1714500"/>
            <a:ext cx="14417656" cy="796949"/>
          </a:xfrm>
          <a:prstGeom prst="rect">
            <a:avLst/>
          </a:prstGeom>
        </p:spPr>
        <p:txBody>
          <a:bodyPr lIns="0" tIns="0" rIns="0" bIns="0" rtlCol="0" anchor="t">
            <a:spAutoFit/>
          </a:bodyPr>
          <a:lstStyle/>
          <a:p>
            <a:pPr algn="l">
              <a:lnSpc>
                <a:spcPts val="6000"/>
              </a:lnSpc>
            </a:pPr>
            <a:r>
              <a:rPr lang="en-US" sz="5400" b="1" dirty="0">
                <a:solidFill>
                  <a:srgbClr val="F3F6FA"/>
                </a:solidFill>
                <a:latin typeface="DM Sans" pitchFamily="2" charset="0"/>
                <a:ea typeface="Agrandir Bold"/>
                <a:cs typeface="Agrandir Bold"/>
                <a:sym typeface="Agrandir Bold"/>
              </a:rPr>
              <a:t>KEY TAKEAWAYS - WORKSHOP 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1C3F60"/>
        </a:solidFill>
        <a:effectLst/>
      </p:bgPr>
    </p:bg>
    <p:spTree>
      <p:nvGrpSpPr>
        <p:cNvPr id="1" name=""/>
        <p:cNvGrpSpPr/>
        <p:nvPr/>
      </p:nvGrpSpPr>
      <p:grpSpPr>
        <a:xfrm>
          <a:off x="0" y="0"/>
          <a:ext cx="0" cy="0"/>
          <a:chOff x="0" y="0"/>
          <a:chExt cx="0" cy="0"/>
        </a:xfrm>
      </p:grpSpPr>
      <p:grpSp>
        <p:nvGrpSpPr>
          <p:cNvPr id="2" name="Group 2"/>
          <p:cNvGrpSpPr/>
          <p:nvPr/>
        </p:nvGrpSpPr>
        <p:grpSpPr>
          <a:xfrm>
            <a:off x="15847400" y="0"/>
            <a:ext cx="2440600" cy="10476384"/>
            <a:chOff x="0" y="0"/>
            <a:chExt cx="642792" cy="2759212"/>
          </a:xfrm>
        </p:grpSpPr>
        <p:sp>
          <p:nvSpPr>
            <p:cNvPr id="3" name="Freeform 3"/>
            <p:cNvSpPr/>
            <p:nvPr/>
          </p:nvSpPr>
          <p:spPr>
            <a:xfrm>
              <a:off x="0" y="0"/>
              <a:ext cx="642792" cy="2759212"/>
            </a:xfrm>
            <a:custGeom>
              <a:avLst/>
              <a:gdLst/>
              <a:ahLst/>
              <a:cxnLst/>
              <a:rect l="l" t="t" r="r" b="b"/>
              <a:pathLst>
                <a:path w="642792" h="2759212">
                  <a:moveTo>
                    <a:pt x="0" y="0"/>
                  </a:moveTo>
                  <a:lnTo>
                    <a:pt x="642792" y="0"/>
                  </a:lnTo>
                  <a:lnTo>
                    <a:pt x="642792" y="2759212"/>
                  </a:lnTo>
                  <a:lnTo>
                    <a:pt x="0" y="2759212"/>
                  </a:lnTo>
                  <a:close/>
                </a:path>
              </a:pathLst>
            </a:custGeom>
            <a:solidFill>
              <a:srgbClr val="AFC1D0"/>
            </a:solidFill>
          </p:spPr>
          <p:txBody>
            <a:bodyPr/>
            <a:lstStyle/>
            <a:p>
              <a:endParaRPr lang="en-US"/>
            </a:p>
          </p:txBody>
        </p:sp>
        <p:sp>
          <p:nvSpPr>
            <p:cNvPr id="4" name="TextBox 4"/>
            <p:cNvSpPr txBox="1"/>
            <p:nvPr/>
          </p:nvSpPr>
          <p:spPr>
            <a:xfrm>
              <a:off x="0" y="-38100"/>
              <a:ext cx="642792" cy="2797312"/>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5847400" y="838165"/>
            <a:ext cx="1411900" cy="8229600"/>
            <a:chOff x="0" y="0"/>
            <a:chExt cx="371858" cy="2167467"/>
          </a:xfrm>
        </p:grpSpPr>
        <p:sp>
          <p:nvSpPr>
            <p:cNvPr id="6" name="Freeform 6"/>
            <p:cNvSpPr/>
            <p:nvPr/>
          </p:nvSpPr>
          <p:spPr>
            <a:xfrm>
              <a:off x="0" y="0"/>
              <a:ext cx="371858" cy="2167467"/>
            </a:xfrm>
            <a:custGeom>
              <a:avLst/>
              <a:gdLst/>
              <a:ahLst/>
              <a:cxnLst/>
              <a:rect l="l" t="t" r="r" b="b"/>
              <a:pathLst>
                <a:path w="371858" h="2167467">
                  <a:moveTo>
                    <a:pt x="0" y="0"/>
                  </a:moveTo>
                  <a:lnTo>
                    <a:pt x="371858" y="0"/>
                  </a:lnTo>
                  <a:lnTo>
                    <a:pt x="371858" y="2167467"/>
                  </a:lnTo>
                  <a:lnTo>
                    <a:pt x="0" y="2167467"/>
                  </a:lnTo>
                  <a:close/>
                </a:path>
              </a:pathLst>
            </a:custGeom>
            <a:solidFill>
              <a:srgbClr val="0B1320"/>
            </a:solidFill>
            <a:ln w="95250" cap="sq">
              <a:solidFill>
                <a:srgbClr val="FFFFFF"/>
              </a:solidFill>
              <a:prstDash val="solid"/>
              <a:miter/>
            </a:ln>
          </p:spPr>
          <p:txBody>
            <a:bodyPr/>
            <a:lstStyle/>
            <a:p>
              <a:endParaRPr lang="en-US"/>
            </a:p>
          </p:txBody>
        </p:sp>
        <p:sp>
          <p:nvSpPr>
            <p:cNvPr id="7" name="TextBox 7"/>
            <p:cNvSpPr txBox="1"/>
            <p:nvPr/>
          </p:nvSpPr>
          <p:spPr>
            <a:xfrm>
              <a:off x="0" y="-38100"/>
              <a:ext cx="371858" cy="2205567"/>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325370"/>
            <a:ext cx="14494494" cy="1354070"/>
            <a:chOff x="0" y="0"/>
            <a:chExt cx="3817480" cy="812800"/>
          </a:xfrm>
        </p:grpSpPr>
        <p:sp>
          <p:nvSpPr>
            <p:cNvPr id="9" name="Freeform 9"/>
            <p:cNvSpPr/>
            <p:nvPr/>
          </p:nvSpPr>
          <p:spPr>
            <a:xfrm>
              <a:off x="0" y="0"/>
              <a:ext cx="3817480" cy="812800"/>
            </a:xfrm>
            <a:custGeom>
              <a:avLst/>
              <a:gdLst/>
              <a:ahLst/>
              <a:cxnLst/>
              <a:rect l="l" t="t" r="r" b="b"/>
              <a:pathLst>
                <a:path w="3817480" h="812800">
                  <a:moveTo>
                    <a:pt x="0" y="0"/>
                  </a:moveTo>
                  <a:lnTo>
                    <a:pt x="3817480" y="0"/>
                  </a:lnTo>
                  <a:lnTo>
                    <a:pt x="3817480" y="812800"/>
                  </a:lnTo>
                  <a:lnTo>
                    <a:pt x="0" y="812800"/>
                  </a:lnTo>
                  <a:close/>
                </a:path>
              </a:pathLst>
            </a:custGeom>
            <a:ln w="38100" cap="sq">
              <a:solidFill>
                <a:srgbClr val="F0F0F0"/>
              </a:solidFill>
              <a:prstDash val="solid"/>
              <a:miter/>
            </a:ln>
          </p:spPr>
          <p:txBody>
            <a:bodyPr/>
            <a:lstStyle/>
            <a:p>
              <a:endParaRPr lang="en-US"/>
            </a:p>
          </p:txBody>
        </p:sp>
        <p:sp>
          <p:nvSpPr>
            <p:cNvPr id="10" name="TextBox 10"/>
            <p:cNvSpPr txBox="1"/>
            <p:nvPr/>
          </p:nvSpPr>
          <p:spPr>
            <a:xfrm>
              <a:off x="0" y="-38100"/>
              <a:ext cx="3817480" cy="850900"/>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12019350" y="3071410"/>
            <a:ext cx="2153978" cy="2199840"/>
          </a:xfrm>
          <a:custGeom>
            <a:avLst/>
            <a:gdLst/>
            <a:ahLst/>
            <a:cxnLst/>
            <a:rect l="l" t="t" r="r" b="b"/>
            <a:pathLst>
              <a:path w="4551783" h="4609400">
                <a:moveTo>
                  <a:pt x="0" y="0"/>
                </a:moveTo>
                <a:lnTo>
                  <a:pt x="4551782" y="0"/>
                </a:lnTo>
                <a:lnTo>
                  <a:pt x="4551782" y="4609400"/>
                </a:lnTo>
                <a:lnTo>
                  <a:pt x="0" y="4609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TextBox 12"/>
          <p:cNvSpPr txBox="1"/>
          <p:nvPr/>
        </p:nvSpPr>
        <p:spPr>
          <a:xfrm>
            <a:off x="628932" y="1395679"/>
            <a:ext cx="14417656" cy="717248"/>
          </a:xfrm>
          <a:prstGeom prst="rect">
            <a:avLst/>
          </a:prstGeom>
        </p:spPr>
        <p:txBody>
          <a:bodyPr lIns="0" tIns="0" rIns="0" bIns="0" rtlCol="0" anchor="t">
            <a:spAutoFit/>
          </a:bodyPr>
          <a:lstStyle/>
          <a:p>
            <a:pPr algn="l">
              <a:lnSpc>
                <a:spcPts val="5400"/>
              </a:lnSpc>
            </a:pPr>
            <a:r>
              <a:rPr lang="en-US" sz="5400" b="1" dirty="0">
                <a:solidFill>
                  <a:srgbClr val="F3F6FA"/>
                </a:solidFill>
                <a:latin typeface="DM Sans" pitchFamily="2" charset="0"/>
                <a:ea typeface="Agrandir Bold"/>
                <a:cs typeface="Agrandir Bold"/>
                <a:sym typeface="Agrandir Bold"/>
              </a:rPr>
              <a:t>FROM TOOLS TO CHOICES</a:t>
            </a:r>
          </a:p>
        </p:txBody>
      </p:sp>
      <p:sp>
        <p:nvSpPr>
          <p:cNvPr id="13" name="TextBox 13"/>
          <p:cNvSpPr txBox="1"/>
          <p:nvPr/>
        </p:nvSpPr>
        <p:spPr>
          <a:xfrm>
            <a:off x="628932" y="3052360"/>
            <a:ext cx="12146181" cy="497841"/>
          </a:xfrm>
          <a:prstGeom prst="rect">
            <a:avLst/>
          </a:prstGeom>
        </p:spPr>
        <p:txBody>
          <a:bodyPr lIns="0" tIns="0" rIns="0" bIns="0" rtlCol="0" anchor="t">
            <a:spAutoFit/>
          </a:bodyPr>
          <a:lstStyle/>
          <a:p>
            <a:pPr algn="l">
              <a:lnSpc>
                <a:spcPts val="4059"/>
              </a:lnSpc>
              <a:spcBef>
                <a:spcPct val="0"/>
              </a:spcBef>
            </a:pPr>
            <a:r>
              <a:rPr lang="en-US" sz="2899" b="1" i="1" dirty="0">
                <a:solidFill>
                  <a:srgbClr val="F3F6FA"/>
                </a:solidFill>
                <a:latin typeface="DM Sans" pitchFamily="2" charset="0"/>
                <a:ea typeface="Canva Sans Bold Italics"/>
                <a:cs typeface="Canva Sans Bold Italics"/>
                <a:sym typeface="Canva Sans Bold Italics"/>
              </a:rPr>
              <a:t>Which tools should move forward to deeper evaluation?</a:t>
            </a:r>
          </a:p>
        </p:txBody>
      </p:sp>
      <p:sp>
        <p:nvSpPr>
          <p:cNvPr id="14" name="TextBox 14"/>
          <p:cNvSpPr txBox="1"/>
          <p:nvPr/>
        </p:nvSpPr>
        <p:spPr>
          <a:xfrm>
            <a:off x="628932" y="2360228"/>
            <a:ext cx="15046588" cy="448311"/>
          </a:xfrm>
          <a:prstGeom prst="rect">
            <a:avLst/>
          </a:prstGeom>
        </p:spPr>
        <p:txBody>
          <a:bodyPr lIns="0" tIns="0" rIns="0" bIns="0" rtlCol="0" anchor="t">
            <a:spAutoFit/>
          </a:bodyPr>
          <a:lstStyle/>
          <a:p>
            <a:pPr algn="l">
              <a:lnSpc>
                <a:spcPts val="3639"/>
              </a:lnSpc>
              <a:spcBef>
                <a:spcPct val="0"/>
              </a:spcBef>
            </a:pPr>
            <a:r>
              <a:rPr lang="en-US" sz="2599" dirty="0">
                <a:solidFill>
                  <a:srgbClr val="FFFFFF"/>
                </a:solidFill>
                <a:latin typeface="DM Sans" pitchFamily="2" charset="0"/>
                <a:ea typeface="Canva Sans"/>
                <a:cs typeface="Canva Sans"/>
                <a:sym typeface="Canva Sans"/>
              </a:rPr>
              <a:t>Workshop 3 is where these concepts meet real projects, real numbers, and real trade-offs</a:t>
            </a:r>
          </a:p>
        </p:txBody>
      </p:sp>
      <p:pic>
        <p:nvPicPr>
          <p:cNvPr id="16" name="Picture 15" descr="Graphical user interface&#10;&#10;AI-generated content may be incorrect.">
            <a:extLst>
              <a:ext uri="{FF2B5EF4-FFF2-40B4-BE49-F238E27FC236}">
                <a16:creationId xmlns:a16="http://schemas.microsoft.com/office/drawing/2014/main" id="{F7E58C12-A14C-7360-EFD9-B206B76A93CD}"/>
              </a:ext>
            </a:extLst>
          </p:cNvPr>
          <p:cNvPicPr>
            <a:picLocks noChangeAspect="1"/>
          </p:cNvPicPr>
          <p:nvPr/>
        </p:nvPicPr>
        <p:blipFill>
          <a:blip r:embed="rId4"/>
          <a:stretch>
            <a:fillRect/>
          </a:stretch>
        </p:blipFill>
        <p:spPr>
          <a:xfrm>
            <a:off x="607154" y="4076700"/>
            <a:ext cx="11136279" cy="4105848"/>
          </a:xfrm>
          <a:prstGeom prst="rect">
            <a:avLst/>
          </a:prstGeom>
        </p:spPr>
      </p:pic>
      <p:pic>
        <p:nvPicPr>
          <p:cNvPr id="18" name="Picture 17" descr="Graphical user interface, application&#10;&#10;AI-generated content may be incorrect.">
            <a:extLst>
              <a:ext uri="{FF2B5EF4-FFF2-40B4-BE49-F238E27FC236}">
                <a16:creationId xmlns:a16="http://schemas.microsoft.com/office/drawing/2014/main" id="{585965B2-19A9-106E-F061-2C0FA32208BB}"/>
              </a:ext>
            </a:extLst>
          </p:cNvPr>
          <p:cNvPicPr>
            <a:picLocks noChangeAspect="1"/>
          </p:cNvPicPr>
          <p:nvPr/>
        </p:nvPicPr>
        <p:blipFill>
          <a:blip r:embed="rId5"/>
          <a:stretch>
            <a:fillRect/>
          </a:stretch>
        </p:blipFill>
        <p:spPr>
          <a:xfrm>
            <a:off x="12075914" y="5534121"/>
            <a:ext cx="3439005" cy="4277322"/>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1C3F60"/>
        </a:solidFill>
        <a:effectLst/>
      </p:bgPr>
    </p:bg>
    <p:spTree>
      <p:nvGrpSpPr>
        <p:cNvPr id="1" name=""/>
        <p:cNvGrpSpPr/>
        <p:nvPr/>
      </p:nvGrpSpPr>
      <p:grpSpPr>
        <a:xfrm>
          <a:off x="0" y="0"/>
          <a:ext cx="0" cy="0"/>
          <a:chOff x="0" y="0"/>
          <a:chExt cx="0" cy="0"/>
        </a:xfrm>
      </p:grpSpPr>
      <p:grpSp>
        <p:nvGrpSpPr>
          <p:cNvPr id="2" name="Group 2"/>
          <p:cNvGrpSpPr/>
          <p:nvPr/>
        </p:nvGrpSpPr>
        <p:grpSpPr>
          <a:xfrm>
            <a:off x="12363590" y="-109899"/>
            <a:ext cx="5924410" cy="10476384"/>
            <a:chOff x="0" y="0"/>
            <a:chExt cx="1560338" cy="2759212"/>
          </a:xfrm>
        </p:grpSpPr>
        <p:sp>
          <p:nvSpPr>
            <p:cNvPr id="3" name="Freeform 3"/>
            <p:cNvSpPr/>
            <p:nvPr/>
          </p:nvSpPr>
          <p:spPr>
            <a:xfrm>
              <a:off x="0" y="0"/>
              <a:ext cx="1560338" cy="2759212"/>
            </a:xfrm>
            <a:custGeom>
              <a:avLst/>
              <a:gdLst/>
              <a:ahLst/>
              <a:cxnLst/>
              <a:rect l="l" t="t" r="r" b="b"/>
              <a:pathLst>
                <a:path w="1560338" h="2759212">
                  <a:moveTo>
                    <a:pt x="0" y="0"/>
                  </a:moveTo>
                  <a:lnTo>
                    <a:pt x="1560338" y="0"/>
                  </a:lnTo>
                  <a:lnTo>
                    <a:pt x="1560338" y="2759212"/>
                  </a:lnTo>
                  <a:lnTo>
                    <a:pt x="0" y="2759212"/>
                  </a:lnTo>
                  <a:close/>
                </a:path>
              </a:pathLst>
            </a:custGeom>
            <a:solidFill>
              <a:srgbClr val="F3F6FA"/>
            </a:solidFill>
          </p:spPr>
          <p:txBody>
            <a:bodyPr/>
            <a:lstStyle/>
            <a:p>
              <a:endParaRPr lang="en-US"/>
            </a:p>
          </p:txBody>
        </p:sp>
        <p:sp>
          <p:nvSpPr>
            <p:cNvPr id="4" name="TextBox 4"/>
            <p:cNvSpPr txBox="1"/>
            <p:nvPr/>
          </p:nvSpPr>
          <p:spPr>
            <a:xfrm>
              <a:off x="0" y="-38100"/>
              <a:ext cx="1560338" cy="279731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0" y="6251685"/>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4114800" y="6251685"/>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7" name="Freeform 7"/>
          <p:cNvSpPr/>
          <p:nvPr/>
        </p:nvSpPr>
        <p:spPr>
          <a:xfrm>
            <a:off x="8229600" y="6251685"/>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8" name="Freeform 8"/>
          <p:cNvSpPr/>
          <p:nvPr/>
        </p:nvSpPr>
        <p:spPr>
          <a:xfrm>
            <a:off x="1028700" y="4186732"/>
            <a:ext cx="16230600" cy="5071568"/>
          </a:xfrm>
          <a:custGeom>
            <a:avLst/>
            <a:gdLst/>
            <a:ahLst/>
            <a:cxnLst/>
            <a:rect l="l" t="t" r="r" b="b"/>
            <a:pathLst>
              <a:path w="16230600" h="5071568">
                <a:moveTo>
                  <a:pt x="0" y="0"/>
                </a:moveTo>
                <a:lnTo>
                  <a:pt x="16230600" y="0"/>
                </a:lnTo>
                <a:lnTo>
                  <a:pt x="16230600" y="5071568"/>
                </a:lnTo>
                <a:lnTo>
                  <a:pt x="0" y="5071568"/>
                </a:lnTo>
                <a:lnTo>
                  <a:pt x="0" y="0"/>
                </a:lnTo>
                <a:close/>
              </a:path>
            </a:pathLst>
          </a:custGeom>
          <a:blipFill>
            <a:blip r:embed="rId4"/>
            <a:stretch>
              <a:fillRect t="-39899" b="-39899"/>
            </a:stretch>
          </a:blipFill>
          <a:ln w="95250" cap="sq">
            <a:solidFill>
              <a:srgbClr val="1C3F60"/>
            </a:solidFill>
            <a:prstDash val="solid"/>
            <a:miter/>
          </a:ln>
        </p:spPr>
        <p:txBody>
          <a:bodyPr/>
          <a:lstStyle/>
          <a:p>
            <a:endParaRPr lang="en-US"/>
          </a:p>
        </p:txBody>
      </p:sp>
      <p:grpSp>
        <p:nvGrpSpPr>
          <p:cNvPr id="9" name="Group 9"/>
          <p:cNvGrpSpPr/>
          <p:nvPr/>
        </p:nvGrpSpPr>
        <p:grpSpPr>
          <a:xfrm>
            <a:off x="11528917" y="-495300"/>
            <a:ext cx="1669347" cy="4299981"/>
            <a:chOff x="0" y="0"/>
            <a:chExt cx="439663" cy="1490272"/>
          </a:xfrm>
        </p:grpSpPr>
        <p:sp>
          <p:nvSpPr>
            <p:cNvPr id="10" name="Freeform 10"/>
            <p:cNvSpPr/>
            <p:nvPr/>
          </p:nvSpPr>
          <p:spPr>
            <a:xfrm>
              <a:off x="0" y="0"/>
              <a:ext cx="439663" cy="1490272"/>
            </a:xfrm>
            <a:custGeom>
              <a:avLst/>
              <a:gdLst/>
              <a:ahLst/>
              <a:cxnLst/>
              <a:rect l="l" t="t" r="r" b="b"/>
              <a:pathLst>
                <a:path w="439663" h="1490272">
                  <a:moveTo>
                    <a:pt x="0" y="0"/>
                  </a:moveTo>
                  <a:lnTo>
                    <a:pt x="439663" y="0"/>
                  </a:lnTo>
                  <a:lnTo>
                    <a:pt x="439663" y="1490272"/>
                  </a:lnTo>
                  <a:lnTo>
                    <a:pt x="0" y="1490272"/>
                  </a:lnTo>
                  <a:close/>
                </a:path>
              </a:pathLst>
            </a:custGeom>
            <a:solidFill>
              <a:srgbClr val="0B1320"/>
            </a:solidFill>
            <a:ln w="95250" cap="sq">
              <a:solidFill>
                <a:srgbClr val="FFFFFF"/>
              </a:solidFill>
              <a:prstDash val="solid"/>
              <a:miter/>
            </a:ln>
          </p:spPr>
          <p:txBody>
            <a:bodyPr/>
            <a:lstStyle/>
            <a:p>
              <a:endParaRPr lang="en-US"/>
            </a:p>
          </p:txBody>
        </p:sp>
        <p:sp>
          <p:nvSpPr>
            <p:cNvPr id="11" name="TextBox 11"/>
            <p:cNvSpPr txBox="1"/>
            <p:nvPr/>
          </p:nvSpPr>
          <p:spPr>
            <a:xfrm>
              <a:off x="0" y="-38100"/>
              <a:ext cx="439663" cy="1528372"/>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2" name="Freeform 12"/>
          <p:cNvSpPr/>
          <p:nvPr/>
        </p:nvSpPr>
        <p:spPr>
          <a:xfrm rot="-5400000">
            <a:off x="11277598" y="1798397"/>
            <a:ext cx="2171984" cy="632590"/>
          </a:xfrm>
          <a:custGeom>
            <a:avLst/>
            <a:gdLst/>
            <a:ahLst/>
            <a:cxnLst/>
            <a:rect l="l" t="t" r="r" b="b"/>
            <a:pathLst>
              <a:path w="2171984" h="632590">
                <a:moveTo>
                  <a:pt x="0" y="0"/>
                </a:moveTo>
                <a:lnTo>
                  <a:pt x="2171984" y="0"/>
                </a:lnTo>
                <a:lnTo>
                  <a:pt x="2171984" y="632590"/>
                </a:lnTo>
                <a:lnTo>
                  <a:pt x="0" y="6325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TextBox 13"/>
          <p:cNvSpPr txBox="1"/>
          <p:nvPr/>
        </p:nvSpPr>
        <p:spPr>
          <a:xfrm>
            <a:off x="1967397" y="1428702"/>
            <a:ext cx="6809318" cy="1528444"/>
          </a:xfrm>
          <a:prstGeom prst="rect">
            <a:avLst/>
          </a:prstGeom>
        </p:spPr>
        <p:txBody>
          <a:bodyPr lIns="0" tIns="0" rIns="0" bIns="0" rtlCol="0" anchor="t">
            <a:spAutoFit/>
          </a:bodyPr>
          <a:lstStyle/>
          <a:p>
            <a:pPr algn="l">
              <a:lnSpc>
                <a:spcPts val="10780"/>
              </a:lnSpc>
            </a:pPr>
            <a:r>
              <a:rPr lang="en-US" sz="7700" b="1" dirty="0">
                <a:solidFill>
                  <a:srgbClr val="F3F6FA"/>
                </a:solidFill>
                <a:latin typeface="Agrandir Bold"/>
                <a:ea typeface="Agrandir Bold"/>
                <a:cs typeface="Agrandir Bold"/>
                <a:sym typeface="Agrandir Bold"/>
              </a:rPr>
              <a:t>THANK YOU</a:t>
            </a:r>
          </a:p>
        </p:txBody>
      </p:sp>
      <p:grpSp>
        <p:nvGrpSpPr>
          <p:cNvPr id="14" name="Group 14"/>
          <p:cNvGrpSpPr/>
          <p:nvPr/>
        </p:nvGrpSpPr>
        <p:grpSpPr>
          <a:xfrm>
            <a:off x="1028700" y="1028700"/>
            <a:ext cx="192346" cy="2468282"/>
            <a:chOff x="0" y="0"/>
            <a:chExt cx="50659" cy="650083"/>
          </a:xfrm>
        </p:grpSpPr>
        <p:sp>
          <p:nvSpPr>
            <p:cNvPr id="15" name="Freeform 15"/>
            <p:cNvSpPr/>
            <p:nvPr/>
          </p:nvSpPr>
          <p:spPr>
            <a:xfrm>
              <a:off x="0" y="0"/>
              <a:ext cx="50659" cy="650083"/>
            </a:xfrm>
            <a:custGeom>
              <a:avLst/>
              <a:gdLst/>
              <a:ahLst/>
              <a:cxnLst/>
              <a:rect l="l" t="t" r="r" b="b"/>
              <a:pathLst>
                <a:path w="50659" h="650083">
                  <a:moveTo>
                    <a:pt x="0" y="0"/>
                  </a:moveTo>
                  <a:lnTo>
                    <a:pt x="50659" y="0"/>
                  </a:lnTo>
                  <a:lnTo>
                    <a:pt x="50659" y="650083"/>
                  </a:lnTo>
                  <a:lnTo>
                    <a:pt x="0" y="650083"/>
                  </a:lnTo>
                  <a:close/>
                </a:path>
              </a:pathLst>
            </a:custGeom>
            <a:solidFill>
              <a:srgbClr val="F3F6FA"/>
            </a:solidFill>
          </p:spPr>
          <p:txBody>
            <a:bodyPr/>
            <a:lstStyle/>
            <a:p>
              <a:endParaRPr lang="en-US"/>
            </a:p>
          </p:txBody>
        </p:sp>
        <p:sp>
          <p:nvSpPr>
            <p:cNvPr id="16" name="TextBox 16"/>
            <p:cNvSpPr txBox="1"/>
            <p:nvPr/>
          </p:nvSpPr>
          <p:spPr>
            <a:xfrm>
              <a:off x="0" y="-38100"/>
              <a:ext cx="50659" cy="688183"/>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C3F60"/>
        </a:solidFill>
        <a:effectLst/>
      </p:bgPr>
    </p:bg>
    <p:spTree>
      <p:nvGrpSpPr>
        <p:cNvPr id="1" name=""/>
        <p:cNvGrpSpPr/>
        <p:nvPr/>
      </p:nvGrpSpPr>
      <p:grpSpPr>
        <a:xfrm>
          <a:off x="0" y="0"/>
          <a:ext cx="0" cy="0"/>
          <a:chOff x="0" y="0"/>
          <a:chExt cx="0" cy="0"/>
        </a:xfrm>
      </p:grpSpPr>
      <p:sp>
        <p:nvSpPr>
          <p:cNvPr id="2" name="Freeform 2"/>
          <p:cNvSpPr/>
          <p:nvPr/>
        </p:nvSpPr>
        <p:spPr>
          <a:xfrm>
            <a:off x="-33803" y="9016413"/>
            <a:ext cx="3698338" cy="3698338"/>
          </a:xfrm>
          <a:custGeom>
            <a:avLst/>
            <a:gdLst/>
            <a:ahLst/>
            <a:cxnLst/>
            <a:rect l="l" t="t" r="r" b="b"/>
            <a:pathLst>
              <a:path w="3698338" h="3698338">
                <a:moveTo>
                  <a:pt x="0" y="0"/>
                </a:moveTo>
                <a:lnTo>
                  <a:pt x="3698338" y="0"/>
                </a:lnTo>
                <a:lnTo>
                  <a:pt x="3698338"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3664535" y="9016413"/>
            <a:ext cx="3698338" cy="3698338"/>
          </a:xfrm>
          <a:custGeom>
            <a:avLst/>
            <a:gdLst/>
            <a:ahLst/>
            <a:cxnLst/>
            <a:rect l="l" t="t" r="r" b="b"/>
            <a:pathLst>
              <a:path w="3698338" h="3698338">
                <a:moveTo>
                  <a:pt x="0" y="0"/>
                </a:moveTo>
                <a:lnTo>
                  <a:pt x="3698337" y="0"/>
                </a:lnTo>
                <a:lnTo>
                  <a:pt x="3698337"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4" name="Freeform 4"/>
          <p:cNvSpPr/>
          <p:nvPr/>
        </p:nvSpPr>
        <p:spPr>
          <a:xfrm>
            <a:off x="7362872" y="9016413"/>
            <a:ext cx="3698338" cy="3698338"/>
          </a:xfrm>
          <a:custGeom>
            <a:avLst/>
            <a:gdLst/>
            <a:ahLst/>
            <a:cxnLst/>
            <a:rect l="l" t="t" r="r" b="b"/>
            <a:pathLst>
              <a:path w="3698338" h="3698338">
                <a:moveTo>
                  <a:pt x="0" y="0"/>
                </a:moveTo>
                <a:lnTo>
                  <a:pt x="3698338" y="0"/>
                </a:lnTo>
                <a:lnTo>
                  <a:pt x="3698338"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5" name="Freeform 5"/>
          <p:cNvSpPr/>
          <p:nvPr/>
        </p:nvSpPr>
        <p:spPr>
          <a:xfrm>
            <a:off x="11061210" y="9016413"/>
            <a:ext cx="3698338" cy="3698338"/>
          </a:xfrm>
          <a:custGeom>
            <a:avLst/>
            <a:gdLst/>
            <a:ahLst/>
            <a:cxnLst/>
            <a:rect l="l" t="t" r="r" b="b"/>
            <a:pathLst>
              <a:path w="3698338" h="3698338">
                <a:moveTo>
                  <a:pt x="0" y="0"/>
                </a:moveTo>
                <a:lnTo>
                  <a:pt x="3698338" y="0"/>
                </a:lnTo>
                <a:lnTo>
                  <a:pt x="3698338"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6" name="Freeform 6"/>
          <p:cNvSpPr/>
          <p:nvPr/>
        </p:nvSpPr>
        <p:spPr>
          <a:xfrm>
            <a:off x="14759548" y="9016413"/>
            <a:ext cx="3698338" cy="3698338"/>
          </a:xfrm>
          <a:custGeom>
            <a:avLst/>
            <a:gdLst/>
            <a:ahLst/>
            <a:cxnLst/>
            <a:rect l="l" t="t" r="r" b="b"/>
            <a:pathLst>
              <a:path w="3698338" h="3698338">
                <a:moveTo>
                  <a:pt x="0" y="0"/>
                </a:moveTo>
                <a:lnTo>
                  <a:pt x="3698337" y="0"/>
                </a:lnTo>
                <a:lnTo>
                  <a:pt x="3698337"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grpSp>
        <p:nvGrpSpPr>
          <p:cNvPr id="7" name="Group 7"/>
          <p:cNvGrpSpPr/>
          <p:nvPr/>
        </p:nvGrpSpPr>
        <p:grpSpPr>
          <a:xfrm>
            <a:off x="-304801" y="-387345"/>
            <a:ext cx="13962277" cy="1274924"/>
            <a:chOff x="0" y="0"/>
            <a:chExt cx="3817480" cy="812800"/>
          </a:xfrm>
        </p:grpSpPr>
        <p:sp>
          <p:nvSpPr>
            <p:cNvPr id="8" name="Freeform 8"/>
            <p:cNvSpPr/>
            <p:nvPr/>
          </p:nvSpPr>
          <p:spPr>
            <a:xfrm>
              <a:off x="0" y="0"/>
              <a:ext cx="3817480" cy="812800"/>
            </a:xfrm>
            <a:custGeom>
              <a:avLst/>
              <a:gdLst/>
              <a:ahLst/>
              <a:cxnLst/>
              <a:rect l="l" t="t" r="r" b="b"/>
              <a:pathLst>
                <a:path w="3817480" h="812800">
                  <a:moveTo>
                    <a:pt x="0" y="0"/>
                  </a:moveTo>
                  <a:lnTo>
                    <a:pt x="3817480" y="0"/>
                  </a:lnTo>
                  <a:lnTo>
                    <a:pt x="3817480" y="812800"/>
                  </a:lnTo>
                  <a:lnTo>
                    <a:pt x="0" y="812800"/>
                  </a:lnTo>
                  <a:close/>
                </a:path>
              </a:pathLst>
            </a:custGeom>
            <a:ln w="38100" cap="sq">
              <a:solidFill>
                <a:srgbClr val="F0F0F0"/>
              </a:solidFill>
              <a:prstDash val="solid"/>
              <a:miter/>
            </a:ln>
          </p:spPr>
          <p:txBody>
            <a:bodyPr/>
            <a:lstStyle/>
            <a:p>
              <a:endParaRPr lang="en-US"/>
            </a:p>
          </p:txBody>
        </p:sp>
        <p:sp>
          <p:nvSpPr>
            <p:cNvPr id="9" name="TextBox 9"/>
            <p:cNvSpPr txBox="1"/>
            <p:nvPr/>
          </p:nvSpPr>
          <p:spPr>
            <a:xfrm>
              <a:off x="0" y="-38100"/>
              <a:ext cx="3817480" cy="8509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2910379" y="-387345"/>
            <a:ext cx="5834821" cy="1451806"/>
            <a:chOff x="0" y="0"/>
            <a:chExt cx="1984650" cy="1135873"/>
          </a:xfrm>
        </p:grpSpPr>
        <p:sp>
          <p:nvSpPr>
            <p:cNvPr id="11" name="Freeform 11"/>
            <p:cNvSpPr/>
            <p:nvPr/>
          </p:nvSpPr>
          <p:spPr>
            <a:xfrm>
              <a:off x="0" y="0"/>
              <a:ext cx="1984650" cy="1135873"/>
            </a:xfrm>
            <a:custGeom>
              <a:avLst/>
              <a:gdLst/>
              <a:ahLst/>
              <a:cxnLst/>
              <a:rect l="l" t="t" r="r" b="b"/>
              <a:pathLst>
                <a:path w="1984650" h="1135873">
                  <a:moveTo>
                    <a:pt x="0" y="0"/>
                  </a:moveTo>
                  <a:lnTo>
                    <a:pt x="1984650" y="0"/>
                  </a:lnTo>
                  <a:lnTo>
                    <a:pt x="1984650" y="1135873"/>
                  </a:lnTo>
                  <a:lnTo>
                    <a:pt x="0" y="1135873"/>
                  </a:lnTo>
                  <a:close/>
                </a:path>
              </a:pathLst>
            </a:custGeom>
            <a:solidFill>
              <a:srgbClr val="F3F6FA"/>
            </a:solidFill>
            <a:ln w="95250" cap="sq">
              <a:solidFill>
                <a:srgbClr val="FFFFFF"/>
              </a:solidFill>
              <a:prstDash val="solid"/>
              <a:miter/>
            </a:ln>
          </p:spPr>
          <p:txBody>
            <a:bodyPr/>
            <a:lstStyle/>
            <a:p>
              <a:endParaRPr lang="en-US"/>
            </a:p>
          </p:txBody>
        </p:sp>
        <p:sp>
          <p:nvSpPr>
            <p:cNvPr id="12" name="TextBox 12"/>
            <p:cNvSpPr txBox="1"/>
            <p:nvPr/>
          </p:nvSpPr>
          <p:spPr>
            <a:xfrm>
              <a:off x="0" y="-38100"/>
              <a:ext cx="1984650" cy="1173973"/>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3" name="TextBox 13"/>
          <p:cNvSpPr txBox="1"/>
          <p:nvPr/>
        </p:nvSpPr>
        <p:spPr>
          <a:xfrm>
            <a:off x="735659" y="1979933"/>
            <a:ext cx="16703900" cy="834391"/>
          </a:xfrm>
          <a:prstGeom prst="rect">
            <a:avLst/>
          </a:prstGeom>
        </p:spPr>
        <p:txBody>
          <a:bodyPr lIns="0" tIns="0" rIns="0" bIns="0" rtlCol="0" anchor="t">
            <a:spAutoFit/>
          </a:bodyPr>
          <a:lstStyle/>
          <a:p>
            <a:pPr algn="just">
              <a:lnSpc>
                <a:spcPts val="5100"/>
              </a:lnSpc>
            </a:pPr>
            <a:r>
              <a:rPr lang="en-US" sz="5100" b="1" dirty="0">
                <a:solidFill>
                  <a:srgbClr val="F3F6FA"/>
                </a:solidFill>
                <a:latin typeface="Agrandir Bold"/>
                <a:ea typeface="Agrandir Bold"/>
                <a:cs typeface="Agrandir Bold"/>
                <a:sym typeface="Agrandir Bold"/>
              </a:rPr>
              <a:t>DIFFERENCE - INCENTIVES AND PROGRAMS</a:t>
            </a:r>
          </a:p>
        </p:txBody>
      </p:sp>
      <p:sp>
        <p:nvSpPr>
          <p:cNvPr id="14" name="TextBox 14"/>
          <p:cNvSpPr txBox="1"/>
          <p:nvPr/>
        </p:nvSpPr>
        <p:spPr>
          <a:xfrm>
            <a:off x="609601" y="3168260"/>
            <a:ext cx="13563600" cy="4616648"/>
          </a:xfrm>
          <a:prstGeom prst="rect">
            <a:avLst/>
          </a:prstGeom>
        </p:spPr>
        <p:txBody>
          <a:bodyPr wrap="square" lIns="0" tIns="0" rIns="0" bIns="0" rtlCol="0" anchor="t">
            <a:spAutoFit/>
          </a:bodyPr>
          <a:lstStyle/>
          <a:p>
            <a:pPr marL="626109" lvl="1" indent="-313054" algn="just">
              <a:buFont typeface="Arial"/>
              <a:buChar char="•"/>
            </a:pPr>
            <a:r>
              <a:rPr lang="en-US" sz="3000" b="1" dirty="0">
                <a:solidFill>
                  <a:srgbClr val="F3F6FA"/>
                </a:solidFill>
                <a:latin typeface="DM Sans" pitchFamily="2" charset="0"/>
                <a:ea typeface="Canva Sans Bold"/>
                <a:cs typeface="Canva Sans Bold"/>
                <a:sym typeface="Canva Sans Bold"/>
              </a:rPr>
              <a:t>Incentives </a:t>
            </a:r>
            <a:r>
              <a:rPr lang="en-US" sz="3000" dirty="0">
                <a:solidFill>
                  <a:srgbClr val="F3F6FA"/>
                </a:solidFill>
                <a:latin typeface="DM Sans" pitchFamily="2" charset="0"/>
                <a:ea typeface="Canva Sans"/>
                <a:cs typeface="Canva Sans"/>
                <a:sym typeface="Canva Sans"/>
              </a:rPr>
              <a:t>are project-level tools that reduce cost, increase capacity, or improve feasibility for individual developments; they are typically faster to implement, more flexible, and have lower administrative and fiscal impacts.</a:t>
            </a:r>
          </a:p>
          <a:p>
            <a:pPr algn="just"/>
            <a:endParaRPr lang="en-US" sz="3000" dirty="0">
              <a:solidFill>
                <a:srgbClr val="F3F6FA"/>
              </a:solidFill>
              <a:latin typeface="DM Sans" pitchFamily="2" charset="0"/>
              <a:ea typeface="Canva Sans"/>
              <a:cs typeface="Canva Sans"/>
              <a:sym typeface="Canva Sans"/>
            </a:endParaRPr>
          </a:p>
          <a:p>
            <a:pPr marL="626109" lvl="1" indent="-313054" algn="just">
              <a:buFont typeface="Arial"/>
              <a:buChar char="•"/>
            </a:pPr>
            <a:r>
              <a:rPr lang="en-US" sz="3000" b="1" dirty="0">
                <a:solidFill>
                  <a:srgbClr val="F3F6FA"/>
                </a:solidFill>
                <a:latin typeface="DM Sans" pitchFamily="2" charset="0"/>
                <a:ea typeface="Canva Sans Bold"/>
                <a:cs typeface="Canva Sans Bold"/>
                <a:sym typeface="Canva Sans Bold"/>
              </a:rPr>
              <a:t>Programs </a:t>
            </a:r>
            <a:r>
              <a:rPr lang="en-US" sz="3000" dirty="0">
                <a:solidFill>
                  <a:srgbClr val="F3F6FA"/>
                </a:solidFill>
                <a:latin typeface="DM Sans" pitchFamily="2" charset="0"/>
                <a:ea typeface="Canva Sans"/>
                <a:cs typeface="Canva Sans"/>
                <a:sym typeface="Canva Sans"/>
              </a:rPr>
              <a:t>are formal policy frameworks that establish ongoing systems, such as MFTE or inclusionary housing, that require ordinance adoption, dedicated administration, monitoring, and long-term oversight, and generally deliver deeper, longer-lasting affordability outcomes but with higher staff and fiscal commitments.</a:t>
            </a:r>
          </a:p>
        </p:txBody>
      </p:sp>
      <p:grpSp>
        <p:nvGrpSpPr>
          <p:cNvPr id="15" name="Group 15"/>
          <p:cNvGrpSpPr/>
          <p:nvPr/>
        </p:nvGrpSpPr>
        <p:grpSpPr>
          <a:xfrm>
            <a:off x="16608717" y="1064460"/>
            <a:ext cx="1661683" cy="9283013"/>
            <a:chOff x="0" y="0"/>
            <a:chExt cx="515045" cy="2877303"/>
          </a:xfrm>
        </p:grpSpPr>
        <p:sp>
          <p:nvSpPr>
            <p:cNvPr id="16" name="Freeform 16"/>
            <p:cNvSpPr/>
            <p:nvPr/>
          </p:nvSpPr>
          <p:spPr>
            <a:xfrm>
              <a:off x="0" y="0"/>
              <a:ext cx="515045" cy="2877303"/>
            </a:xfrm>
            <a:custGeom>
              <a:avLst/>
              <a:gdLst/>
              <a:ahLst/>
              <a:cxnLst/>
              <a:rect l="l" t="t" r="r" b="b"/>
              <a:pathLst>
                <a:path w="515045" h="2877303">
                  <a:moveTo>
                    <a:pt x="0" y="0"/>
                  </a:moveTo>
                  <a:lnTo>
                    <a:pt x="515045" y="0"/>
                  </a:lnTo>
                  <a:lnTo>
                    <a:pt x="515045" y="2877303"/>
                  </a:lnTo>
                  <a:lnTo>
                    <a:pt x="0" y="2877303"/>
                  </a:lnTo>
                  <a:close/>
                </a:path>
              </a:pathLst>
            </a:custGeom>
            <a:solidFill>
              <a:srgbClr val="AFC1D0">
                <a:alpha val="40000"/>
              </a:srgbClr>
            </a:solidFill>
          </p:spPr>
          <p:txBody>
            <a:bodyPr/>
            <a:lstStyle/>
            <a:p>
              <a:endParaRPr lang="en-US"/>
            </a:p>
          </p:txBody>
        </p:sp>
        <p:sp>
          <p:nvSpPr>
            <p:cNvPr id="17" name="TextBox 17"/>
            <p:cNvSpPr txBox="1"/>
            <p:nvPr/>
          </p:nvSpPr>
          <p:spPr>
            <a:xfrm>
              <a:off x="0" y="-38100"/>
              <a:ext cx="515045" cy="2915403"/>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C3F60"/>
        </a:solidFill>
        <a:effectLst/>
      </p:bgPr>
    </p:bg>
    <p:spTree>
      <p:nvGrpSpPr>
        <p:cNvPr id="1" name=""/>
        <p:cNvGrpSpPr/>
        <p:nvPr/>
      </p:nvGrpSpPr>
      <p:grpSpPr>
        <a:xfrm>
          <a:off x="0" y="0"/>
          <a:ext cx="0" cy="0"/>
          <a:chOff x="0" y="0"/>
          <a:chExt cx="0" cy="0"/>
        </a:xfrm>
      </p:grpSpPr>
      <p:grpSp>
        <p:nvGrpSpPr>
          <p:cNvPr id="2" name="Group 2"/>
          <p:cNvGrpSpPr/>
          <p:nvPr/>
        </p:nvGrpSpPr>
        <p:grpSpPr>
          <a:xfrm>
            <a:off x="-152401" y="-325719"/>
            <a:ext cx="13809877" cy="1213297"/>
            <a:chOff x="0" y="0"/>
            <a:chExt cx="3817480" cy="812800"/>
          </a:xfrm>
        </p:grpSpPr>
        <p:sp>
          <p:nvSpPr>
            <p:cNvPr id="3" name="Freeform 3"/>
            <p:cNvSpPr/>
            <p:nvPr/>
          </p:nvSpPr>
          <p:spPr>
            <a:xfrm>
              <a:off x="0" y="0"/>
              <a:ext cx="3817480" cy="812800"/>
            </a:xfrm>
            <a:custGeom>
              <a:avLst/>
              <a:gdLst/>
              <a:ahLst/>
              <a:cxnLst/>
              <a:rect l="l" t="t" r="r" b="b"/>
              <a:pathLst>
                <a:path w="3817480" h="812800">
                  <a:moveTo>
                    <a:pt x="0" y="0"/>
                  </a:moveTo>
                  <a:lnTo>
                    <a:pt x="3817480" y="0"/>
                  </a:lnTo>
                  <a:lnTo>
                    <a:pt x="3817480" y="812800"/>
                  </a:lnTo>
                  <a:lnTo>
                    <a:pt x="0" y="812800"/>
                  </a:lnTo>
                  <a:close/>
                </a:path>
              </a:pathLst>
            </a:custGeom>
            <a:ln w="38100" cap="sq">
              <a:solidFill>
                <a:srgbClr val="F0F0F0"/>
              </a:solidFill>
              <a:prstDash val="solid"/>
              <a:miter/>
            </a:ln>
          </p:spPr>
          <p:txBody>
            <a:bodyPr/>
            <a:lstStyle/>
            <a:p>
              <a:endParaRPr lang="en-US"/>
            </a:p>
          </p:txBody>
        </p:sp>
        <p:sp>
          <p:nvSpPr>
            <p:cNvPr id="4" name="TextBox 4"/>
            <p:cNvSpPr txBox="1"/>
            <p:nvPr/>
          </p:nvSpPr>
          <p:spPr>
            <a:xfrm>
              <a:off x="0" y="-38100"/>
              <a:ext cx="3817480" cy="85090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18597" y="9168813"/>
            <a:ext cx="3698338" cy="3698338"/>
          </a:xfrm>
          <a:custGeom>
            <a:avLst/>
            <a:gdLst/>
            <a:ahLst/>
            <a:cxnLst/>
            <a:rect l="l" t="t" r="r" b="b"/>
            <a:pathLst>
              <a:path w="3698338" h="3698338">
                <a:moveTo>
                  <a:pt x="0" y="0"/>
                </a:moveTo>
                <a:lnTo>
                  <a:pt x="3698338" y="0"/>
                </a:lnTo>
                <a:lnTo>
                  <a:pt x="3698338"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3816935" y="9168813"/>
            <a:ext cx="3698338" cy="3698338"/>
          </a:xfrm>
          <a:custGeom>
            <a:avLst/>
            <a:gdLst/>
            <a:ahLst/>
            <a:cxnLst/>
            <a:rect l="l" t="t" r="r" b="b"/>
            <a:pathLst>
              <a:path w="3698338" h="3698338">
                <a:moveTo>
                  <a:pt x="0" y="0"/>
                </a:moveTo>
                <a:lnTo>
                  <a:pt x="3698337" y="0"/>
                </a:lnTo>
                <a:lnTo>
                  <a:pt x="3698337"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7" name="Freeform 7"/>
          <p:cNvSpPr/>
          <p:nvPr/>
        </p:nvSpPr>
        <p:spPr>
          <a:xfrm>
            <a:off x="7515272" y="9168813"/>
            <a:ext cx="3698338" cy="3698338"/>
          </a:xfrm>
          <a:custGeom>
            <a:avLst/>
            <a:gdLst/>
            <a:ahLst/>
            <a:cxnLst/>
            <a:rect l="l" t="t" r="r" b="b"/>
            <a:pathLst>
              <a:path w="3698338" h="3698338">
                <a:moveTo>
                  <a:pt x="0" y="0"/>
                </a:moveTo>
                <a:lnTo>
                  <a:pt x="3698338" y="0"/>
                </a:lnTo>
                <a:lnTo>
                  <a:pt x="3698338"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8" name="Freeform 8"/>
          <p:cNvSpPr/>
          <p:nvPr/>
        </p:nvSpPr>
        <p:spPr>
          <a:xfrm>
            <a:off x="11213610" y="9168813"/>
            <a:ext cx="3698338" cy="3698338"/>
          </a:xfrm>
          <a:custGeom>
            <a:avLst/>
            <a:gdLst/>
            <a:ahLst/>
            <a:cxnLst/>
            <a:rect l="l" t="t" r="r" b="b"/>
            <a:pathLst>
              <a:path w="3698338" h="3698338">
                <a:moveTo>
                  <a:pt x="0" y="0"/>
                </a:moveTo>
                <a:lnTo>
                  <a:pt x="3698338" y="0"/>
                </a:lnTo>
                <a:lnTo>
                  <a:pt x="3698338"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9" name="Freeform 9"/>
          <p:cNvSpPr/>
          <p:nvPr/>
        </p:nvSpPr>
        <p:spPr>
          <a:xfrm>
            <a:off x="14911948" y="9168813"/>
            <a:ext cx="3698338" cy="3698338"/>
          </a:xfrm>
          <a:custGeom>
            <a:avLst/>
            <a:gdLst/>
            <a:ahLst/>
            <a:cxnLst/>
            <a:rect l="l" t="t" r="r" b="b"/>
            <a:pathLst>
              <a:path w="3698338" h="3698338">
                <a:moveTo>
                  <a:pt x="0" y="0"/>
                </a:moveTo>
                <a:lnTo>
                  <a:pt x="3698337" y="0"/>
                </a:lnTo>
                <a:lnTo>
                  <a:pt x="3698337"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grpSp>
        <p:nvGrpSpPr>
          <p:cNvPr id="10" name="Group 10"/>
          <p:cNvGrpSpPr/>
          <p:nvPr/>
        </p:nvGrpSpPr>
        <p:grpSpPr>
          <a:xfrm>
            <a:off x="13062779" y="-342901"/>
            <a:ext cx="5547507" cy="1559761"/>
            <a:chOff x="0" y="0"/>
            <a:chExt cx="1984650" cy="1135873"/>
          </a:xfrm>
        </p:grpSpPr>
        <p:sp>
          <p:nvSpPr>
            <p:cNvPr id="11" name="Freeform 11"/>
            <p:cNvSpPr/>
            <p:nvPr/>
          </p:nvSpPr>
          <p:spPr>
            <a:xfrm>
              <a:off x="0" y="0"/>
              <a:ext cx="1984650" cy="1135873"/>
            </a:xfrm>
            <a:custGeom>
              <a:avLst/>
              <a:gdLst/>
              <a:ahLst/>
              <a:cxnLst/>
              <a:rect l="l" t="t" r="r" b="b"/>
              <a:pathLst>
                <a:path w="1984650" h="1135873">
                  <a:moveTo>
                    <a:pt x="0" y="0"/>
                  </a:moveTo>
                  <a:lnTo>
                    <a:pt x="1984650" y="0"/>
                  </a:lnTo>
                  <a:lnTo>
                    <a:pt x="1984650" y="1135873"/>
                  </a:lnTo>
                  <a:lnTo>
                    <a:pt x="0" y="1135873"/>
                  </a:lnTo>
                  <a:close/>
                </a:path>
              </a:pathLst>
            </a:custGeom>
            <a:solidFill>
              <a:srgbClr val="F3F6FA"/>
            </a:solidFill>
            <a:ln w="95250" cap="sq">
              <a:solidFill>
                <a:srgbClr val="FFFFFF"/>
              </a:solidFill>
              <a:prstDash val="solid"/>
              <a:miter/>
            </a:ln>
          </p:spPr>
          <p:txBody>
            <a:bodyPr/>
            <a:lstStyle/>
            <a:p>
              <a:endParaRPr lang="en-US"/>
            </a:p>
          </p:txBody>
        </p:sp>
        <p:sp>
          <p:nvSpPr>
            <p:cNvPr id="12" name="TextBox 12"/>
            <p:cNvSpPr txBox="1"/>
            <p:nvPr/>
          </p:nvSpPr>
          <p:spPr>
            <a:xfrm>
              <a:off x="0" y="-38100"/>
              <a:ext cx="1984650" cy="1173973"/>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3" name="TextBox 13"/>
          <p:cNvSpPr txBox="1"/>
          <p:nvPr/>
        </p:nvSpPr>
        <p:spPr>
          <a:xfrm>
            <a:off x="1012491" y="1478778"/>
            <a:ext cx="16703900" cy="849976"/>
          </a:xfrm>
          <a:prstGeom prst="rect">
            <a:avLst/>
          </a:prstGeom>
        </p:spPr>
        <p:txBody>
          <a:bodyPr lIns="0" tIns="0" rIns="0" bIns="0" rtlCol="0" anchor="t">
            <a:spAutoFit/>
          </a:bodyPr>
          <a:lstStyle/>
          <a:p>
            <a:pPr algn="just">
              <a:lnSpc>
                <a:spcPts val="6399"/>
              </a:lnSpc>
            </a:pPr>
            <a:r>
              <a:rPr lang="en-US" sz="6399" b="1" dirty="0">
                <a:solidFill>
                  <a:srgbClr val="F3F6FA"/>
                </a:solidFill>
                <a:latin typeface="DM Sans" pitchFamily="2" charset="0"/>
                <a:ea typeface="Agrandir Bold"/>
                <a:cs typeface="Agrandir Bold"/>
                <a:sym typeface="Agrandir Bold"/>
              </a:rPr>
              <a:t>INCENTIVES</a:t>
            </a:r>
          </a:p>
        </p:txBody>
      </p:sp>
      <p:grpSp>
        <p:nvGrpSpPr>
          <p:cNvPr id="14" name="Group 14"/>
          <p:cNvGrpSpPr/>
          <p:nvPr/>
        </p:nvGrpSpPr>
        <p:grpSpPr>
          <a:xfrm>
            <a:off x="1028700" y="3108188"/>
            <a:ext cx="7696200" cy="1213297"/>
            <a:chOff x="0" y="0"/>
            <a:chExt cx="1340518" cy="319551"/>
          </a:xfrm>
        </p:grpSpPr>
        <p:sp>
          <p:nvSpPr>
            <p:cNvPr id="15" name="Freeform 15"/>
            <p:cNvSpPr/>
            <p:nvPr/>
          </p:nvSpPr>
          <p:spPr>
            <a:xfrm>
              <a:off x="0" y="0"/>
              <a:ext cx="1340518" cy="319551"/>
            </a:xfrm>
            <a:custGeom>
              <a:avLst/>
              <a:gdLst/>
              <a:ahLst/>
              <a:cxnLst/>
              <a:rect l="l" t="t" r="r" b="b"/>
              <a:pathLst>
                <a:path w="1340518" h="319551">
                  <a:moveTo>
                    <a:pt x="0" y="0"/>
                  </a:moveTo>
                  <a:lnTo>
                    <a:pt x="1340518" y="0"/>
                  </a:lnTo>
                  <a:lnTo>
                    <a:pt x="1340518" y="319551"/>
                  </a:lnTo>
                  <a:lnTo>
                    <a:pt x="0" y="319551"/>
                  </a:lnTo>
                  <a:close/>
                </a:path>
              </a:pathLst>
            </a:custGeom>
            <a:solidFill>
              <a:srgbClr val="F3F6FA"/>
            </a:solidFill>
          </p:spPr>
          <p:txBody>
            <a:bodyPr/>
            <a:lstStyle/>
            <a:p>
              <a:endParaRPr lang="en-US" sz="2800" dirty="0">
                <a:latin typeface="DM Sans" pitchFamily="2" charset="0"/>
              </a:endParaRPr>
            </a:p>
          </p:txBody>
        </p:sp>
        <p:sp>
          <p:nvSpPr>
            <p:cNvPr id="16" name="TextBox 16"/>
            <p:cNvSpPr txBox="1"/>
            <p:nvPr/>
          </p:nvSpPr>
          <p:spPr>
            <a:xfrm>
              <a:off x="0" y="-38100"/>
              <a:ext cx="1340518" cy="357651"/>
            </a:xfrm>
            <a:prstGeom prst="rect">
              <a:avLst/>
            </a:prstGeom>
          </p:spPr>
          <p:txBody>
            <a:bodyPr lIns="50800" tIns="50800" rIns="50800" bIns="50800" rtlCol="0" anchor="ctr"/>
            <a:lstStyle/>
            <a:p>
              <a:pPr algn="ctr"/>
              <a:endParaRPr sz="2800">
                <a:latin typeface="DM Sans" pitchFamily="2" charset="0"/>
              </a:endParaRPr>
            </a:p>
          </p:txBody>
        </p:sp>
      </p:grpSp>
      <p:sp>
        <p:nvSpPr>
          <p:cNvPr id="17" name="TextBox 17"/>
          <p:cNvSpPr txBox="1"/>
          <p:nvPr/>
        </p:nvSpPr>
        <p:spPr>
          <a:xfrm>
            <a:off x="1245805" y="3347311"/>
            <a:ext cx="7163449" cy="861774"/>
          </a:xfrm>
          <a:prstGeom prst="rect">
            <a:avLst/>
          </a:prstGeom>
        </p:spPr>
        <p:txBody>
          <a:bodyPr wrap="square" lIns="0" tIns="0" rIns="0" bIns="0" rtlCol="0" anchor="t">
            <a:spAutoFit/>
          </a:bodyPr>
          <a:lstStyle/>
          <a:p>
            <a:pPr algn="ctr"/>
            <a:r>
              <a:rPr lang="en-US" sz="2800" b="1" dirty="0">
                <a:solidFill>
                  <a:srgbClr val="0B1320"/>
                </a:solidFill>
                <a:latin typeface="DM Sans" pitchFamily="2" charset="0"/>
                <a:ea typeface="DM Sans Bold"/>
                <a:cs typeface="DM Sans Bold"/>
                <a:sym typeface="DM Sans Bold"/>
              </a:rPr>
              <a:t>DENSITY BONUS/</a:t>
            </a:r>
          </a:p>
          <a:p>
            <a:pPr algn="ctr"/>
            <a:r>
              <a:rPr lang="en-US" sz="2800" b="1" dirty="0">
                <a:solidFill>
                  <a:srgbClr val="0B1320"/>
                </a:solidFill>
                <a:latin typeface="DM Sans" pitchFamily="2" charset="0"/>
                <a:ea typeface="DM Sans Bold"/>
                <a:cs typeface="DM Sans Bold"/>
                <a:sym typeface="DM Sans Bold"/>
              </a:rPr>
              <a:t>VOLUNTARY INCLUSIONARY HOUSING</a:t>
            </a:r>
          </a:p>
        </p:txBody>
      </p:sp>
      <p:grpSp>
        <p:nvGrpSpPr>
          <p:cNvPr id="18" name="Group 18"/>
          <p:cNvGrpSpPr/>
          <p:nvPr/>
        </p:nvGrpSpPr>
        <p:grpSpPr>
          <a:xfrm>
            <a:off x="1012491" y="4869125"/>
            <a:ext cx="7696200" cy="1213297"/>
            <a:chOff x="0" y="0"/>
            <a:chExt cx="1340518" cy="319551"/>
          </a:xfrm>
        </p:grpSpPr>
        <p:sp>
          <p:nvSpPr>
            <p:cNvPr id="19" name="Freeform 19"/>
            <p:cNvSpPr/>
            <p:nvPr/>
          </p:nvSpPr>
          <p:spPr>
            <a:xfrm>
              <a:off x="0" y="0"/>
              <a:ext cx="1340518" cy="319551"/>
            </a:xfrm>
            <a:custGeom>
              <a:avLst/>
              <a:gdLst/>
              <a:ahLst/>
              <a:cxnLst/>
              <a:rect l="l" t="t" r="r" b="b"/>
              <a:pathLst>
                <a:path w="1340518" h="319551">
                  <a:moveTo>
                    <a:pt x="0" y="0"/>
                  </a:moveTo>
                  <a:lnTo>
                    <a:pt x="1340518" y="0"/>
                  </a:lnTo>
                  <a:lnTo>
                    <a:pt x="1340518" y="319551"/>
                  </a:lnTo>
                  <a:lnTo>
                    <a:pt x="0" y="319551"/>
                  </a:lnTo>
                  <a:close/>
                </a:path>
              </a:pathLst>
            </a:custGeom>
            <a:solidFill>
              <a:srgbClr val="F3F6FA"/>
            </a:solidFill>
          </p:spPr>
          <p:txBody>
            <a:bodyPr/>
            <a:lstStyle/>
            <a:p>
              <a:endParaRPr lang="en-US" sz="2800">
                <a:latin typeface="DM Sans" pitchFamily="2" charset="0"/>
              </a:endParaRPr>
            </a:p>
          </p:txBody>
        </p:sp>
        <p:sp>
          <p:nvSpPr>
            <p:cNvPr id="20" name="TextBox 20"/>
            <p:cNvSpPr txBox="1"/>
            <p:nvPr/>
          </p:nvSpPr>
          <p:spPr>
            <a:xfrm>
              <a:off x="0" y="-38100"/>
              <a:ext cx="1340518" cy="357651"/>
            </a:xfrm>
            <a:prstGeom prst="rect">
              <a:avLst/>
            </a:prstGeom>
          </p:spPr>
          <p:txBody>
            <a:bodyPr lIns="50800" tIns="50800" rIns="50800" bIns="50800" rtlCol="0" anchor="ctr"/>
            <a:lstStyle/>
            <a:p>
              <a:pPr algn="ctr"/>
              <a:endParaRPr sz="2800">
                <a:latin typeface="DM Sans" pitchFamily="2" charset="0"/>
              </a:endParaRPr>
            </a:p>
          </p:txBody>
        </p:sp>
      </p:grpSp>
      <p:grpSp>
        <p:nvGrpSpPr>
          <p:cNvPr id="21" name="Group 21"/>
          <p:cNvGrpSpPr/>
          <p:nvPr/>
        </p:nvGrpSpPr>
        <p:grpSpPr>
          <a:xfrm>
            <a:off x="1028700" y="6685389"/>
            <a:ext cx="7696200" cy="1213297"/>
            <a:chOff x="0" y="0"/>
            <a:chExt cx="1340518" cy="319551"/>
          </a:xfrm>
        </p:grpSpPr>
        <p:sp>
          <p:nvSpPr>
            <p:cNvPr id="22" name="Freeform 22"/>
            <p:cNvSpPr/>
            <p:nvPr/>
          </p:nvSpPr>
          <p:spPr>
            <a:xfrm>
              <a:off x="0" y="0"/>
              <a:ext cx="1340518" cy="319551"/>
            </a:xfrm>
            <a:custGeom>
              <a:avLst/>
              <a:gdLst/>
              <a:ahLst/>
              <a:cxnLst/>
              <a:rect l="l" t="t" r="r" b="b"/>
              <a:pathLst>
                <a:path w="1340518" h="319551">
                  <a:moveTo>
                    <a:pt x="0" y="0"/>
                  </a:moveTo>
                  <a:lnTo>
                    <a:pt x="1340518" y="0"/>
                  </a:lnTo>
                  <a:lnTo>
                    <a:pt x="1340518" y="319551"/>
                  </a:lnTo>
                  <a:lnTo>
                    <a:pt x="0" y="319551"/>
                  </a:lnTo>
                  <a:close/>
                </a:path>
              </a:pathLst>
            </a:custGeom>
            <a:solidFill>
              <a:srgbClr val="F3F6FA"/>
            </a:solidFill>
          </p:spPr>
          <p:txBody>
            <a:bodyPr/>
            <a:lstStyle/>
            <a:p>
              <a:endParaRPr lang="en-US" sz="2800">
                <a:latin typeface="DM Sans" pitchFamily="2" charset="0"/>
              </a:endParaRPr>
            </a:p>
          </p:txBody>
        </p:sp>
        <p:sp>
          <p:nvSpPr>
            <p:cNvPr id="23" name="TextBox 23"/>
            <p:cNvSpPr txBox="1"/>
            <p:nvPr/>
          </p:nvSpPr>
          <p:spPr>
            <a:xfrm>
              <a:off x="0" y="-38100"/>
              <a:ext cx="1340518" cy="357651"/>
            </a:xfrm>
            <a:prstGeom prst="rect">
              <a:avLst/>
            </a:prstGeom>
          </p:spPr>
          <p:txBody>
            <a:bodyPr lIns="50800" tIns="50800" rIns="50800" bIns="50800" rtlCol="0" anchor="ctr"/>
            <a:lstStyle/>
            <a:p>
              <a:pPr algn="ctr"/>
              <a:endParaRPr sz="2800">
                <a:latin typeface="DM Sans" pitchFamily="2" charset="0"/>
              </a:endParaRPr>
            </a:p>
          </p:txBody>
        </p:sp>
      </p:grpSp>
      <p:sp>
        <p:nvSpPr>
          <p:cNvPr id="24" name="TextBox 24"/>
          <p:cNvSpPr txBox="1"/>
          <p:nvPr/>
        </p:nvSpPr>
        <p:spPr>
          <a:xfrm>
            <a:off x="1012491" y="6900566"/>
            <a:ext cx="7696200" cy="861774"/>
          </a:xfrm>
          <a:prstGeom prst="rect">
            <a:avLst/>
          </a:prstGeom>
        </p:spPr>
        <p:txBody>
          <a:bodyPr wrap="square" lIns="0" tIns="0" rIns="0" bIns="0" rtlCol="0" anchor="t">
            <a:spAutoFit/>
          </a:bodyPr>
          <a:lstStyle/>
          <a:p>
            <a:pPr marL="0" lvl="0" indent="0" algn="ctr"/>
            <a:r>
              <a:rPr lang="en-US" sz="2800" b="1" u="none" strike="noStrike" dirty="0">
                <a:solidFill>
                  <a:srgbClr val="0B1320"/>
                </a:solidFill>
                <a:latin typeface="DM Sans" pitchFamily="2" charset="0"/>
                <a:ea typeface="DM Sans Bold"/>
                <a:cs typeface="DM Sans Bold"/>
                <a:sym typeface="DM Sans Bold"/>
              </a:rPr>
              <a:t>FRONTAGE </a:t>
            </a:r>
            <a:r>
              <a:rPr lang="en-US" sz="2800" b="1" dirty="0">
                <a:solidFill>
                  <a:srgbClr val="0B1320"/>
                </a:solidFill>
                <a:latin typeface="DM Sans" pitchFamily="2" charset="0"/>
                <a:ea typeface="DM Sans Bold"/>
                <a:cs typeface="DM Sans Bold"/>
                <a:sym typeface="DM Sans Bold"/>
              </a:rPr>
              <a:t> AND </a:t>
            </a:r>
          </a:p>
          <a:p>
            <a:pPr marL="0" lvl="0" indent="0" algn="ctr"/>
            <a:r>
              <a:rPr lang="en-US" sz="2800" b="1" u="none" strike="noStrike" dirty="0">
                <a:solidFill>
                  <a:srgbClr val="0B1320"/>
                </a:solidFill>
                <a:latin typeface="DM Sans" pitchFamily="2" charset="0"/>
                <a:ea typeface="DM Sans Bold"/>
                <a:cs typeface="DM Sans Bold"/>
                <a:sym typeface="DM Sans Bold"/>
              </a:rPr>
              <a:t>INFRASTRUCTURE FLEXIBILITY</a:t>
            </a:r>
          </a:p>
        </p:txBody>
      </p:sp>
      <p:grpSp>
        <p:nvGrpSpPr>
          <p:cNvPr id="25" name="Group 25"/>
          <p:cNvGrpSpPr/>
          <p:nvPr/>
        </p:nvGrpSpPr>
        <p:grpSpPr>
          <a:xfrm>
            <a:off x="8971277" y="3125603"/>
            <a:ext cx="7696200" cy="1213297"/>
            <a:chOff x="0" y="0"/>
            <a:chExt cx="1340518" cy="319551"/>
          </a:xfrm>
        </p:grpSpPr>
        <p:sp>
          <p:nvSpPr>
            <p:cNvPr id="26" name="Freeform 26"/>
            <p:cNvSpPr/>
            <p:nvPr/>
          </p:nvSpPr>
          <p:spPr>
            <a:xfrm>
              <a:off x="0" y="0"/>
              <a:ext cx="1340518" cy="319551"/>
            </a:xfrm>
            <a:custGeom>
              <a:avLst/>
              <a:gdLst/>
              <a:ahLst/>
              <a:cxnLst/>
              <a:rect l="l" t="t" r="r" b="b"/>
              <a:pathLst>
                <a:path w="1340518" h="319551">
                  <a:moveTo>
                    <a:pt x="0" y="0"/>
                  </a:moveTo>
                  <a:lnTo>
                    <a:pt x="1340518" y="0"/>
                  </a:lnTo>
                  <a:lnTo>
                    <a:pt x="1340518" y="319551"/>
                  </a:lnTo>
                  <a:lnTo>
                    <a:pt x="0" y="319551"/>
                  </a:lnTo>
                  <a:close/>
                </a:path>
              </a:pathLst>
            </a:custGeom>
            <a:solidFill>
              <a:srgbClr val="F3F6FA"/>
            </a:solidFill>
          </p:spPr>
          <p:txBody>
            <a:bodyPr/>
            <a:lstStyle/>
            <a:p>
              <a:endParaRPr lang="en-US" sz="2800">
                <a:latin typeface="DM Sans" pitchFamily="2" charset="0"/>
              </a:endParaRPr>
            </a:p>
          </p:txBody>
        </p:sp>
        <p:sp>
          <p:nvSpPr>
            <p:cNvPr id="27" name="TextBox 27"/>
            <p:cNvSpPr txBox="1"/>
            <p:nvPr/>
          </p:nvSpPr>
          <p:spPr>
            <a:xfrm>
              <a:off x="0" y="-38100"/>
              <a:ext cx="1340518" cy="357651"/>
            </a:xfrm>
            <a:prstGeom prst="rect">
              <a:avLst/>
            </a:prstGeom>
          </p:spPr>
          <p:txBody>
            <a:bodyPr lIns="50800" tIns="50800" rIns="50800" bIns="50800" rtlCol="0" anchor="ctr"/>
            <a:lstStyle/>
            <a:p>
              <a:pPr algn="ctr"/>
              <a:endParaRPr sz="2800">
                <a:latin typeface="DM Sans" pitchFamily="2" charset="0"/>
              </a:endParaRPr>
            </a:p>
          </p:txBody>
        </p:sp>
      </p:grpSp>
      <p:grpSp>
        <p:nvGrpSpPr>
          <p:cNvPr id="28" name="Group 28"/>
          <p:cNvGrpSpPr/>
          <p:nvPr/>
        </p:nvGrpSpPr>
        <p:grpSpPr>
          <a:xfrm>
            <a:off x="8971277" y="4927532"/>
            <a:ext cx="7696200" cy="1213297"/>
            <a:chOff x="0" y="0"/>
            <a:chExt cx="1340518" cy="319551"/>
          </a:xfrm>
        </p:grpSpPr>
        <p:sp>
          <p:nvSpPr>
            <p:cNvPr id="29" name="Freeform 29"/>
            <p:cNvSpPr/>
            <p:nvPr/>
          </p:nvSpPr>
          <p:spPr>
            <a:xfrm>
              <a:off x="0" y="0"/>
              <a:ext cx="1340518" cy="319551"/>
            </a:xfrm>
            <a:custGeom>
              <a:avLst/>
              <a:gdLst/>
              <a:ahLst/>
              <a:cxnLst/>
              <a:rect l="l" t="t" r="r" b="b"/>
              <a:pathLst>
                <a:path w="1340518" h="319551">
                  <a:moveTo>
                    <a:pt x="0" y="0"/>
                  </a:moveTo>
                  <a:lnTo>
                    <a:pt x="1340518" y="0"/>
                  </a:lnTo>
                  <a:lnTo>
                    <a:pt x="1340518" y="319551"/>
                  </a:lnTo>
                  <a:lnTo>
                    <a:pt x="0" y="319551"/>
                  </a:lnTo>
                  <a:close/>
                </a:path>
              </a:pathLst>
            </a:custGeom>
            <a:solidFill>
              <a:srgbClr val="F3F6FA"/>
            </a:solidFill>
          </p:spPr>
          <p:txBody>
            <a:bodyPr/>
            <a:lstStyle/>
            <a:p>
              <a:endParaRPr lang="en-US" sz="2800">
                <a:latin typeface="DM Sans" pitchFamily="2" charset="0"/>
              </a:endParaRPr>
            </a:p>
          </p:txBody>
        </p:sp>
        <p:sp>
          <p:nvSpPr>
            <p:cNvPr id="30" name="TextBox 30"/>
            <p:cNvSpPr txBox="1"/>
            <p:nvPr/>
          </p:nvSpPr>
          <p:spPr>
            <a:xfrm>
              <a:off x="0" y="-38100"/>
              <a:ext cx="1340518" cy="357651"/>
            </a:xfrm>
            <a:prstGeom prst="rect">
              <a:avLst/>
            </a:prstGeom>
          </p:spPr>
          <p:txBody>
            <a:bodyPr lIns="50800" tIns="50800" rIns="50800" bIns="50800" rtlCol="0" anchor="ctr"/>
            <a:lstStyle/>
            <a:p>
              <a:pPr algn="ctr"/>
              <a:endParaRPr sz="2800">
                <a:latin typeface="DM Sans" pitchFamily="2" charset="0"/>
              </a:endParaRPr>
            </a:p>
          </p:txBody>
        </p:sp>
      </p:grpSp>
      <p:grpSp>
        <p:nvGrpSpPr>
          <p:cNvPr id="31" name="Group 31"/>
          <p:cNvGrpSpPr/>
          <p:nvPr/>
        </p:nvGrpSpPr>
        <p:grpSpPr>
          <a:xfrm>
            <a:off x="8971277" y="6724805"/>
            <a:ext cx="7696200" cy="1213297"/>
            <a:chOff x="0" y="0"/>
            <a:chExt cx="1340518" cy="319551"/>
          </a:xfrm>
        </p:grpSpPr>
        <p:sp>
          <p:nvSpPr>
            <p:cNvPr id="32" name="Freeform 32"/>
            <p:cNvSpPr/>
            <p:nvPr/>
          </p:nvSpPr>
          <p:spPr>
            <a:xfrm>
              <a:off x="0" y="0"/>
              <a:ext cx="1340518" cy="319551"/>
            </a:xfrm>
            <a:custGeom>
              <a:avLst/>
              <a:gdLst/>
              <a:ahLst/>
              <a:cxnLst/>
              <a:rect l="l" t="t" r="r" b="b"/>
              <a:pathLst>
                <a:path w="1340518" h="319551">
                  <a:moveTo>
                    <a:pt x="0" y="0"/>
                  </a:moveTo>
                  <a:lnTo>
                    <a:pt x="1340518" y="0"/>
                  </a:lnTo>
                  <a:lnTo>
                    <a:pt x="1340518" y="319551"/>
                  </a:lnTo>
                  <a:lnTo>
                    <a:pt x="0" y="319551"/>
                  </a:lnTo>
                  <a:close/>
                </a:path>
              </a:pathLst>
            </a:custGeom>
            <a:solidFill>
              <a:srgbClr val="F3F6FA"/>
            </a:solidFill>
          </p:spPr>
          <p:txBody>
            <a:bodyPr/>
            <a:lstStyle/>
            <a:p>
              <a:endParaRPr lang="en-US" sz="2800">
                <a:latin typeface="DM Sans" pitchFamily="2" charset="0"/>
              </a:endParaRPr>
            </a:p>
          </p:txBody>
        </p:sp>
        <p:sp>
          <p:nvSpPr>
            <p:cNvPr id="33" name="TextBox 33"/>
            <p:cNvSpPr txBox="1"/>
            <p:nvPr/>
          </p:nvSpPr>
          <p:spPr>
            <a:xfrm>
              <a:off x="0" y="-38100"/>
              <a:ext cx="1340518" cy="357651"/>
            </a:xfrm>
            <a:prstGeom prst="rect">
              <a:avLst/>
            </a:prstGeom>
          </p:spPr>
          <p:txBody>
            <a:bodyPr lIns="50800" tIns="50800" rIns="50800" bIns="50800" rtlCol="0" anchor="ctr"/>
            <a:lstStyle/>
            <a:p>
              <a:pPr algn="ctr"/>
              <a:endParaRPr sz="2800">
                <a:latin typeface="DM Sans" pitchFamily="2" charset="0"/>
              </a:endParaRPr>
            </a:p>
          </p:txBody>
        </p:sp>
      </p:grpSp>
      <p:sp>
        <p:nvSpPr>
          <p:cNvPr id="34" name="TextBox 34"/>
          <p:cNvSpPr txBox="1"/>
          <p:nvPr/>
        </p:nvSpPr>
        <p:spPr>
          <a:xfrm>
            <a:off x="9147440" y="6950454"/>
            <a:ext cx="7163449" cy="865622"/>
          </a:xfrm>
          <a:prstGeom prst="rect">
            <a:avLst/>
          </a:prstGeom>
        </p:spPr>
        <p:txBody>
          <a:bodyPr wrap="square" lIns="0" tIns="0" rIns="0" bIns="0" rtlCol="0" anchor="t">
            <a:spAutoFit/>
          </a:bodyPr>
          <a:lstStyle/>
          <a:p>
            <a:pPr marL="0" lvl="0" indent="0" algn="ctr"/>
            <a:r>
              <a:rPr lang="en-US" sz="2800" b="1" dirty="0">
                <a:solidFill>
                  <a:srgbClr val="0B1320"/>
                </a:solidFill>
                <a:latin typeface="DM Sans" pitchFamily="2" charset="0"/>
                <a:ea typeface="DM Sans Bold"/>
                <a:cs typeface="DM Sans Bold"/>
                <a:sym typeface="DM Sans Bold"/>
              </a:rPr>
              <a:t>EX</a:t>
            </a:r>
            <a:r>
              <a:rPr lang="en-US" sz="2800" b="1" u="none" strike="noStrike" dirty="0">
                <a:solidFill>
                  <a:srgbClr val="0B1320"/>
                </a:solidFill>
                <a:latin typeface="DM Sans" pitchFamily="2" charset="0"/>
                <a:ea typeface="DM Sans Bold"/>
                <a:cs typeface="DM Sans Bold"/>
                <a:sym typeface="DM Sans Bold"/>
              </a:rPr>
              <a:t>PEDITED PERMITTING/ </a:t>
            </a:r>
          </a:p>
          <a:p>
            <a:pPr marL="0" lvl="0" indent="0" algn="ctr"/>
            <a:r>
              <a:rPr lang="en-US" sz="2800" b="1" u="none" strike="noStrike" dirty="0">
                <a:solidFill>
                  <a:srgbClr val="0B1320"/>
                </a:solidFill>
                <a:latin typeface="DM Sans" pitchFamily="2" charset="0"/>
                <a:ea typeface="DM Sans Bold"/>
                <a:cs typeface="DM Sans Bold"/>
                <a:sym typeface="DM Sans Bold"/>
              </a:rPr>
              <a:t>BY-RIGHT APPROVALS</a:t>
            </a:r>
          </a:p>
        </p:txBody>
      </p:sp>
      <p:sp>
        <p:nvSpPr>
          <p:cNvPr id="38" name="TextBox 38"/>
          <p:cNvSpPr txBox="1"/>
          <p:nvPr/>
        </p:nvSpPr>
        <p:spPr>
          <a:xfrm>
            <a:off x="9189447" y="3499107"/>
            <a:ext cx="7072618" cy="429605"/>
          </a:xfrm>
          <a:prstGeom prst="rect">
            <a:avLst/>
          </a:prstGeom>
        </p:spPr>
        <p:txBody>
          <a:bodyPr wrap="square" lIns="0" tIns="0" rIns="0" bIns="0" rtlCol="0" anchor="t">
            <a:spAutoFit/>
          </a:bodyPr>
          <a:lstStyle/>
          <a:p>
            <a:pPr marL="0" lvl="0" indent="0" algn="ctr"/>
            <a:r>
              <a:rPr lang="en-US" sz="2800" b="1" u="none" strike="noStrike" dirty="0">
                <a:solidFill>
                  <a:srgbClr val="0B1320"/>
                </a:solidFill>
                <a:latin typeface="DM Sans" pitchFamily="2" charset="0"/>
                <a:ea typeface="DM Sans Bold"/>
                <a:cs typeface="DM Sans Bold"/>
                <a:sym typeface="DM Sans Bold"/>
              </a:rPr>
              <a:t>FEE REDUCTIONS &amp; DEFERRALS </a:t>
            </a:r>
          </a:p>
        </p:txBody>
      </p:sp>
      <p:sp>
        <p:nvSpPr>
          <p:cNvPr id="39" name="TextBox 39"/>
          <p:cNvSpPr txBox="1"/>
          <p:nvPr/>
        </p:nvSpPr>
        <p:spPr>
          <a:xfrm>
            <a:off x="9217654" y="5300769"/>
            <a:ext cx="7163449" cy="429605"/>
          </a:xfrm>
          <a:prstGeom prst="rect">
            <a:avLst/>
          </a:prstGeom>
        </p:spPr>
        <p:txBody>
          <a:bodyPr wrap="square" lIns="0" tIns="0" rIns="0" bIns="0" rtlCol="0" anchor="t">
            <a:spAutoFit/>
          </a:bodyPr>
          <a:lstStyle/>
          <a:p>
            <a:pPr marL="0" lvl="0" indent="0" algn="ctr"/>
            <a:r>
              <a:rPr lang="en-US" sz="2800" b="1" dirty="0">
                <a:solidFill>
                  <a:srgbClr val="0B1320"/>
                </a:solidFill>
                <a:latin typeface="DM Sans" pitchFamily="2" charset="0"/>
                <a:ea typeface="DM Sans Bold"/>
                <a:cs typeface="DM Sans Bold"/>
                <a:sym typeface="DM Sans Bold"/>
              </a:rPr>
              <a:t>P</a:t>
            </a:r>
            <a:r>
              <a:rPr lang="en-US" sz="2800" b="1" u="none" strike="noStrike" dirty="0">
                <a:solidFill>
                  <a:srgbClr val="0B1320"/>
                </a:solidFill>
                <a:latin typeface="DM Sans" pitchFamily="2" charset="0"/>
                <a:ea typeface="DM Sans Bold"/>
                <a:cs typeface="DM Sans Bold"/>
                <a:sym typeface="DM Sans Bold"/>
              </a:rPr>
              <a:t>ARKING REQUIREMENT REDUCTIONS</a:t>
            </a:r>
          </a:p>
        </p:txBody>
      </p:sp>
      <p:sp>
        <p:nvSpPr>
          <p:cNvPr id="41" name="TextBox 41"/>
          <p:cNvSpPr txBox="1"/>
          <p:nvPr/>
        </p:nvSpPr>
        <p:spPr>
          <a:xfrm>
            <a:off x="1258868" y="5261353"/>
            <a:ext cx="7163449" cy="429605"/>
          </a:xfrm>
          <a:prstGeom prst="rect">
            <a:avLst/>
          </a:prstGeom>
        </p:spPr>
        <p:txBody>
          <a:bodyPr wrap="square" lIns="0" tIns="0" rIns="0" bIns="0" rtlCol="0" anchor="t">
            <a:spAutoFit/>
          </a:bodyPr>
          <a:lstStyle/>
          <a:p>
            <a:pPr marL="0" lvl="0" indent="0" algn="ctr"/>
            <a:r>
              <a:rPr lang="en-US" sz="2800" b="1" dirty="0">
                <a:solidFill>
                  <a:srgbClr val="0B1320"/>
                </a:solidFill>
                <a:latin typeface="DM Sans" pitchFamily="2" charset="0"/>
                <a:ea typeface="DM Sans Bold"/>
                <a:cs typeface="DM Sans Bold"/>
                <a:sym typeface="DM Sans Bold"/>
              </a:rPr>
              <a:t>DIM</a:t>
            </a:r>
            <a:r>
              <a:rPr lang="en-US" sz="2800" b="1" u="none" strike="noStrike" dirty="0">
                <a:solidFill>
                  <a:srgbClr val="0B1320"/>
                </a:solidFill>
                <a:latin typeface="DM Sans" pitchFamily="2" charset="0"/>
                <a:ea typeface="DM Sans Bold"/>
                <a:cs typeface="DM Sans Bold"/>
                <a:sym typeface="DM Sans Bold"/>
              </a:rPr>
              <a:t>ENSIONAL FLEXIBILITY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C3F60"/>
        </a:solidFill>
        <a:effectLst/>
      </p:bgPr>
    </p:bg>
    <p:spTree>
      <p:nvGrpSpPr>
        <p:cNvPr id="1" name=""/>
        <p:cNvGrpSpPr/>
        <p:nvPr/>
      </p:nvGrpSpPr>
      <p:grpSpPr>
        <a:xfrm>
          <a:off x="0" y="0"/>
          <a:ext cx="0" cy="0"/>
          <a:chOff x="0" y="0"/>
          <a:chExt cx="0" cy="0"/>
        </a:xfrm>
      </p:grpSpPr>
      <p:sp>
        <p:nvSpPr>
          <p:cNvPr id="2" name="Freeform 2"/>
          <p:cNvSpPr/>
          <p:nvPr/>
        </p:nvSpPr>
        <p:spPr>
          <a:xfrm>
            <a:off x="-33803" y="9016413"/>
            <a:ext cx="3698338" cy="3698338"/>
          </a:xfrm>
          <a:custGeom>
            <a:avLst/>
            <a:gdLst/>
            <a:ahLst/>
            <a:cxnLst/>
            <a:rect l="l" t="t" r="r" b="b"/>
            <a:pathLst>
              <a:path w="3698338" h="3698338">
                <a:moveTo>
                  <a:pt x="0" y="0"/>
                </a:moveTo>
                <a:lnTo>
                  <a:pt x="3698338" y="0"/>
                </a:lnTo>
                <a:lnTo>
                  <a:pt x="3698338"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3664535" y="9016413"/>
            <a:ext cx="3698338" cy="3698338"/>
          </a:xfrm>
          <a:custGeom>
            <a:avLst/>
            <a:gdLst/>
            <a:ahLst/>
            <a:cxnLst/>
            <a:rect l="l" t="t" r="r" b="b"/>
            <a:pathLst>
              <a:path w="3698338" h="3698338">
                <a:moveTo>
                  <a:pt x="0" y="0"/>
                </a:moveTo>
                <a:lnTo>
                  <a:pt x="3698337" y="0"/>
                </a:lnTo>
                <a:lnTo>
                  <a:pt x="3698337"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4" name="Freeform 4"/>
          <p:cNvSpPr/>
          <p:nvPr/>
        </p:nvSpPr>
        <p:spPr>
          <a:xfrm>
            <a:off x="7362872" y="9016413"/>
            <a:ext cx="3698338" cy="3698338"/>
          </a:xfrm>
          <a:custGeom>
            <a:avLst/>
            <a:gdLst/>
            <a:ahLst/>
            <a:cxnLst/>
            <a:rect l="l" t="t" r="r" b="b"/>
            <a:pathLst>
              <a:path w="3698338" h="3698338">
                <a:moveTo>
                  <a:pt x="0" y="0"/>
                </a:moveTo>
                <a:lnTo>
                  <a:pt x="3698338" y="0"/>
                </a:lnTo>
                <a:lnTo>
                  <a:pt x="3698338"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5" name="Freeform 5"/>
          <p:cNvSpPr/>
          <p:nvPr/>
        </p:nvSpPr>
        <p:spPr>
          <a:xfrm>
            <a:off x="11061210" y="9016413"/>
            <a:ext cx="3698338" cy="3698338"/>
          </a:xfrm>
          <a:custGeom>
            <a:avLst/>
            <a:gdLst/>
            <a:ahLst/>
            <a:cxnLst/>
            <a:rect l="l" t="t" r="r" b="b"/>
            <a:pathLst>
              <a:path w="3698338" h="3698338">
                <a:moveTo>
                  <a:pt x="0" y="0"/>
                </a:moveTo>
                <a:lnTo>
                  <a:pt x="3698338" y="0"/>
                </a:lnTo>
                <a:lnTo>
                  <a:pt x="3698338"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6" name="Freeform 6"/>
          <p:cNvSpPr/>
          <p:nvPr/>
        </p:nvSpPr>
        <p:spPr>
          <a:xfrm>
            <a:off x="14759548" y="9016413"/>
            <a:ext cx="3698338" cy="3698338"/>
          </a:xfrm>
          <a:custGeom>
            <a:avLst/>
            <a:gdLst/>
            <a:ahLst/>
            <a:cxnLst/>
            <a:rect l="l" t="t" r="r" b="b"/>
            <a:pathLst>
              <a:path w="3698338" h="3698338">
                <a:moveTo>
                  <a:pt x="0" y="0"/>
                </a:moveTo>
                <a:lnTo>
                  <a:pt x="3698337" y="0"/>
                </a:lnTo>
                <a:lnTo>
                  <a:pt x="3698337" y="3698338"/>
                </a:lnTo>
                <a:lnTo>
                  <a:pt x="0" y="369833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grpSp>
        <p:nvGrpSpPr>
          <p:cNvPr id="7" name="Group 7"/>
          <p:cNvGrpSpPr/>
          <p:nvPr/>
        </p:nvGrpSpPr>
        <p:grpSpPr>
          <a:xfrm>
            <a:off x="-381001" y="-171801"/>
            <a:ext cx="14038477" cy="1059379"/>
            <a:chOff x="0" y="0"/>
            <a:chExt cx="3817480" cy="812800"/>
          </a:xfrm>
        </p:grpSpPr>
        <p:sp>
          <p:nvSpPr>
            <p:cNvPr id="8" name="Freeform 8"/>
            <p:cNvSpPr/>
            <p:nvPr/>
          </p:nvSpPr>
          <p:spPr>
            <a:xfrm>
              <a:off x="0" y="0"/>
              <a:ext cx="3817480" cy="812800"/>
            </a:xfrm>
            <a:custGeom>
              <a:avLst/>
              <a:gdLst/>
              <a:ahLst/>
              <a:cxnLst/>
              <a:rect l="l" t="t" r="r" b="b"/>
              <a:pathLst>
                <a:path w="3817480" h="812800">
                  <a:moveTo>
                    <a:pt x="0" y="0"/>
                  </a:moveTo>
                  <a:lnTo>
                    <a:pt x="3817480" y="0"/>
                  </a:lnTo>
                  <a:lnTo>
                    <a:pt x="3817480" y="812800"/>
                  </a:lnTo>
                  <a:lnTo>
                    <a:pt x="0" y="812800"/>
                  </a:lnTo>
                  <a:close/>
                </a:path>
              </a:pathLst>
            </a:custGeom>
            <a:ln w="38100" cap="sq">
              <a:solidFill>
                <a:srgbClr val="F0F0F0"/>
              </a:solidFill>
              <a:prstDash val="solid"/>
              <a:miter/>
            </a:ln>
          </p:spPr>
          <p:txBody>
            <a:bodyPr/>
            <a:lstStyle/>
            <a:p>
              <a:endParaRPr lang="en-US"/>
            </a:p>
          </p:txBody>
        </p:sp>
        <p:sp>
          <p:nvSpPr>
            <p:cNvPr id="9" name="TextBox 9"/>
            <p:cNvSpPr txBox="1"/>
            <p:nvPr/>
          </p:nvSpPr>
          <p:spPr>
            <a:xfrm>
              <a:off x="0" y="-38100"/>
              <a:ext cx="3817480" cy="8509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4011725" y="-342901"/>
            <a:ext cx="4657275" cy="1230479"/>
            <a:chOff x="0" y="0"/>
            <a:chExt cx="1787883" cy="1089287"/>
          </a:xfrm>
        </p:grpSpPr>
        <p:sp>
          <p:nvSpPr>
            <p:cNvPr id="11" name="Freeform 11"/>
            <p:cNvSpPr/>
            <p:nvPr/>
          </p:nvSpPr>
          <p:spPr>
            <a:xfrm>
              <a:off x="0" y="0"/>
              <a:ext cx="1787883" cy="1089287"/>
            </a:xfrm>
            <a:custGeom>
              <a:avLst/>
              <a:gdLst/>
              <a:ahLst/>
              <a:cxnLst/>
              <a:rect l="l" t="t" r="r" b="b"/>
              <a:pathLst>
                <a:path w="1787883" h="1089287">
                  <a:moveTo>
                    <a:pt x="0" y="0"/>
                  </a:moveTo>
                  <a:lnTo>
                    <a:pt x="1787883" y="0"/>
                  </a:lnTo>
                  <a:lnTo>
                    <a:pt x="1787883" y="1089287"/>
                  </a:lnTo>
                  <a:lnTo>
                    <a:pt x="0" y="1089287"/>
                  </a:lnTo>
                  <a:close/>
                </a:path>
              </a:pathLst>
            </a:custGeom>
            <a:solidFill>
              <a:srgbClr val="F3F6FA"/>
            </a:solidFill>
            <a:ln w="95250" cap="sq">
              <a:solidFill>
                <a:srgbClr val="FFFFFF"/>
              </a:solidFill>
              <a:prstDash val="solid"/>
              <a:miter/>
            </a:ln>
          </p:spPr>
          <p:txBody>
            <a:bodyPr/>
            <a:lstStyle/>
            <a:p>
              <a:endParaRPr lang="en-US"/>
            </a:p>
          </p:txBody>
        </p:sp>
        <p:sp>
          <p:nvSpPr>
            <p:cNvPr id="12" name="TextBox 12"/>
            <p:cNvSpPr txBox="1"/>
            <p:nvPr/>
          </p:nvSpPr>
          <p:spPr>
            <a:xfrm>
              <a:off x="0" y="-38100"/>
              <a:ext cx="1787883" cy="1127387"/>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3" name="Group 13"/>
          <p:cNvGrpSpPr/>
          <p:nvPr/>
        </p:nvGrpSpPr>
        <p:grpSpPr>
          <a:xfrm>
            <a:off x="12510748" y="244449"/>
            <a:ext cx="5486625" cy="2708310"/>
            <a:chOff x="0" y="0"/>
            <a:chExt cx="1096254" cy="541133"/>
          </a:xfrm>
        </p:grpSpPr>
        <p:sp>
          <p:nvSpPr>
            <p:cNvPr id="14" name="Freeform 14"/>
            <p:cNvSpPr/>
            <p:nvPr/>
          </p:nvSpPr>
          <p:spPr>
            <a:xfrm>
              <a:off x="0" y="0"/>
              <a:ext cx="1096254" cy="541133"/>
            </a:xfrm>
            <a:custGeom>
              <a:avLst/>
              <a:gdLst/>
              <a:ahLst/>
              <a:cxnLst/>
              <a:rect l="l" t="t" r="r" b="b"/>
              <a:pathLst>
                <a:path w="1096254" h="541133">
                  <a:moveTo>
                    <a:pt x="0" y="0"/>
                  </a:moveTo>
                  <a:lnTo>
                    <a:pt x="1096254" y="0"/>
                  </a:lnTo>
                  <a:lnTo>
                    <a:pt x="1096254" y="541133"/>
                  </a:lnTo>
                  <a:lnTo>
                    <a:pt x="0" y="541133"/>
                  </a:lnTo>
                  <a:close/>
                </a:path>
              </a:pathLst>
            </a:custGeom>
            <a:blipFill>
              <a:blip r:embed="rId4"/>
              <a:stretch>
                <a:fillRect b="-34952"/>
              </a:stretch>
            </a:blipFill>
            <a:ln w="95250" cap="sq">
              <a:solidFill>
                <a:srgbClr val="FFFFFF"/>
              </a:solidFill>
              <a:prstDash val="solid"/>
              <a:miter/>
            </a:ln>
          </p:spPr>
          <p:txBody>
            <a:bodyPr/>
            <a:lstStyle/>
            <a:p>
              <a:endParaRPr lang="en-US"/>
            </a:p>
          </p:txBody>
        </p:sp>
      </p:grpSp>
      <p:grpSp>
        <p:nvGrpSpPr>
          <p:cNvPr id="15" name="Group 15"/>
          <p:cNvGrpSpPr/>
          <p:nvPr/>
        </p:nvGrpSpPr>
        <p:grpSpPr>
          <a:xfrm>
            <a:off x="739286" y="583469"/>
            <a:ext cx="11417214" cy="1213297"/>
            <a:chOff x="0" y="0"/>
            <a:chExt cx="1604940" cy="319551"/>
          </a:xfrm>
        </p:grpSpPr>
        <p:sp>
          <p:nvSpPr>
            <p:cNvPr id="16" name="Freeform 16"/>
            <p:cNvSpPr/>
            <p:nvPr/>
          </p:nvSpPr>
          <p:spPr>
            <a:xfrm>
              <a:off x="0" y="0"/>
              <a:ext cx="1604940" cy="319551"/>
            </a:xfrm>
            <a:custGeom>
              <a:avLst/>
              <a:gdLst/>
              <a:ahLst/>
              <a:cxnLst/>
              <a:rect l="l" t="t" r="r" b="b"/>
              <a:pathLst>
                <a:path w="1604940" h="319551">
                  <a:moveTo>
                    <a:pt x="12705" y="0"/>
                  </a:moveTo>
                  <a:lnTo>
                    <a:pt x="1592235" y="0"/>
                  </a:lnTo>
                  <a:cubicBezTo>
                    <a:pt x="1599252" y="0"/>
                    <a:pt x="1604940" y="5688"/>
                    <a:pt x="1604940" y="12705"/>
                  </a:cubicBezTo>
                  <a:lnTo>
                    <a:pt x="1604940" y="306847"/>
                  </a:lnTo>
                  <a:cubicBezTo>
                    <a:pt x="1604940" y="313863"/>
                    <a:pt x="1599252" y="319551"/>
                    <a:pt x="1592235" y="319551"/>
                  </a:cubicBezTo>
                  <a:lnTo>
                    <a:pt x="12705" y="319551"/>
                  </a:lnTo>
                  <a:cubicBezTo>
                    <a:pt x="5688" y="319551"/>
                    <a:pt x="0" y="313863"/>
                    <a:pt x="0" y="306847"/>
                  </a:cubicBezTo>
                  <a:lnTo>
                    <a:pt x="0" y="12705"/>
                  </a:lnTo>
                  <a:cubicBezTo>
                    <a:pt x="0" y="5688"/>
                    <a:pt x="5688" y="0"/>
                    <a:pt x="12705" y="0"/>
                  </a:cubicBezTo>
                  <a:close/>
                </a:path>
              </a:pathLst>
            </a:custGeom>
            <a:solidFill>
              <a:srgbClr val="D9D9D9"/>
            </a:solidFill>
          </p:spPr>
          <p:txBody>
            <a:bodyPr/>
            <a:lstStyle/>
            <a:p>
              <a:endParaRPr lang="en-US"/>
            </a:p>
          </p:txBody>
        </p:sp>
        <p:sp>
          <p:nvSpPr>
            <p:cNvPr id="17" name="TextBox 17"/>
            <p:cNvSpPr txBox="1"/>
            <p:nvPr/>
          </p:nvSpPr>
          <p:spPr>
            <a:xfrm>
              <a:off x="0" y="-38100"/>
              <a:ext cx="1604940" cy="357651"/>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33803" y="9016413"/>
            <a:ext cx="18321803" cy="1270587"/>
            <a:chOff x="0" y="0"/>
            <a:chExt cx="5678908" cy="393823"/>
          </a:xfrm>
        </p:grpSpPr>
        <p:sp>
          <p:nvSpPr>
            <p:cNvPr id="19" name="Freeform 19"/>
            <p:cNvSpPr/>
            <p:nvPr/>
          </p:nvSpPr>
          <p:spPr>
            <a:xfrm>
              <a:off x="0" y="0"/>
              <a:ext cx="5678908" cy="393823"/>
            </a:xfrm>
            <a:custGeom>
              <a:avLst/>
              <a:gdLst/>
              <a:ahLst/>
              <a:cxnLst/>
              <a:rect l="l" t="t" r="r" b="b"/>
              <a:pathLst>
                <a:path w="5678908" h="393823">
                  <a:moveTo>
                    <a:pt x="0" y="0"/>
                  </a:moveTo>
                  <a:lnTo>
                    <a:pt x="5678908" y="0"/>
                  </a:lnTo>
                  <a:lnTo>
                    <a:pt x="5678908" y="393823"/>
                  </a:lnTo>
                  <a:lnTo>
                    <a:pt x="0" y="393823"/>
                  </a:lnTo>
                  <a:close/>
                </a:path>
              </a:pathLst>
            </a:custGeom>
            <a:solidFill>
              <a:srgbClr val="AFC1D0">
                <a:alpha val="40000"/>
              </a:srgbClr>
            </a:solidFill>
          </p:spPr>
          <p:txBody>
            <a:bodyPr/>
            <a:lstStyle/>
            <a:p>
              <a:endParaRPr lang="en-US"/>
            </a:p>
          </p:txBody>
        </p:sp>
        <p:sp>
          <p:nvSpPr>
            <p:cNvPr id="20" name="TextBox 20"/>
            <p:cNvSpPr txBox="1"/>
            <p:nvPr/>
          </p:nvSpPr>
          <p:spPr>
            <a:xfrm>
              <a:off x="0" y="-38100"/>
              <a:ext cx="5678908" cy="431923"/>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887771" y="923418"/>
            <a:ext cx="11151829" cy="597664"/>
          </a:xfrm>
          <a:prstGeom prst="rect">
            <a:avLst/>
          </a:prstGeom>
        </p:spPr>
        <p:txBody>
          <a:bodyPr wrap="square" lIns="0" tIns="0" rIns="0" bIns="0" rtlCol="0" anchor="t">
            <a:spAutoFit/>
          </a:bodyPr>
          <a:lstStyle/>
          <a:p>
            <a:pPr algn="ctr">
              <a:lnSpc>
                <a:spcPts val="4500"/>
              </a:lnSpc>
            </a:pPr>
            <a:r>
              <a:rPr lang="en-US" sz="4500" b="1" dirty="0">
                <a:solidFill>
                  <a:srgbClr val="0B1320"/>
                </a:solidFill>
                <a:latin typeface="DM Sans" pitchFamily="2" charset="0"/>
                <a:ea typeface="DM Sans Bold"/>
                <a:cs typeface="DM Sans Bold"/>
                <a:sym typeface="DM Sans Bold"/>
              </a:rPr>
              <a:t> DENSITY BONUSES </a:t>
            </a:r>
            <a:r>
              <a:rPr lang="en-US" sz="2600" b="1" dirty="0">
                <a:solidFill>
                  <a:srgbClr val="0B1320"/>
                </a:solidFill>
                <a:latin typeface="DM Sans" pitchFamily="2" charset="0"/>
                <a:ea typeface="DM Sans Bold"/>
                <a:cs typeface="DM Sans Bold"/>
                <a:sym typeface="DM Sans Bold"/>
              </a:rPr>
              <a:t>(Voluntary Inclusionary Housing)</a:t>
            </a:r>
          </a:p>
        </p:txBody>
      </p:sp>
      <p:sp>
        <p:nvSpPr>
          <p:cNvPr id="22" name="TextBox 22"/>
          <p:cNvSpPr txBox="1"/>
          <p:nvPr/>
        </p:nvSpPr>
        <p:spPr>
          <a:xfrm>
            <a:off x="739286" y="2362857"/>
            <a:ext cx="10321924" cy="1333185"/>
          </a:xfrm>
          <a:prstGeom prst="rect">
            <a:avLst/>
          </a:prstGeom>
        </p:spPr>
        <p:txBody>
          <a:bodyPr lIns="0" tIns="0" rIns="0" bIns="0" rtlCol="0" anchor="t">
            <a:spAutoFit/>
          </a:bodyPr>
          <a:lstStyle/>
          <a:p>
            <a:pPr algn="just">
              <a:lnSpc>
                <a:spcPts val="3509"/>
              </a:lnSpc>
              <a:spcBef>
                <a:spcPct val="0"/>
              </a:spcBef>
            </a:pPr>
            <a:r>
              <a:rPr lang="en-US" sz="2699" b="1" u="none" strike="noStrike" dirty="0">
                <a:solidFill>
                  <a:srgbClr val="FFFFFF"/>
                </a:solidFill>
                <a:latin typeface="DM Sans" pitchFamily="2" charset="0"/>
                <a:ea typeface="Canva Sans Bold"/>
                <a:cs typeface="Canva Sans Bold"/>
                <a:sym typeface="Canva Sans Bold"/>
              </a:rPr>
              <a:t>What Are Density Bonuses? </a:t>
            </a:r>
            <a:r>
              <a:rPr lang="en-US" sz="2699" u="none" strike="noStrike" dirty="0">
                <a:solidFill>
                  <a:srgbClr val="FFFFFF"/>
                </a:solidFill>
                <a:latin typeface="DM Sans" pitchFamily="2" charset="0"/>
                <a:ea typeface="Canva Sans"/>
                <a:cs typeface="Canva Sans"/>
                <a:sym typeface="Canva Sans"/>
              </a:rPr>
              <a:t>Allowing a project to exceed base zoning density in exchange for providing public benefits, typically affordable housing. </a:t>
            </a:r>
          </a:p>
        </p:txBody>
      </p:sp>
      <p:sp>
        <p:nvSpPr>
          <p:cNvPr id="23" name="TextBox 23"/>
          <p:cNvSpPr txBox="1"/>
          <p:nvPr/>
        </p:nvSpPr>
        <p:spPr>
          <a:xfrm>
            <a:off x="739286" y="4224042"/>
            <a:ext cx="15529209" cy="3619068"/>
          </a:xfrm>
          <a:prstGeom prst="rect">
            <a:avLst/>
          </a:prstGeom>
        </p:spPr>
        <p:txBody>
          <a:bodyPr lIns="0" tIns="0" rIns="0" bIns="0" rtlCol="0" anchor="t">
            <a:spAutoFit/>
          </a:bodyPr>
          <a:lstStyle/>
          <a:p>
            <a:pPr algn="l">
              <a:lnSpc>
                <a:spcPts val="3779"/>
              </a:lnSpc>
            </a:pPr>
            <a:r>
              <a:rPr lang="en-US" sz="2699" b="1" dirty="0">
                <a:solidFill>
                  <a:srgbClr val="FFFFFF"/>
                </a:solidFill>
                <a:latin typeface="DM Sans" pitchFamily="2" charset="0"/>
                <a:ea typeface="Canva Sans Bold"/>
                <a:cs typeface="Canva Sans Bold"/>
                <a:sym typeface="Canva Sans Bold"/>
              </a:rPr>
              <a:t>Typical Bonus Incentives </a:t>
            </a:r>
          </a:p>
          <a:p>
            <a:pPr algn="l">
              <a:lnSpc>
                <a:spcPts val="140"/>
              </a:lnSpc>
            </a:pPr>
            <a:endParaRPr lang="en-US" sz="2699" b="1" dirty="0">
              <a:solidFill>
                <a:srgbClr val="FFFFFF"/>
              </a:solidFill>
              <a:latin typeface="DM Sans" pitchFamily="2" charset="0"/>
              <a:ea typeface="Canva Sans Bold"/>
              <a:cs typeface="Canva Sans Bold"/>
              <a:sym typeface="Canva Sans Bold"/>
            </a:endParaRPr>
          </a:p>
          <a:p>
            <a:pPr marL="582925" lvl="1" indent="-291463" algn="l">
              <a:lnSpc>
                <a:spcPts val="3779"/>
              </a:lnSpc>
              <a:buFont typeface="Arial"/>
              <a:buChar char="•"/>
            </a:pPr>
            <a:r>
              <a:rPr lang="en-US" sz="2699" dirty="0">
                <a:solidFill>
                  <a:srgbClr val="FFFFFF"/>
                </a:solidFill>
                <a:latin typeface="DM Sans" pitchFamily="2" charset="0"/>
                <a:ea typeface="Canva Sans"/>
                <a:cs typeface="Canva Sans"/>
                <a:sym typeface="Canva Sans"/>
              </a:rPr>
              <a:t>+20–40% more units with an affordability requirement</a:t>
            </a:r>
          </a:p>
          <a:p>
            <a:pPr algn="l">
              <a:lnSpc>
                <a:spcPts val="1679"/>
              </a:lnSpc>
            </a:pPr>
            <a:endParaRPr lang="en-US" sz="2699" dirty="0">
              <a:solidFill>
                <a:srgbClr val="FFFFFF"/>
              </a:solidFill>
              <a:latin typeface="DM Sans" pitchFamily="2" charset="0"/>
              <a:ea typeface="Canva Sans"/>
              <a:cs typeface="Canva Sans"/>
              <a:sym typeface="Canva Sans"/>
            </a:endParaRPr>
          </a:p>
          <a:p>
            <a:pPr algn="l">
              <a:lnSpc>
                <a:spcPts val="3779"/>
              </a:lnSpc>
            </a:pPr>
            <a:r>
              <a:rPr lang="en-US" sz="2699" b="1" dirty="0">
                <a:solidFill>
                  <a:srgbClr val="FFFFFF"/>
                </a:solidFill>
                <a:latin typeface="DM Sans" pitchFamily="2" charset="0"/>
                <a:ea typeface="Canva Sans Bold"/>
                <a:cs typeface="Canva Sans Bold"/>
                <a:sym typeface="Canva Sans Bold"/>
              </a:rPr>
              <a:t>Options to Consider:</a:t>
            </a:r>
          </a:p>
          <a:p>
            <a:pPr marL="582925" lvl="1" indent="-291463" algn="l">
              <a:lnSpc>
                <a:spcPts val="3779"/>
              </a:lnSpc>
              <a:buFont typeface="Arial"/>
              <a:buChar char="•"/>
            </a:pPr>
            <a:r>
              <a:rPr lang="en-US" sz="2699" dirty="0">
                <a:solidFill>
                  <a:srgbClr val="FFFFFF"/>
                </a:solidFill>
                <a:latin typeface="DM Sans" pitchFamily="2" charset="0"/>
                <a:ea typeface="Canva Sans"/>
                <a:cs typeface="Canva Sans"/>
                <a:sym typeface="Canva Sans"/>
              </a:rPr>
              <a:t>Density bonus in RM/RM-H zones for mixed-income projects</a:t>
            </a:r>
          </a:p>
          <a:p>
            <a:pPr marL="582925" lvl="1" indent="-291463" algn="l">
              <a:lnSpc>
                <a:spcPts val="3779"/>
              </a:lnSpc>
              <a:buFont typeface="Arial"/>
              <a:buChar char="•"/>
            </a:pPr>
            <a:r>
              <a:rPr lang="en-US" sz="2699" dirty="0">
                <a:solidFill>
                  <a:srgbClr val="FFFFFF"/>
                </a:solidFill>
                <a:latin typeface="DM Sans" pitchFamily="2" charset="0"/>
                <a:ea typeface="Canva Sans"/>
                <a:cs typeface="Canva Sans"/>
                <a:sym typeface="Canva Sans"/>
              </a:rPr>
              <a:t>Tiered system encouraging deeper affordability for larger bonuses</a:t>
            </a:r>
          </a:p>
          <a:p>
            <a:pPr marL="582925" lvl="1" indent="-291463" algn="l">
              <a:lnSpc>
                <a:spcPts val="3779"/>
              </a:lnSpc>
              <a:buFont typeface="Arial"/>
              <a:buChar char="•"/>
            </a:pPr>
            <a:r>
              <a:rPr lang="en-US" sz="2699" dirty="0">
                <a:solidFill>
                  <a:srgbClr val="FFFFFF"/>
                </a:solidFill>
                <a:latin typeface="DM Sans" pitchFamily="2" charset="0"/>
                <a:ea typeface="Canva Sans"/>
                <a:cs typeface="Canva Sans"/>
                <a:sym typeface="Canva Sans"/>
              </a:rPr>
              <a:t>PRD modernization to include a clear “affordable housing bonus path”</a:t>
            </a:r>
          </a:p>
          <a:p>
            <a:pPr marL="582925" lvl="1" indent="-291463" algn="l">
              <a:lnSpc>
                <a:spcPts val="3779"/>
              </a:lnSpc>
              <a:buFont typeface="Arial"/>
              <a:buChar char="•"/>
            </a:pPr>
            <a:r>
              <a:rPr lang="en-US" sz="2699" dirty="0">
                <a:solidFill>
                  <a:srgbClr val="FFFFFF"/>
                </a:solidFill>
                <a:latin typeface="DM Sans" pitchFamily="2" charset="0"/>
                <a:ea typeface="Canva Sans"/>
                <a:cs typeface="Canva Sans"/>
                <a:sym typeface="Canva Sans"/>
              </a:rPr>
              <a:t>Bonuses paired with dimensional flexibility to maximize impact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1346</TotalTime>
  <Words>5320</Words>
  <Application>Microsoft Office PowerPoint</Application>
  <PresentationFormat>Custom</PresentationFormat>
  <Paragraphs>593</Paragraphs>
  <Slides>63</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63</vt:i4>
      </vt:variant>
    </vt:vector>
  </HeadingPairs>
  <TitlesOfParts>
    <vt:vector size="74" baseType="lpstr">
      <vt:lpstr>Canva Sans Bold Italics</vt:lpstr>
      <vt:lpstr>DM Sans Italics</vt:lpstr>
      <vt:lpstr>DM Sans Bold</vt:lpstr>
      <vt:lpstr>Arial</vt:lpstr>
      <vt:lpstr>DM Sans</vt:lpstr>
      <vt:lpstr>Calibri</vt:lpstr>
      <vt:lpstr>Agrandir Bold</vt:lpstr>
      <vt:lpstr>Canva Sans Bold</vt:lpstr>
      <vt:lpstr>Canva Sans</vt:lpstr>
      <vt:lpstr>Aptos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2_Housing Affordability Workshop 2 Presentation</dc:title>
  <cp:lastModifiedBy>Nikole CH. Coleman</cp:lastModifiedBy>
  <cp:revision>9</cp:revision>
  <dcterms:created xsi:type="dcterms:W3CDTF">2006-08-16T00:00:00Z</dcterms:created>
  <dcterms:modified xsi:type="dcterms:W3CDTF">2026-02-04T21:27:28Z</dcterms:modified>
  <dc:identifier>DAG5LnCLw5Y</dc:identifier>
</cp:coreProperties>
</file>